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ink/ink1.xml" ContentType="application/inkml+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1" r:id="rId5"/>
    <p:sldId id="262" r:id="rId6"/>
    <p:sldId id="263" r:id="rId7"/>
    <p:sldId id="264" r:id="rId8"/>
    <p:sldId id="278" r:id="rId9"/>
    <p:sldId id="282" r:id="rId10"/>
    <p:sldId id="275" r:id="rId11"/>
    <p:sldId id="283" r:id="rId12"/>
    <p:sldId id="265" r:id="rId13"/>
    <p:sldId id="266" r:id="rId14"/>
    <p:sldId id="279" r:id="rId15"/>
    <p:sldId id="267" r:id="rId16"/>
    <p:sldId id="269" r:id="rId17"/>
    <p:sldId id="268" r:id="rId18"/>
    <p:sldId id="276" r:id="rId19"/>
    <p:sldId id="270" r:id="rId20"/>
    <p:sldId id="271" r:id="rId21"/>
    <p:sldId id="280" r:id="rId22"/>
    <p:sldId id="284" r:id="rId23"/>
    <p:sldId id="274" r:id="rId24"/>
    <p:sldId id="281" r:id="rId25"/>
    <p:sldId id="272" r:id="rId26"/>
    <p:sldId id="273" r:id="rId27"/>
    <p:sldId id="277" r:id="rId28"/>
    <p:sldId id="259" r:id="rId29"/>
    <p:sldId id="260" r:id="rId30"/>
  </p:sldIdLst>
  <p:sldSz cx="9144000" cy="6858000" type="screen4x3"/>
  <p:notesSz cx="6858000" cy="9144000"/>
  <p:embeddedFontLst>
    <p:embeddedFont>
      <p:font typeface="Museo 100" panose="02000000000000000000" pitchFamily="2" charset="0"/>
      <p:regular r:id="rId31"/>
    </p:embeddedFont>
    <p:embeddedFont>
      <p:font typeface="Museo 500" panose="02000000000000000000" pitchFamily="2" charset="0"/>
      <p:regular r:id="rId32"/>
    </p:embeddedFont>
    <p:embeddedFont>
      <p:font typeface="Museo900-Regular" panose="02000000000000000000" pitchFamily="2" charset="0"/>
      <p:bold r:id="rId33"/>
    </p:embeddedFont>
    <p:embeddedFont>
      <p:font typeface="Calibri" panose="020F0502020204030204" pitchFamily="34" charset="0"/>
      <p:regular r:id="rId34"/>
      <p:bold r:id="rId35"/>
      <p:italic r:id="rId36"/>
      <p:boldItalic r:id="rId37"/>
    </p:embeddedFont>
    <p:embeddedFont>
      <p:font typeface="Museo 700" panose="02000000000000000000" pitchFamily="2" charset="0"/>
      <p:bold r:id="rId38"/>
    </p:embeddedFont>
    <p:embeddedFont>
      <p:font typeface="Museo 9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295A"/>
    <a:srgbClr val="033CA1"/>
    <a:srgbClr val="8C82BB"/>
    <a:srgbClr val="FDFFFC"/>
    <a:srgbClr val="FDFFFE"/>
    <a:srgbClr val="FCFEFD"/>
    <a:srgbClr val="F8F07B"/>
    <a:srgbClr val="6C4F68"/>
    <a:srgbClr val="E9AE35"/>
    <a:srgbClr val="472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100" d="100"/>
          <a:sy n="100" d="100"/>
        </p:scale>
        <p:origin x="1872" y="324"/>
      </p:cViewPr>
      <p:guideLst/>
    </p:cSldViewPr>
  </p:slideViewPr>
  <p:notesTextViewPr>
    <p:cViewPr>
      <p:scale>
        <a:sx n="1" d="1"/>
        <a:sy n="1" d="1"/>
      </p:scale>
      <p:origin x="0" y="0"/>
    </p:cViewPr>
  </p:notesTextViewPr>
  <p:sorterViewPr>
    <p:cViewPr>
      <p:scale>
        <a:sx n="180" d="100"/>
        <a:sy n="180" d="100"/>
      </p:scale>
      <p:origin x="0" y="-85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Group>
    <inkml:annotationXML>
      <emma:emma xmlns:emma="http://www.w3.org/2003/04/emma" version="1.0">
        <emma:interpretation id="{10FBB3BE-9B49-4B17-9EC3-52D1166D513A}" emma:medium="tactile" emma:mode="ink">
          <msink:context xmlns:msink="http://schemas.microsoft.com/ink/2010/main" type="writingRegion" rotatedBoundingBox="21075,18211 21226,18211 21226,18253 21075,18253"/>
        </emma:interpretation>
      </emma:emma>
    </inkml:annotationXML>
    <inkml:traceGroup>
      <inkml:annotationXML>
        <emma:emma xmlns:emma="http://www.w3.org/2003/04/emma" version="1.0">
          <emma:interpretation id="{F8A4C96E-BFB6-4C88-AB1F-E43DAB55DB03}" emma:medium="tactile" emma:mode="ink">
            <msink:context xmlns:msink="http://schemas.microsoft.com/ink/2010/main" type="paragraph" rotatedBoundingBox="21075,18211 21226,18211 21226,18253 21075,18253" alignmentLevel="1"/>
          </emma:interpretation>
        </emma:emma>
      </inkml:annotationXML>
      <inkml:traceGroup>
        <inkml:annotationXML>
          <emma:emma xmlns:emma="http://www.w3.org/2003/04/emma" version="1.0">
            <emma:interpretation id="{1D97884C-18E9-49A3-95CB-16EA084FDEBA}" emma:medium="tactile" emma:mode="ink">
              <msink:context xmlns:msink="http://schemas.microsoft.com/ink/2010/main" type="line" rotatedBoundingBox="21075,18211 21226,18211 21226,18253 21075,18253"/>
            </emma:interpretation>
          </emma:emma>
        </inkml:annotationXML>
        <inkml:traceGroup>
          <inkml:annotationXML>
            <emma:emma xmlns:emma="http://www.w3.org/2003/04/emma" version="1.0">
              <emma:interpretation id="{98572D71-4F48-4D38-8869-6A47997641A5}" emma:medium="tactile" emma:mode="ink">
                <msink:context xmlns:msink="http://schemas.microsoft.com/ink/2010/main" type="inkWord" rotatedBoundingBox="21075,18238 21102,18238 21102,18253 21075,18253"/>
              </emma:interpretation>
              <emma:one-of disjunction-type="recognition" id="oneOf0">
                <emma:interpretation id="interp0" emma:lang="en-US" emma:confidence="1">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-136 28 7155,'0'0'432,"0"0"-448,0 0 0,0 0 96,0 0-31,0 0-49,0 0 16,0 0-64,0 0-145,0 0-399,0 0-784,27 0-882,-27 0-975</inkml:trace>
        </inkml:traceGroup>
        <inkml:traceGroup>
          <inkml:annotationXML>
            <emma:emma xmlns:emma="http://www.w3.org/2003/04/emma" version="1.0">
              <emma:interpretation id="{B1369B5A-374E-48B0-9BD2-2A89D5FBFDAD}" emma:medium="tactile" emma:mode="ink">
                <msink:context xmlns:msink="http://schemas.microsoft.com/ink/2010/main" type="inkWord" rotatedBoundingBox="21211,18211 21226,18211 21226,18226 21211,18226"/>
              </emma:interpretation>
              <emma:one-of disjunction-type="recognition" id="oneOf1">
                <emma:interpretation id="interp5" emma:lang="en-US" emma:confidence="0">
                  <emma:literal>.</emma:literal>
                </emma:interpretation>
                <emma:interpretation id="interp6" emma:lang="en-US" emma:confidence="0">
                  <emma:literal>v</emma:literal>
                </emma:interpretation>
                <emma:interpretation id="interp7" emma:lang="en-US" emma:confidence="0">
                  <emma:literal>}</emma:literal>
                </emma:interpretation>
                <emma:interpretation id="interp8" emma:lang="en-US" emma:confidence="0">
                  <emma:literal>w</emma:literal>
                </emma:interpretation>
                <emma:interpretation id="interp9" emma:lang="en-US" emma:confidence="0">
                  <emma:literal>3</emma:literal>
                </emma:interpretation>
              </emma:one-of>
            </emma:emma>
          </inkml:annotationXML>
          <inkml:trace contextRef="#ctx0" brushRef="#br0" timeOffset="-912">0 1 4578,'0'0'656,"0"0"-592,0 0 257,0 0 383,0 0-128,0 0-96,0 0-95,0 0-49,0 0 16,0 0-64,0 0 16,0 0-48,0 0-176,0 0-16,0 0-80,0 0 0,0 0-48,0 0-544,0 0-753,0 0-1744</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1803399" y="1841231"/>
            <a:ext cx="2699327"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baseline="0">
                <a:solidFill>
                  <a:srgbClr val="8C82BB"/>
                </a:solidFill>
                <a:latin typeface="Arial"/>
                <a:cs typeface="Arial"/>
              </a:defRPr>
            </a:lvl4pPr>
            <a:lvl5pPr marL="1828800" indent="0">
              <a:buNone/>
              <a:defRPr/>
            </a:lvl5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p:txBody>
      </p:sp>
      <p:sp>
        <p:nvSpPr>
          <p:cNvPr id="21" name="Text Placeholder 19"/>
          <p:cNvSpPr>
            <a:spLocks noGrp="1"/>
          </p:cNvSpPr>
          <p:nvPr>
            <p:ph type="body" sz="quarter" idx="11" hasCustomPrompt="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r>
              <a:rPr lang="en-US" dirty="0">
                <a:latin typeface="Museo 900" panose="02000000000000000000" pitchFamily="2" charset="0"/>
              </a:rPr>
              <a:t>Investigation, primary and secondary data</a:t>
            </a: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6</a:t>
            </a:r>
          </a:p>
          <a:p>
            <a:pPr lvl="1">
              <a:spcBef>
                <a:spcPts val="0"/>
              </a:spcBef>
            </a:pPr>
            <a:r>
              <a:rPr lang="en-US" sz="2000" dirty="0">
                <a:latin typeface="Museo 100" panose="02000000000000000000" pitchFamily="50" charset="0"/>
              </a:rPr>
              <a:t>Designing principles</a:t>
            </a:r>
            <a:endParaRPr lang="en-US" dirty="0"/>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8C82BB"/>
            </a:solidFill>
            <a:miter lim="800000"/>
          </a:ln>
        </p:spPr>
        <p:txBody>
          <a:bodyPr vert="horz" lIns="0" tIns="0" rIns="0" bIns="0" anchor="ctr" anchorCtr="0"/>
          <a:lstStyle>
            <a:lvl1pPr marL="0" indent="0" algn="ctr">
              <a:buNone/>
              <a:defRPr lang="en-US" sz="4500" b="1" kern="1200" dirty="0" smtClean="0">
                <a:solidFill>
                  <a:srgbClr val="8C82BB"/>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C82BB"/>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04251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D29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D295A"/>
                </a:solidFill>
                <a:latin typeface="Arial"/>
                <a:cs typeface="Arial"/>
              </a:defRPr>
            </a:lvl2pPr>
            <a:lvl3pPr marL="723900" indent="-279400">
              <a:lnSpc>
                <a:spcPct val="100000"/>
              </a:lnSpc>
              <a:buFont typeface="Arial"/>
              <a:buChar char="•"/>
              <a:defRPr lang="en-US" sz="2000" kern="1200" baseline="0" dirty="0" smtClean="0">
                <a:solidFill>
                  <a:srgbClr val="8C82B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Investigation,</a:t>
            </a:r>
            <a:r>
              <a:rPr lang="en-US" sz="1200" b="1" baseline="0" dirty="0">
                <a:solidFill>
                  <a:srgbClr val="FFFFFF"/>
                </a:solidFill>
                <a:effectLst>
                  <a:glow rad="228600">
                    <a:schemeClr val="tx1">
                      <a:alpha val="40000"/>
                    </a:schemeClr>
                  </a:glow>
                </a:effectLst>
                <a:latin typeface="Arial"/>
                <a:cs typeface="Arial"/>
              </a:rPr>
              <a:t> primary and secondary data</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6</a:t>
            </a:r>
            <a:r>
              <a:rPr lang="en-US" sz="1200" b="0" baseline="0" dirty="0">
                <a:solidFill>
                  <a:srgbClr val="FFFFFF"/>
                </a:solidFill>
                <a:effectLst>
                  <a:glow rad="228600">
                    <a:schemeClr val="tx1">
                      <a:alpha val="40000"/>
                    </a:schemeClr>
                  </a:glow>
                </a:effectLst>
                <a:latin typeface="Arial"/>
                <a:cs typeface="Arial"/>
              </a:rPr>
              <a:t> </a:t>
            </a:r>
            <a:r>
              <a:rPr lang="en-US" sz="1200" b="0" dirty="0">
                <a:solidFill>
                  <a:srgbClr val="FFFFFF"/>
                </a:solidFill>
                <a:effectLst>
                  <a:glow rad="228600">
                    <a:schemeClr val="tx1">
                      <a:alpha val="40000"/>
                    </a:schemeClr>
                  </a:glow>
                </a:effectLst>
                <a:latin typeface="Arial"/>
                <a:cs typeface="Arial"/>
              </a:rPr>
              <a:t>Designing</a:t>
            </a:r>
            <a:r>
              <a:rPr lang="en-US" sz="1200" b="0" baseline="0" dirty="0">
                <a:solidFill>
                  <a:srgbClr val="FFFFFF"/>
                </a:solidFill>
                <a:effectLst>
                  <a:glow rad="228600">
                    <a:schemeClr val="tx1">
                      <a:alpha val="40000"/>
                    </a:schemeClr>
                  </a:glow>
                </a:effectLst>
                <a:latin typeface="Arial"/>
                <a:cs typeface="Arial"/>
              </a:rPr>
              <a:t> principles</a:t>
            </a:r>
            <a:endParaRPr lang="en-US" sz="1200" b="0" dirty="0">
              <a:solidFill>
                <a:srgbClr val="FFFFFF"/>
              </a:solidFill>
              <a:effectLst>
                <a:glow rad="228600">
                  <a:schemeClr val="tx1">
                    <a:alpha val="40000"/>
                  </a:schemeClr>
                </a:glow>
              </a:effectLst>
              <a:latin typeface="Arial"/>
              <a:cs typeface="Aria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Investigation,</a:t>
            </a:r>
            <a:r>
              <a:rPr lang="en-US" sz="1200" b="1" baseline="0" dirty="0">
                <a:solidFill>
                  <a:srgbClr val="FFFFFF"/>
                </a:solidFill>
                <a:effectLst>
                  <a:glow rad="228600">
                    <a:schemeClr val="tx1">
                      <a:alpha val="40000"/>
                    </a:schemeClr>
                  </a:glow>
                </a:effectLst>
                <a:latin typeface="Arial"/>
                <a:cs typeface="Arial"/>
              </a:rPr>
              <a:t> primary and secondary data</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6</a:t>
            </a:r>
            <a:r>
              <a:rPr lang="en-US" sz="1200" b="0" baseline="0" dirty="0">
                <a:solidFill>
                  <a:srgbClr val="FFFFFF"/>
                </a:solidFill>
                <a:effectLst>
                  <a:glow rad="228600">
                    <a:schemeClr val="tx1">
                      <a:alpha val="40000"/>
                    </a:schemeClr>
                  </a:glow>
                </a:effectLst>
                <a:latin typeface="Arial"/>
                <a:cs typeface="Arial"/>
              </a:rPr>
              <a:t> </a:t>
            </a:r>
            <a:r>
              <a:rPr lang="en-US" sz="1200" b="0" dirty="0">
                <a:solidFill>
                  <a:srgbClr val="FFFFFF"/>
                </a:solidFill>
                <a:effectLst>
                  <a:glow rad="228600">
                    <a:schemeClr val="tx1">
                      <a:alpha val="40000"/>
                    </a:schemeClr>
                  </a:glow>
                </a:effectLst>
                <a:latin typeface="Arial"/>
                <a:cs typeface="Arial"/>
              </a:rPr>
              <a:t>Designing</a:t>
            </a:r>
            <a:r>
              <a:rPr lang="en-US" sz="1200" b="0" baseline="0" dirty="0">
                <a:solidFill>
                  <a:srgbClr val="FFFFFF"/>
                </a:solidFill>
                <a:effectLst>
                  <a:glow rad="228600">
                    <a:schemeClr val="tx1">
                      <a:alpha val="40000"/>
                    </a:schemeClr>
                  </a:glow>
                </a:effectLst>
                <a:latin typeface="Arial"/>
                <a:cs typeface="Arial"/>
              </a:rPr>
              <a:t> principles</a:t>
            </a:r>
            <a:endParaRPr lang="en-US" sz="1200" b="0" dirty="0">
              <a:solidFill>
                <a:srgbClr val="FFFFFF"/>
              </a:solidFill>
              <a:effectLst>
                <a:glow rad="228600">
                  <a:schemeClr val="tx1">
                    <a:alpha val="40000"/>
                  </a:schemeClr>
                </a:glow>
              </a:effectLst>
              <a:latin typeface="Arial"/>
              <a:cs typeface="Arial"/>
            </a:endParaRP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Investigation,</a:t>
            </a:r>
            <a:r>
              <a:rPr lang="en-US" sz="1200" b="1" baseline="0" dirty="0">
                <a:solidFill>
                  <a:srgbClr val="FFFFFF"/>
                </a:solidFill>
                <a:effectLst>
                  <a:glow rad="228600">
                    <a:schemeClr val="tx1">
                      <a:alpha val="40000"/>
                    </a:schemeClr>
                  </a:glow>
                </a:effectLst>
                <a:latin typeface="Arial"/>
                <a:cs typeface="Arial"/>
              </a:rPr>
              <a:t> primary and secondary data</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6</a:t>
            </a:r>
            <a:r>
              <a:rPr lang="en-US" sz="1200" b="0" baseline="0" dirty="0">
                <a:solidFill>
                  <a:srgbClr val="FFFFFF"/>
                </a:solidFill>
                <a:effectLst>
                  <a:glow rad="228600">
                    <a:schemeClr val="tx1">
                      <a:alpha val="40000"/>
                    </a:schemeClr>
                  </a:glow>
                </a:effectLst>
                <a:latin typeface="Arial"/>
                <a:cs typeface="Arial"/>
              </a:rPr>
              <a:t> </a:t>
            </a:r>
            <a:r>
              <a:rPr lang="en-US" sz="1200" b="0" dirty="0">
                <a:solidFill>
                  <a:srgbClr val="FFFFFF"/>
                </a:solidFill>
                <a:effectLst>
                  <a:glow rad="228600">
                    <a:schemeClr val="tx1">
                      <a:alpha val="40000"/>
                    </a:schemeClr>
                  </a:glow>
                </a:effectLst>
                <a:latin typeface="Arial"/>
                <a:cs typeface="Arial"/>
              </a:rPr>
              <a:t>Designing</a:t>
            </a:r>
            <a:r>
              <a:rPr lang="en-US" sz="1200" b="0" baseline="0" dirty="0">
                <a:solidFill>
                  <a:srgbClr val="FFFFFF"/>
                </a:solidFill>
                <a:effectLst>
                  <a:glow rad="228600">
                    <a:schemeClr val="tx1">
                      <a:alpha val="40000"/>
                    </a:schemeClr>
                  </a:glow>
                </a:effectLst>
                <a:latin typeface="Arial"/>
                <a:cs typeface="Arial"/>
              </a:rPr>
              <a:t> principles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D295A"/>
                </a:solidFill>
                <a:latin typeface="Arial"/>
                <a:ea typeface="+mn-ea"/>
                <a:cs typeface="Arial"/>
              </a:defRPr>
            </a:lvl2pPr>
            <a:lvl3pPr marL="723900" indent="-279400">
              <a:lnSpc>
                <a:spcPct val="100000"/>
              </a:lnSpc>
              <a:buFont typeface="Arial"/>
              <a:buChar char="•"/>
              <a:defRPr lang="en-US" sz="2000" kern="1200" baseline="0" dirty="0">
                <a:solidFill>
                  <a:srgbClr val="8C82BB"/>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Investigation,</a:t>
            </a:r>
            <a:r>
              <a:rPr lang="en-US" sz="1200" b="1" baseline="0" dirty="0">
                <a:solidFill>
                  <a:srgbClr val="FFFFFF"/>
                </a:solidFill>
                <a:effectLst>
                  <a:glow rad="228600">
                    <a:schemeClr val="tx1">
                      <a:alpha val="40000"/>
                    </a:schemeClr>
                  </a:glow>
                </a:effectLst>
                <a:latin typeface="Arial"/>
                <a:cs typeface="Arial"/>
              </a:rPr>
              <a:t> primary and secondary data</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6</a:t>
            </a:r>
            <a:r>
              <a:rPr lang="en-US" sz="1200" b="0" baseline="0" dirty="0">
                <a:solidFill>
                  <a:srgbClr val="FFFFFF"/>
                </a:solidFill>
                <a:effectLst>
                  <a:glow rad="228600">
                    <a:schemeClr val="tx1">
                      <a:alpha val="40000"/>
                    </a:schemeClr>
                  </a:glow>
                </a:effectLst>
                <a:latin typeface="Arial"/>
                <a:cs typeface="Arial"/>
              </a:rPr>
              <a:t> </a:t>
            </a:r>
            <a:r>
              <a:rPr lang="en-US" sz="1200" b="0" dirty="0">
                <a:solidFill>
                  <a:srgbClr val="FFFFFF"/>
                </a:solidFill>
                <a:effectLst>
                  <a:glow rad="228600">
                    <a:schemeClr val="tx1">
                      <a:alpha val="40000"/>
                    </a:schemeClr>
                  </a:glow>
                </a:effectLst>
                <a:latin typeface="Arial"/>
                <a:cs typeface="Arial"/>
              </a:rPr>
              <a:t>Designing</a:t>
            </a:r>
            <a:r>
              <a:rPr lang="en-US" sz="1200" b="0" baseline="0" dirty="0">
                <a:solidFill>
                  <a:srgbClr val="FFFFFF"/>
                </a:solidFill>
                <a:effectLst>
                  <a:glow rad="228600">
                    <a:schemeClr val="tx1">
                      <a:alpha val="40000"/>
                    </a:schemeClr>
                  </a:glow>
                </a:effectLst>
                <a:latin typeface="Arial"/>
                <a:cs typeface="Arial"/>
              </a:rPr>
              <a:t> principles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4"/>
              <a:stretch>
                <a:fillRect/>
              </a:stretch>
            </p:blipFill>
            <p:spPr>
              <a:xfrm>
                <a:off x="7581837" y="6550016"/>
                <a:ext cx="60840" cy="21600"/>
              </a:xfrm>
              <a:prstGeom prst="rect">
                <a:avLst/>
              </a:prstGeom>
            </p:spPr>
          </p:pic>
        </mc:Fallback>
      </mc:AlternateContent>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a:effectLst>
            <a:glow rad="228600">
              <a:schemeClr val="accent3">
                <a:satMod val="175000"/>
                <a:alpha val="40000"/>
              </a:schemeClr>
            </a:glow>
          </a:effectLst>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Investigation,</a:t>
            </a:r>
            <a:r>
              <a:rPr lang="en-US" sz="1200" b="1" baseline="0" dirty="0">
                <a:solidFill>
                  <a:srgbClr val="FFFFFF"/>
                </a:solidFill>
                <a:effectLst>
                  <a:glow rad="228600">
                    <a:schemeClr val="tx1">
                      <a:alpha val="40000"/>
                    </a:schemeClr>
                  </a:glow>
                </a:effectLst>
                <a:latin typeface="Arial"/>
                <a:cs typeface="Arial"/>
              </a:rPr>
              <a:t> primary and secondary data</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6</a:t>
            </a:r>
            <a:r>
              <a:rPr lang="en-US" sz="1200" b="0" baseline="0" dirty="0">
                <a:solidFill>
                  <a:srgbClr val="FFFFFF"/>
                </a:solidFill>
                <a:effectLst>
                  <a:glow rad="228600">
                    <a:schemeClr val="tx1">
                      <a:alpha val="40000"/>
                    </a:schemeClr>
                  </a:glow>
                </a:effectLst>
                <a:latin typeface="Arial"/>
                <a:cs typeface="Arial"/>
              </a:rPr>
              <a:t> </a:t>
            </a:r>
            <a:r>
              <a:rPr lang="en-US" sz="1200" b="0" dirty="0">
                <a:solidFill>
                  <a:srgbClr val="FFFFFF"/>
                </a:solidFill>
                <a:effectLst>
                  <a:glow rad="228600">
                    <a:schemeClr val="tx1">
                      <a:alpha val="40000"/>
                    </a:schemeClr>
                  </a:glow>
                </a:effectLst>
                <a:latin typeface="Arial"/>
                <a:cs typeface="Arial"/>
              </a:rPr>
              <a:t>Designing</a:t>
            </a:r>
            <a:r>
              <a:rPr lang="en-US" sz="1200" b="0" baseline="0" dirty="0">
                <a:solidFill>
                  <a:srgbClr val="FFFFFF"/>
                </a:solidFill>
                <a:effectLst>
                  <a:glow rad="228600">
                    <a:schemeClr val="tx1">
                      <a:alpha val="40000"/>
                    </a:schemeClr>
                  </a:glow>
                </a:effectLst>
                <a:latin typeface="Arial"/>
                <a:cs typeface="Arial"/>
              </a:rPr>
              <a:t> principles</a:t>
            </a:r>
            <a:endParaRPr lang="en-US" sz="1200" b="0" dirty="0">
              <a:solidFill>
                <a:srgbClr val="FFFFFF"/>
              </a:solidFill>
              <a:effectLst>
                <a:glow rad="228600">
                  <a:schemeClr val="tx1">
                    <a:alpha val="40000"/>
                  </a:schemeClr>
                </a:glow>
              </a:effectLst>
              <a:latin typeface="Arial"/>
              <a:cs typeface="Arial"/>
            </a:endParaRPr>
          </a:p>
        </p:txBody>
      </p:sp>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1</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r>
              <a:rPr lang="en-US" dirty="0">
                <a:latin typeface="Museo 900" panose="02000000000000000000" pitchFamily="2" charset="0"/>
              </a:rPr>
              <a:t>Investigation, primary and secondary data</a:t>
            </a:r>
          </a:p>
          <a:p>
            <a:endParaRPr lang="en-US" dirty="0">
              <a:latin typeface="Museo 900" panose="02000000000000000000" pitchFamily="2" charset="0"/>
            </a:endParaRPr>
          </a:p>
          <a:p>
            <a:pPr>
              <a:lnSpc>
                <a:spcPts val="2000"/>
              </a:lnSpc>
              <a:spcBef>
                <a:spcPts val="600"/>
              </a:spcBef>
            </a:pPr>
            <a:r>
              <a:rPr lang="en-US" sz="2000" dirty="0">
                <a:latin typeface="Museo 100" panose="02000000000000000000" pitchFamily="50" charset="0"/>
              </a:rPr>
              <a:t>Unit 6</a:t>
            </a:r>
          </a:p>
          <a:p>
            <a:pPr lvl="1">
              <a:spcBef>
                <a:spcPts val="0"/>
              </a:spcBef>
            </a:pPr>
            <a:r>
              <a:rPr lang="en-US" sz="2000" dirty="0">
                <a:latin typeface="Museo 100" panose="02000000000000000000" pitchFamily="50" charset="0"/>
              </a:rPr>
              <a:t>Designing principles</a:t>
            </a:r>
          </a:p>
        </p:txBody>
      </p:sp>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394" y="3925293"/>
            <a:ext cx="8489001" cy="2529722"/>
          </a:xfrm>
          <a:prstGeom prst="rect">
            <a:avLst/>
          </a:prstGeom>
        </p:spPr>
      </p:pic>
      <p:sp>
        <p:nvSpPr>
          <p:cNvPr id="2" name="Text Placeholder 1"/>
          <p:cNvSpPr>
            <a:spLocks noGrp="1"/>
          </p:cNvSpPr>
          <p:nvPr>
            <p:ph type="body" sz="quarter" idx="13"/>
          </p:nvPr>
        </p:nvSpPr>
        <p:spPr/>
        <p:txBody>
          <a:bodyPr/>
          <a:lstStyle/>
          <a:p>
            <a:r>
              <a:rPr lang="en-GB" dirty="0"/>
              <a:t>Response to a product</a:t>
            </a:r>
          </a:p>
        </p:txBody>
      </p:sp>
      <p:sp>
        <p:nvSpPr>
          <p:cNvPr id="3" name="Text Placeholder 2"/>
          <p:cNvSpPr>
            <a:spLocks noGrp="1"/>
          </p:cNvSpPr>
          <p:nvPr>
            <p:ph type="body" sz="quarter" idx="14"/>
          </p:nvPr>
        </p:nvSpPr>
        <p:spPr/>
        <p:txBody>
          <a:bodyPr/>
          <a:lstStyle/>
          <a:p>
            <a:r>
              <a:rPr lang="en-GB" dirty="0"/>
              <a:t>A focus group is made up of a diverse group of people who might trial an early version of a design</a:t>
            </a:r>
          </a:p>
          <a:p>
            <a:pPr lvl="1"/>
            <a:r>
              <a:rPr lang="en-GB" dirty="0"/>
              <a:t>Qualitative research will gather their reaction, perception</a:t>
            </a:r>
            <a:br>
              <a:rPr lang="en-GB" dirty="0"/>
            </a:br>
            <a:r>
              <a:rPr lang="en-GB" dirty="0"/>
              <a:t>and attitude toward a product</a:t>
            </a:r>
          </a:p>
          <a:p>
            <a:pPr lvl="1"/>
            <a:r>
              <a:rPr lang="en-GB" dirty="0"/>
              <a:t>Testing and questions will also give information on their experience of using or working with the product</a:t>
            </a:r>
          </a:p>
        </p:txBody>
      </p:sp>
      <p:pic>
        <p:nvPicPr>
          <p:cNvPr id="6" name="Picture 5">
            <a:extLst>
              <a:ext uri="{FF2B5EF4-FFF2-40B4-BE49-F238E27FC236}">
                <a16:creationId xmlns:a16="http://schemas.microsoft.com/office/drawing/2014/main" id="{72AC2B3C-A05A-4A92-9981-EB61E4769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11069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5D0983-A023-48F2-8957-2D2CEC9186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4769"/>
            <a:ext cx="9144000" cy="6213232"/>
          </a:xfrm>
          <a:prstGeom prst="rect">
            <a:avLst/>
          </a:prstGeom>
        </p:spPr>
      </p:pic>
      <p:sp>
        <p:nvSpPr>
          <p:cNvPr id="2" name="Text Placeholder 1"/>
          <p:cNvSpPr>
            <a:spLocks noGrp="1"/>
          </p:cNvSpPr>
          <p:nvPr>
            <p:ph type="body" sz="quarter" idx="13"/>
          </p:nvPr>
        </p:nvSpPr>
        <p:spPr/>
        <p:txBody>
          <a:bodyPr/>
          <a:lstStyle/>
          <a:p>
            <a:r>
              <a:rPr lang="en-GB" dirty="0"/>
              <a:t>Focus group approach</a:t>
            </a:r>
          </a:p>
        </p:txBody>
      </p:sp>
      <p:sp>
        <p:nvSpPr>
          <p:cNvPr id="3" name="Text Placeholder 2"/>
          <p:cNvSpPr>
            <a:spLocks noGrp="1"/>
          </p:cNvSpPr>
          <p:nvPr>
            <p:ph type="body" sz="quarter" idx="14"/>
          </p:nvPr>
        </p:nvSpPr>
        <p:spPr/>
        <p:txBody>
          <a:bodyPr/>
          <a:lstStyle/>
          <a:p>
            <a:r>
              <a:rPr lang="en-GB" dirty="0"/>
              <a:t>Focus groups can enable a business to engage directly with their customers</a:t>
            </a:r>
          </a:p>
          <a:p>
            <a:pPr lvl="1"/>
            <a:r>
              <a:rPr lang="en-GB" dirty="0"/>
              <a:t>Listening to groups discussing their </a:t>
            </a:r>
            <a:br>
              <a:rPr lang="en-GB" dirty="0"/>
            </a:br>
            <a:r>
              <a:rPr lang="en-GB" dirty="0"/>
              <a:t>findings can help clarify feedback </a:t>
            </a:r>
          </a:p>
          <a:p>
            <a:pPr lvl="1"/>
            <a:r>
              <a:rPr lang="en-GB" dirty="0"/>
              <a:t>Watching body language and a </a:t>
            </a:r>
            <a:br>
              <a:rPr lang="en-GB" dirty="0"/>
            </a:br>
            <a:r>
              <a:rPr lang="en-GB" dirty="0"/>
              <a:t>response to an item can also </a:t>
            </a:r>
            <a:br>
              <a:rPr lang="en-GB" dirty="0"/>
            </a:br>
            <a:r>
              <a:rPr lang="en-GB" dirty="0"/>
              <a:t>give a good insight to a </a:t>
            </a:r>
            <a:br>
              <a:rPr lang="en-GB" dirty="0"/>
            </a:br>
            <a:r>
              <a:rPr lang="en-GB" dirty="0"/>
              <a:t>customer’s reaction</a:t>
            </a:r>
          </a:p>
          <a:p>
            <a:pPr lvl="1"/>
            <a:endParaRPr lang="en-GB" dirty="0"/>
          </a:p>
          <a:p>
            <a:pPr lvl="1"/>
            <a:endParaRPr lang="en-GB" dirty="0"/>
          </a:p>
        </p:txBody>
      </p:sp>
      <p:pic>
        <p:nvPicPr>
          <p:cNvPr id="5" name="Picture 4">
            <a:extLst>
              <a:ext uri="{FF2B5EF4-FFF2-40B4-BE49-F238E27FC236}">
                <a16:creationId xmlns:a16="http://schemas.microsoft.com/office/drawing/2014/main" id="{7A500117-84F9-43E2-9FDE-D887B6679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56426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8" y="906233"/>
            <a:ext cx="8419721" cy="670772"/>
          </a:xfrm>
        </p:spPr>
        <p:txBody>
          <a:bodyPr/>
          <a:lstStyle/>
          <a:p>
            <a:r>
              <a:rPr lang="en-GB" dirty="0"/>
              <a:t>Ergonomics and anthropometrics </a:t>
            </a:r>
          </a:p>
        </p:txBody>
      </p:sp>
      <p:sp>
        <p:nvSpPr>
          <p:cNvPr id="3" name="Text Placeholder 2"/>
          <p:cNvSpPr>
            <a:spLocks noGrp="1"/>
          </p:cNvSpPr>
          <p:nvPr>
            <p:ph type="body" sz="quarter" idx="14"/>
          </p:nvPr>
        </p:nvSpPr>
        <p:spPr/>
        <p:txBody>
          <a:bodyPr/>
          <a:lstStyle/>
          <a:p>
            <a:r>
              <a:rPr lang="en-GB" dirty="0"/>
              <a:t>Ergonomics</a:t>
            </a:r>
          </a:p>
          <a:p>
            <a:pPr lvl="1"/>
            <a:r>
              <a:rPr lang="en-GB" dirty="0"/>
              <a:t>The science of how humans interact with objects</a:t>
            </a:r>
          </a:p>
          <a:p>
            <a:pPr lvl="1"/>
            <a:r>
              <a:rPr lang="en-GB" dirty="0"/>
              <a:t>Design for efficiency and comfort in the </a:t>
            </a:r>
            <a:br>
              <a:rPr lang="en-GB" dirty="0"/>
            </a:br>
            <a:r>
              <a:rPr lang="en-GB" dirty="0"/>
              <a:t>working environment</a:t>
            </a:r>
          </a:p>
          <a:p>
            <a:pPr marL="271463" lvl="1" indent="-271463">
              <a:spcAft>
                <a:spcPts val="1400"/>
              </a:spcAft>
            </a:pPr>
            <a:r>
              <a:rPr lang="en-GB" sz="2500" dirty="0">
                <a:solidFill>
                  <a:schemeClr val="tx1"/>
                </a:solidFill>
              </a:rPr>
              <a:t>Anthropometrics</a:t>
            </a:r>
          </a:p>
          <a:p>
            <a:pPr lvl="1"/>
            <a:r>
              <a:rPr lang="en-GB" dirty="0"/>
              <a:t>Measurement of the physical properties</a:t>
            </a:r>
            <a:br>
              <a:rPr lang="en-GB" dirty="0"/>
            </a:br>
            <a:r>
              <a:rPr lang="en-GB" dirty="0"/>
              <a:t>of the human body</a:t>
            </a:r>
          </a:p>
          <a:p>
            <a:pPr lvl="1"/>
            <a:r>
              <a:rPr lang="en-GB" dirty="0"/>
              <a:t>It derives from the Greek words</a:t>
            </a:r>
            <a:br>
              <a:rPr lang="en-GB" dirty="0"/>
            </a:br>
            <a:r>
              <a:rPr lang="en-GB" dirty="0"/>
              <a:t>‘</a:t>
            </a:r>
            <a:r>
              <a:rPr lang="en-GB" i="1" dirty="0"/>
              <a:t>Anthropos</a:t>
            </a:r>
            <a:r>
              <a:rPr lang="en-GB" dirty="0"/>
              <a:t>’ (human), and ‘</a:t>
            </a:r>
            <a:r>
              <a:rPr lang="en-GB" i="1" dirty="0" err="1"/>
              <a:t>metron</a:t>
            </a:r>
            <a:r>
              <a:rPr lang="en-GB" dirty="0"/>
              <a:t>’ (measure)</a:t>
            </a:r>
          </a:p>
          <a:p>
            <a:pPr lvl="1"/>
            <a:r>
              <a:rPr lang="en-GB" dirty="0"/>
              <a:t>Should this form primary or secondary research?</a:t>
            </a:r>
          </a:p>
          <a:p>
            <a:pPr marL="444500" lvl="1" indent="0">
              <a:buNone/>
            </a:pPr>
            <a:r>
              <a:rPr lang="en-GB" dirty="0"/>
              <a:t>	</a:t>
            </a:r>
          </a:p>
        </p:txBody>
      </p:sp>
      <p:pic>
        <p:nvPicPr>
          <p:cNvPr id="4" name="Picture 2" descr="C:\Users\Rob\AppData\Roaming\PixelMetrics\CaptureWiz\Temp\9.png">
            <a:extLst>
              <a:ext uri="{FF2B5EF4-FFF2-40B4-BE49-F238E27FC236}">
                <a16:creationId xmlns:a16="http://schemas.microsoft.com/office/drawing/2014/main" id="{3ACE8E1A-5154-4A9B-A14B-2874A52F21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1903" y="1669343"/>
            <a:ext cx="2132096"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0990" y="2333309"/>
            <a:ext cx="1537487" cy="3778981"/>
          </a:xfrm>
          <a:prstGeom prst="rect">
            <a:avLst/>
          </a:prstGeom>
        </p:spPr>
      </p:pic>
      <p:sp>
        <p:nvSpPr>
          <p:cNvPr id="3" name="Text Placeholder 2"/>
          <p:cNvSpPr>
            <a:spLocks noGrp="1"/>
          </p:cNvSpPr>
          <p:nvPr>
            <p:ph type="body" sz="quarter" idx="14"/>
          </p:nvPr>
        </p:nvSpPr>
        <p:spPr>
          <a:xfrm>
            <a:off x="724280" y="1704179"/>
            <a:ext cx="7797230" cy="4179311"/>
          </a:xfrm>
        </p:spPr>
        <p:txBody>
          <a:bodyPr/>
          <a:lstStyle/>
          <a:p>
            <a:r>
              <a:rPr lang="en-GB" dirty="0"/>
              <a:t>When designing a product, it should be both comfortable and functional</a:t>
            </a:r>
          </a:p>
          <a:p>
            <a:pPr lvl="1"/>
            <a:r>
              <a:rPr lang="en-GB" dirty="0"/>
              <a:t>Designers will study the way people </a:t>
            </a:r>
            <a:br>
              <a:rPr lang="en-GB" dirty="0"/>
            </a:br>
            <a:r>
              <a:rPr lang="en-GB" dirty="0"/>
              <a:t>interact and work with an object</a:t>
            </a:r>
          </a:p>
          <a:p>
            <a:pPr lvl="1"/>
            <a:r>
              <a:rPr lang="en-GB" dirty="0"/>
              <a:t>They will consider the physical and </a:t>
            </a:r>
            <a:br>
              <a:rPr lang="en-GB" dirty="0"/>
            </a:br>
            <a:r>
              <a:rPr lang="en-GB" dirty="0"/>
              <a:t>emotional connection to a product</a:t>
            </a:r>
          </a:p>
          <a:p>
            <a:pPr lvl="1"/>
            <a:r>
              <a:rPr lang="en-GB" dirty="0"/>
              <a:t>Touch and feel as well as sound </a:t>
            </a:r>
            <a:br>
              <a:rPr lang="en-GB" dirty="0"/>
            </a:br>
            <a:r>
              <a:rPr lang="en-GB" dirty="0"/>
              <a:t>and smell are all relevant</a:t>
            </a:r>
          </a:p>
          <a:p>
            <a:pPr lvl="1"/>
            <a:r>
              <a:rPr lang="en-GB" dirty="0"/>
              <a:t>Can you identify some well known </a:t>
            </a:r>
            <a:br>
              <a:rPr lang="en-GB" dirty="0"/>
            </a:br>
            <a:r>
              <a:rPr lang="en-GB" dirty="0"/>
              <a:t>items that have evolved and improved </a:t>
            </a:r>
            <a:br>
              <a:rPr lang="en-GB" dirty="0"/>
            </a:br>
            <a:r>
              <a:rPr lang="en-GB" dirty="0"/>
              <a:t>with the use of ergonomics?</a:t>
            </a:r>
          </a:p>
          <a:p>
            <a:pPr lvl="1"/>
            <a:endParaRPr lang="en-GB" dirty="0"/>
          </a:p>
        </p:txBody>
      </p:sp>
      <p:sp>
        <p:nvSpPr>
          <p:cNvPr id="2" name="Text Placeholder 1"/>
          <p:cNvSpPr>
            <a:spLocks noGrp="1"/>
          </p:cNvSpPr>
          <p:nvPr>
            <p:ph type="body" sz="quarter" idx="13"/>
          </p:nvPr>
        </p:nvSpPr>
        <p:spPr/>
        <p:txBody>
          <a:bodyPr/>
          <a:lstStyle/>
          <a:p>
            <a:r>
              <a:rPr lang="en-GB" dirty="0"/>
              <a:t>Ergonomic design</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72" t="-497"/>
          <a:stretch/>
        </p:blipFill>
        <p:spPr>
          <a:xfrm>
            <a:off x="7442266" y="3042598"/>
            <a:ext cx="1701734" cy="3268093"/>
          </a:xfrm>
          <a:prstGeom prst="rect">
            <a:avLst/>
          </a:prstGeom>
        </p:spPr>
      </p:pic>
    </p:spTree>
    <p:extLst>
      <p:ext uri="{BB962C8B-B14F-4D97-AF65-F5344CB8AC3E}">
        <p14:creationId xmlns:p14="http://schemas.microsoft.com/office/powerpoint/2010/main" val="97834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Day to day ergonomics</a:t>
            </a:r>
          </a:p>
        </p:txBody>
      </p:sp>
      <p:sp>
        <p:nvSpPr>
          <p:cNvPr id="3" name="Text Placeholder 2"/>
          <p:cNvSpPr>
            <a:spLocks noGrp="1"/>
          </p:cNvSpPr>
          <p:nvPr>
            <p:ph type="body" sz="quarter" idx="14"/>
          </p:nvPr>
        </p:nvSpPr>
        <p:spPr/>
        <p:txBody>
          <a:bodyPr/>
          <a:lstStyle/>
          <a:p>
            <a:r>
              <a:rPr lang="en-GB" dirty="0"/>
              <a:t>Many everyday items have been made more comfortable and effective to use</a:t>
            </a:r>
          </a:p>
          <a:p>
            <a:pPr lvl="1"/>
            <a:r>
              <a:rPr lang="en-GB" dirty="0"/>
              <a:t>Do you think these are more expensive to make? Discuss</a:t>
            </a:r>
          </a:p>
          <a:p>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6228" y="3368083"/>
            <a:ext cx="4233333" cy="2819399"/>
          </a:xfrm>
          <a:prstGeom prst="rect">
            <a:avLst/>
          </a:prstGeom>
        </p:spPr>
      </p:pic>
    </p:spTree>
    <p:extLst>
      <p:ext uri="{BB962C8B-B14F-4D97-AF65-F5344CB8AC3E}">
        <p14:creationId xmlns:p14="http://schemas.microsoft.com/office/powerpoint/2010/main" val="89044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Anthropometrics</a:t>
            </a:r>
          </a:p>
        </p:txBody>
      </p:sp>
      <p:pic>
        <p:nvPicPr>
          <p:cNvPr id="2050" name="Picture 2">
            <a:extLst>
              <a:ext uri="{FF2B5EF4-FFF2-40B4-BE49-F238E27FC236}">
                <a16:creationId xmlns:a16="http://schemas.microsoft.com/office/drawing/2014/main" id="{D8137BA6-8BF2-4634-A0CE-ABE04D9D90B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18642" y="2357067"/>
            <a:ext cx="3225358" cy="3684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80" y="1704179"/>
            <a:ext cx="7797230" cy="4391821"/>
          </a:xfrm>
        </p:spPr>
        <p:txBody>
          <a:bodyPr/>
          <a:lstStyle/>
          <a:p>
            <a:r>
              <a:rPr lang="en-GB" dirty="0"/>
              <a:t>Designers gather the measurements of the </a:t>
            </a:r>
            <a:br>
              <a:rPr lang="en-GB" dirty="0"/>
            </a:br>
            <a:r>
              <a:rPr lang="en-GB" dirty="0"/>
              <a:t>average individual human, looking at:</a:t>
            </a:r>
          </a:p>
          <a:p>
            <a:pPr lvl="1"/>
            <a:r>
              <a:rPr lang="en-GB" dirty="0"/>
              <a:t>Height, weight and length</a:t>
            </a:r>
          </a:p>
          <a:p>
            <a:pPr lvl="1"/>
            <a:r>
              <a:rPr lang="en-GB" dirty="0"/>
              <a:t>Angle of reach</a:t>
            </a:r>
          </a:p>
          <a:p>
            <a:pPr lvl="1"/>
            <a:r>
              <a:rPr lang="en-GB" dirty="0"/>
              <a:t>Viewing distance and viewing angles </a:t>
            </a:r>
          </a:p>
          <a:p>
            <a:pPr lvl="1"/>
            <a:r>
              <a:rPr lang="en-GB" dirty="0"/>
              <a:t>A typical example of anthropometrics</a:t>
            </a:r>
            <a:br>
              <a:rPr lang="en-GB" dirty="0"/>
            </a:br>
            <a:r>
              <a:rPr lang="en-GB" dirty="0"/>
              <a:t>looks at the correct way to sit at a </a:t>
            </a:r>
            <a:br>
              <a:rPr lang="en-GB" dirty="0"/>
            </a:br>
            <a:r>
              <a:rPr lang="en-GB" dirty="0"/>
              <a:t>desk to maintain a comfortable position</a:t>
            </a:r>
          </a:p>
          <a:p>
            <a:pPr lvl="1"/>
            <a:r>
              <a:rPr lang="en-GB" dirty="0"/>
              <a:t>Name two other items that have </a:t>
            </a:r>
            <a:br>
              <a:rPr lang="en-GB" dirty="0"/>
            </a:br>
            <a:r>
              <a:rPr lang="en-GB" dirty="0"/>
              <a:t>been improved by the use of </a:t>
            </a:r>
            <a:br>
              <a:rPr lang="en-GB" dirty="0"/>
            </a:br>
            <a:r>
              <a:rPr lang="en-GB" dirty="0"/>
              <a:t>anthropometrics</a:t>
            </a:r>
          </a:p>
          <a:p>
            <a:pPr lvl="1"/>
            <a:endParaRPr lang="en-GB" dirty="0"/>
          </a:p>
        </p:txBody>
      </p:sp>
    </p:spTree>
    <p:extLst>
      <p:ext uri="{BB962C8B-B14F-4D97-AF65-F5344CB8AC3E}">
        <p14:creationId xmlns:p14="http://schemas.microsoft.com/office/powerpoint/2010/main" val="11979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Graphs and charts</a:t>
            </a:r>
          </a:p>
        </p:txBody>
      </p:sp>
      <p:sp>
        <p:nvSpPr>
          <p:cNvPr id="3" name="Text Placeholder 2"/>
          <p:cNvSpPr>
            <a:spLocks noGrp="1"/>
          </p:cNvSpPr>
          <p:nvPr>
            <p:ph type="body" sz="quarter" idx="14"/>
          </p:nvPr>
        </p:nvSpPr>
        <p:spPr>
          <a:xfrm>
            <a:off x="724279" y="1704180"/>
            <a:ext cx="7991095" cy="2478354"/>
          </a:xfrm>
        </p:spPr>
        <p:txBody>
          <a:bodyPr/>
          <a:lstStyle/>
          <a:p>
            <a:r>
              <a:rPr lang="en-GB" dirty="0"/>
              <a:t>Most anthropometric data is presented as a bell graph</a:t>
            </a:r>
          </a:p>
          <a:p>
            <a:pPr lvl="1"/>
            <a:r>
              <a:rPr lang="en-GB" dirty="0"/>
              <a:t>It’s not easy to make products fit 100% of the target audience</a:t>
            </a:r>
          </a:p>
          <a:p>
            <a:pPr lvl="1"/>
            <a:r>
              <a:rPr lang="en-GB" dirty="0"/>
              <a:t>Often the top and bottom 5% of people will be excluded</a:t>
            </a:r>
          </a:p>
          <a:p>
            <a:pPr lvl="1"/>
            <a:r>
              <a:rPr lang="en-GB" dirty="0"/>
              <a:t>The 50</a:t>
            </a:r>
            <a:r>
              <a:rPr lang="en-GB" baseline="30000" dirty="0"/>
              <a:t>th</a:t>
            </a:r>
            <a:r>
              <a:rPr lang="en-GB" dirty="0"/>
              <a:t> percentile is the average person or mean value</a:t>
            </a:r>
          </a:p>
        </p:txBody>
      </p:sp>
      <p:pic>
        <p:nvPicPr>
          <p:cNvPr id="5"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390443" y="3744032"/>
            <a:ext cx="5926840" cy="24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1300" y="4747582"/>
            <a:ext cx="3693678" cy="1714431"/>
          </a:xfrm>
          <a:prstGeom prst="rect">
            <a:avLst/>
          </a:prstGeom>
        </p:spPr>
      </p:pic>
      <p:sp>
        <p:nvSpPr>
          <p:cNvPr id="2" name="Text Placeholder 1"/>
          <p:cNvSpPr>
            <a:spLocks noGrp="1"/>
          </p:cNvSpPr>
          <p:nvPr>
            <p:ph type="body" sz="quarter" idx="13"/>
          </p:nvPr>
        </p:nvSpPr>
        <p:spPr/>
        <p:txBody>
          <a:bodyPr/>
          <a:lstStyle/>
          <a:p>
            <a:r>
              <a:rPr lang="en-GB" dirty="0"/>
              <a:t>Present your data clearly</a:t>
            </a:r>
          </a:p>
        </p:txBody>
      </p:sp>
      <p:sp>
        <p:nvSpPr>
          <p:cNvPr id="3" name="Text Placeholder 2"/>
          <p:cNvSpPr>
            <a:spLocks noGrp="1"/>
          </p:cNvSpPr>
          <p:nvPr>
            <p:ph type="body" sz="quarter" idx="14"/>
          </p:nvPr>
        </p:nvSpPr>
        <p:spPr/>
        <p:txBody>
          <a:bodyPr/>
          <a:lstStyle/>
          <a:p>
            <a:r>
              <a:rPr lang="en-GB" dirty="0"/>
              <a:t>Once you have gathered your information, it needs to be presented in a relevant and meaningful way</a:t>
            </a:r>
          </a:p>
          <a:p>
            <a:pPr lvl="1"/>
            <a:r>
              <a:rPr lang="en-GB" dirty="0"/>
              <a:t>Summarise the findings of your market research</a:t>
            </a:r>
          </a:p>
          <a:p>
            <a:pPr lvl="1"/>
            <a:r>
              <a:rPr lang="en-GB" dirty="0"/>
              <a:t>Present a conclusion if this is evident from your data</a:t>
            </a:r>
          </a:p>
          <a:p>
            <a:pPr lvl="1"/>
            <a:r>
              <a:rPr lang="en-GB" dirty="0"/>
              <a:t>Clear presentations with the addition of photographs, audio</a:t>
            </a:r>
            <a:br>
              <a:rPr lang="en-GB" dirty="0"/>
            </a:br>
            <a:r>
              <a:rPr lang="en-GB" dirty="0"/>
              <a:t>or video recordings provide additional input</a:t>
            </a:r>
          </a:p>
          <a:p>
            <a:pPr lvl="1"/>
            <a:r>
              <a:rPr lang="en-GB" dirty="0"/>
              <a:t>Graphs will help summarise your statistics</a:t>
            </a:r>
          </a:p>
          <a:p>
            <a:pPr lvl="1"/>
            <a:endParaRPr lang="en-GB" dirty="0"/>
          </a:p>
        </p:txBody>
      </p:sp>
    </p:spTree>
    <p:extLst>
      <p:ext uri="{BB962C8B-B14F-4D97-AF65-F5344CB8AC3E}">
        <p14:creationId xmlns:p14="http://schemas.microsoft.com/office/powerpoint/2010/main" val="245655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in the worksheet</a:t>
            </a:r>
          </a:p>
        </p:txBody>
      </p:sp>
    </p:spTree>
    <p:extLst>
      <p:ext uri="{BB962C8B-B14F-4D97-AF65-F5344CB8AC3E}">
        <p14:creationId xmlns:p14="http://schemas.microsoft.com/office/powerpoint/2010/main" val="266809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2895" y="2220150"/>
            <a:ext cx="4521105" cy="3305474"/>
          </a:xfrm>
          <a:prstGeom prst="rect">
            <a:avLst/>
          </a:prstGeom>
        </p:spPr>
      </p:pic>
      <p:sp>
        <p:nvSpPr>
          <p:cNvPr id="2" name="Text Placeholder 1"/>
          <p:cNvSpPr>
            <a:spLocks noGrp="1"/>
          </p:cNvSpPr>
          <p:nvPr>
            <p:ph type="body" sz="quarter" idx="13"/>
          </p:nvPr>
        </p:nvSpPr>
        <p:spPr/>
        <p:txBody>
          <a:bodyPr/>
          <a:lstStyle/>
          <a:p>
            <a:r>
              <a:rPr lang="en-GB" dirty="0"/>
              <a:t>Design brief</a:t>
            </a:r>
          </a:p>
        </p:txBody>
      </p:sp>
      <p:sp>
        <p:nvSpPr>
          <p:cNvPr id="3" name="Text Placeholder 2"/>
          <p:cNvSpPr>
            <a:spLocks noGrp="1"/>
          </p:cNvSpPr>
          <p:nvPr>
            <p:ph type="body" sz="quarter" idx="14"/>
          </p:nvPr>
        </p:nvSpPr>
        <p:spPr>
          <a:xfrm>
            <a:off x="724280" y="1704179"/>
            <a:ext cx="7797230" cy="3453607"/>
          </a:xfrm>
        </p:spPr>
        <p:txBody>
          <a:bodyPr/>
          <a:lstStyle/>
          <a:p>
            <a:r>
              <a:rPr lang="en-GB" dirty="0"/>
              <a:t>This is the conclusion of all your research and data</a:t>
            </a:r>
          </a:p>
          <a:p>
            <a:pPr lvl="1"/>
            <a:r>
              <a:rPr lang="en-GB" dirty="0"/>
              <a:t>A statement of intent will summarise your design plan:</a:t>
            </a:r>
          </a:p>
          <a:p>
            <a:pPr lvl="1"/>
            <a:r>
              <a:rPr lang="en-GB" dirty="0">
                <a:solidFill>
                  <a:srgbClr val="8C82BB"/>
                </a:solidFill>
              </a:rPr>
              <a:t>What are you going to design?</a:t>
            </a:r>
          </a:p>
          <a:p>
            <a:pPr lvl="1"/>
            <a:r>
              <a:rPr lang="en-GB" dirty="0">
                <a:solidFill>
                  <a:srgbClr val="8C82BB"/>
                </a:solidFill>
              </a:rPr>
              <a:t>Who is the target audience?</a:t>
            </a:r>
          </a:p>
          <a:p>
            <a:pPr lvl="1"/>
            <a:r>
              <a:rPr lang="en-GB" dirty="0">
                <a:solidFill>
                  <a:srgbClr val="8C82BB"/>
                </a:solidFill>
              </a:rPr>
              <a:t>Where are they going to use the product?</a:t>
            </a:r>
          </a:p>
          <a:p>
            <a:pPr lvl="1"/>
            <a:r>
              <a:rPr lang="en-GB" dirty="0">
                <a:solidFill>
                  <a:srgbClr val="8C82BB"/>
                </a:solidFill>
              </a:rPr>
              <a:t>What is the budget?</a:t>
            </a:r>
          </a:p>
          <a:p>
            <a:pPr lvl="1"/>
            <a:r>
              <a:rPr lang="en-GB" dirty="0">
                <a:solidFill>
                  <a:srgbClr val="8C82BB"/>
                </a:solidFill>
              </a:rPr>
              <a:t>When does it need to be completed?</a:t>
            </a:r>
          </a:p>
          <a:p>
            <a:pPr lvl="1"/>
            <a:r>
              <a:rPr lang="en-GB" dirty="0">
                <a:solidFill>
                  <a:srgbClr val="8C82BB"/>
                </a:solidFill>
              </a:rPr>
              <a:t>What size does it need to be?</a:t>
            </a:r>
          </a:p>
          <a:p>
            <a:pPr lvl="1"/>
            <a:r>
              <a:rPr lang="en-GB" dirty="0"/>
              <a:t>Some of these are known as immovable constraints</a:t>
            </a:r>
          </a:p>
          <a:p>
            <a:pPr lvl="1"/>
            <a:r>
              <a:rPr lang="en-GB" dirty="0"/>
              <a:t>Which do you think are immovable and why?</a:t>
            </a:r>
          </a:p>
        </p:txBody>
      </p:sp>
    </p:spTree>
    <p:extLst>
      <p:ext uri="{BB962C8B-B14F-4D97-AF65-F5344CB8AC3E}">
        <p14:creationId xmlns:p14="http://schemas.microsoft.com/office/powerpoint/2010/main" val="382833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endParaRPr lang="en-US" dirty="0"/>
          </a:p>
        </p:txBody>
      </p:sp>
      <p:sp>
        <p:nvSpPr>
          <p:cNvPr id="3" name="Text Placeholder 2"/>
          <p:cNvSpPr>
            <a:spLocks noGrp="1"/>
          </p:cNvSpPr>
          <p:nvPr>
            <p:ph type="body" sz="quarter" idx="14"/>
          </p:nvPr>
        </p:nvSpPr>
        <p:spPr/>
        <p:txBody>
          <a:bodyPr/>
          <a:lstStyle/>
          <a:p>
            <a:pPr lvl="0"/>
            <a:r>
              <a:rPr lang="en-GB" dirty="0"/>
              <a:t>Understand how primary and secondary data can be collected to assist the understanding of client and user needs</a:t>
            </a:r>
          </a:p>
          <a:p>
            <a:pPr lvl="0"/>
            <a:r>
              <a:rPr lang="en-GB" dirty="0"/>
              <a:t>Know how to write a design brief and produce a manufacturing specification</a:t>
            </a:r>
          </a:p>
          <a:p>
            <a:r>
              <a:rPr lang="en-GB" dirty="0"/>
              <a:t>Understand how the environment, and social and economic challenges influence designing and making</a:t>
            </a:r>
            <a:endParaRPr lang="en-US" dirty="0"/>
          </a:p>
        </p:txBody>
      </p:sp>
    </p:spTree>
    <p:extLst>
      <p:ext uri="{BB962C8B-B14F-4D97-AF65-F5344CB8AC3E}">
        <p14:creationId xmlns:p14="http://schemas.microsoft.com/office/powerpoint/2010/main" val="385416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7E93A7-5351-4BDD-9260-277401DB00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9111" y="2889119"/>
            <a:ext cx="8747567" cy="3968881"/>
          </a:xfrm>
          <a:prstGeom prst="rect">
            <a:avLst/>
          </a:prstGeom>
        </p:spPr>
      </p:pic>
      <p:sp>
        <p:nvSpPr>
          <p:cNvPr id="2" name="Text Placeholder 1"/>
          <p:cNvSpPr>
            <a:spLocks noGrp="1"/>
          </p:cNvSpPr>
          <p:nvPr>
            <p:ph type="body" sz="quarter" idx="13"/>
          </p:nvPr>
        </p:nvSpPr>
        <p:spPr/>
        <p:txBody>
          <a:bodyPr/>
          <a:lstStyle/>
          <a:p>
            <a:r>
              <a:rPr lang="en-GB" dirty="0"/>
              <a:t>Write your own brief</a:t>
            </a:r>
          </a:p>
        </p:txBody>
      </p:sp>
      <p:sp>
        <p:nvSpPr>
          <p:cNvPr id="3" name="Text Placeholder 2"/>
          <p:cNvSpPr>
            <a:spLocks noGrp="1"/>
          </p:cNvSpPr>
          <p:nvPr>
            <p:ph type="body" sz="quarter" idx="14"/>
          </p:nvPr>
        </p:nvSpPr>
        <p:spPr/>
        <p:txBody>
          <a:bodyPr/>
          <a:lstStyle/>
          <a:p>
            <a:r>
              <a:rPr lang="en-GB" dirty="0"/>
              <a:t>A brief is vital to any design project. It should be clear and precise and potentially inspiring</a:t>
            </a:r>
          </a:p>
          <a:p>
            <a:pPr lvl="1"/>
            <a:r>
              <a:rPr lang="en-GB" dirty="0"/>
              <a:t>It should clearly identify the clients wants and needs</a:t>
            </a:r>
          </a:p>
        </p:txBody>
      </p:sp>
      <p:sp>
        <p:nvSpPr>
          <p:cNvPr id="8" name="TextBox 7"/>
          <p:cNvSpPr txBox="1"/>
          <p:nvPr/>
        </p:nvSpPr>
        <p:spPr>
          <a:xfrm>
            <a:off x="1733550" y="3538328"/>
            <a:ext cx="6172200" cy="2816156"/>
          </a:xfrm>
          <a:prstGeom prst="rect">
            <a:avLst/>
          </a:prstGeom>
          <a:noFill/>
          <a:ln>
            <a:noFill/>
          </a:ln>
        </p:spPr>
        <p:txBody>
          <a:bodyPr wrap="square" rtlCol="0">
            <a:spAutoFit/>
          </a:bodyPr>
          <a:lstStyle/>
          <a:p>
            <a:r>
              <a:rPr lang="en-GB" b="1" i="1" dirty="0">
                <a:solidFill>
                  <a:srgbClr val="5D295A"/>
                </a:solidFill>
                <a:latin typeface="Arial" panose="020B0604020202020204" pitchFamily="34" charset="0"/>
                <a:cs typeface="Arial" panose="020B0604020202020204" pitchFamily="34" charset="0"/>
              </a:rPr>
              <a:t>Client</a:t>
            </a:r>
            <a:r>
              <a:rPr lang="en-GB" i="1" dirty="0">
                <a:solidFill>
                  <a:srgbClr val="5D295A"/>
                </a:solidFill>
                <a:latin typeface="Arial" panose="020B0604020202020204" pitchFamily="34" charset="0"/>
                <a:cs typeface="Arial" panose="020B0604020202020204" pitchFamily="34" charset="0"/>
              </a:rPr>
              <a:t>: Café owner</a:t>
            </a:r>
          </a:p>
          <a:p>
            <a:r>
              <a:rPr lang="en-GB" b="1" i="1" dirty="0">
                <a:solidFill>
                  <a:srgbClr val="5D295A"/>
                </a:solidFill>
                <a:latin typeface="Arial" panose="020B0604020202020204" pitchFamily="34" charset="0"/>
                <a:cs typeface="Arial" panose="020B0604020202020204" pitchFamily="34" charset="0"/>
              </a:rPr>
              <a:t>Style</a:t>
            </a:r>
            <a:r>
              <a:rPr lang="en-GB" i="1" dirty="0">
                <a:solidFill>
                  <a:srgbClr val="5D295A"/>
                </a:solidFill>
                <a:latin typeface="Arial" panose="020B0604020202020204" pitchFamily="34" charset="0"/>
                <a:cs typeface="Arial" panose="020B0604020202020204" pitchFamily="34" charset="0"/>
              </a:rPr>
              <a:t>: Contemporary</a:t>
            </a:r>
          </a:p>
          <a:p>
            <a:r>
              <a:rPr lang="en-GB" b="1" i="1" dirty="0">
                <a:solidFill>
                  <a:srgbClr val="5D295A"/>
                </a:solidFill>
                <a:latin typeface="Arial" panose="020B0604020202020204" pitchFamily="34" charset="0"/>
                <a:cs typeface="Arial" panose="020B0604020202020204" pitchFamily="34" charset="0"/>
              </a:rPr>
              <a:t>Location</a:t>
            </a:r>
            <a:r>
              <a:rPr lang="en-GB" i="1" dirty="0">
                <a:solidFill>
                  <a:srgbClr val="5D295A"/>
                </a:solidFill>
                <a:latin typeface="Arial" panose="020B0604020202020204" pitchFamily="34" charset="0"/>
                <a:cs typeface="Arial" panose="020B0604020202020204" pitchFamily="34" charset="0"/>
              </a:rPr>
              <a:t>: City centre</a:t>
            </a:r>
          </a:p>
          <a:p>
            <a:pPr>
              <a:spcBef>
                <a:spcPts val="600"/>
              </a:spcBef>
              <a:spcAft>
                <a:spcPts val="600"/>
              </a:spcAft>
            </a:pPr>
            <a:r>
              <a:rPr lang="en-GB" i="1" dirty="0">
                <a:solidFill>
                  <a:srgbClr val="5D295A"/>
                </a:solidFill>
                <a:latin typeface="Arial" panose="020B0604020202020204" pitchFamily="34" charset="0"/>
                <a:cs typeface="Arial" panose="020B0604020202020204" pitchFamily="34" charset="0"/>
              </a:rPr>
              <a:t>This new café would like stylish, but hard wearing </a:t>
            </a:r>
            <a:br>
              <a:rPr lang="en-GB" i="1" dirty="0">
                <a:solidFill>
                  <a:srgbClr val="5D295A"/>
                </a:solidFill>
                <a:latin typeface="Arial" panose="020B0604020202020204" pitchFamily="34" charset="0"/>
                <a:cs typeface="Arial" panose="020B0604020202020204" pitchFamily="34" charset="0"/>
              </a:rPr>
            </a:br>
            <a:r>
              <a:rPr lang="en-GB" i="1" dirty="0">
                <a:solidFill>
                  <a:srgbClr val="5D295A"/>
                </a:solidFill>
                <a:latin typeface="Arial" panose="020B0604020202020204" pitchFamily="34" charset="0"/>
                <a:cs typeface="Arial" panose="020B0604020202020204" pitchFamily="34" charset="0"/>
              </a:rPr>
              <a:t>seating for its new space. It also has a comfy area for relaxed seating. </a:t>
            </a:r>
          </a:p>
          <a:p>
            <a:pPr>
              <a:spcAft>
                <a:spcPts val="600"/>
              </a:spcAft>
            </a:pPr>
            <a:r>
              <a:rPr lang="en-GB" i="1" dirty="0">
                <a:solidFill>
                  <a:srgbClr val="5D295A"/>
                </a:solidFill>
                <a:latin typeface="Arial" panose="020B0604020202020204" pitchFamily="34" charset="0"/>
                <a:cs typeface="Arial" panose="020B0604020202020204" pitchFamily="34" charset="0"/>
              </a:rPr>
              <a:t>Please supply a cost per seat and indicate any savings </a:t>
            </a:r>
            <a:br>
              <a:rPr lang="en-GB" i="1" dirty="0">
                <a:solidFill>
                  <a:srgbClr val="5D295A"/>
                </a:solidFill>
                <a:latin typeface="Arial" panose="020B0604020202020204" pitchFamily="34" charset="0"/>
                <a:cs typeface="Arial" panose="020B0604020202020204" pitchFamily="34" charset="0"/>
              </a:rPr>
            </a:br>
            <a:r>
              <a:rPr lang="en-GB" i="1" dirty="0">
                <a:solidFill>
                  <a:srgbClr val="5D295A"/>
                </a:solidFill>
                <a:latin typeface="Arial" panose="020B0604020202020204" pitchFamily="34" charset="0"/>
                <a:cs typeface="Arial" panose="020B0604020202020204" pitchFamily="34" charset="0"/>
              </a:rPr>
              <a:t>for ordering in large quantities. </a:t>
            </a:r>
          </a:p>
          <a:p>
            <a:r>
              <a:rPr lang="en-GB" i="1" dirty="0">
                <a:solidFill>
                  <a:srgbClr val="5D295A"/>
                </a:solidFill>
                <a:latin typeface="Arial" panose="020B0604020202020204" pitchFamily="34" charset="0"/>
                <a:cs typeface="Arial" panose="020B0604020202020204" pitchFamily="34" charset="0"/>
              </a:rPr>
              <a:t>Delivery should be in three months time, ready for opening. </a:t>
            </a:r>
          </a:p>
        </p:txBody>
      </p:sp>
    </p:spTree>
    <p:extLst>
      <p:ext uri="{BB962C8B-B14F-4D97-AF65-F5344CB8AC3E}">
        <p14:creationId xmlns:p14="http://schemas.microsoft.com/office/powerpoint/2010/main" val="87184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Worksheet slide</a:t>
            </a:r>
          </a:p>
        </p:txBody>
      </p:sp>
      <p:sp>
        <p:nvSpPr>
          <p:cNvPr id="3" name="Text Placeholder 2"/>
          <p:cNvSpPr>
            <a:spLocks noGrp="1"/>
          </p:cNvSpPr>
          <p:nvPr>
            <p:ph type="body" sz="quarter" idx="14"/>
          </p:nvPr>
        </p:nvSpPr>
        <p:spPr/>
        <p:txBody>
          <a:bodyPr/>
          <a:lstStyle/>
          <a:p>
            <a:r>
              <a:rPr lang="en-US" dirty="0"/>
              <a:t>Complete </a:t>
            </a:r>
            <a:r>
              <a:rPr lang="en-US" b="1" dirty="0"/>
              <a:t>Task 2 </a:t>
            </a:r>
            <a:r>
              <a:rPr lang="en-US" dirty="0"/>
              <a:t>of the worksheet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717" y="3966220"/>
            <a:ext cx="3014418" cy="201061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7755" y="3848393"/>
            <a:ext cx="2303652" cy="230365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2625" y="3521805"/>
            <a:ext cx="1752600" cy="2627586"/>
          </a:xfrm>
          <a:prstGeom prst="rect">
            <a:avLst/>
          </a:prstGeom>
        </p:spPr>
      </p:pic>
      <p:pic>
        <p:nvPicPr>
          <p:cNvPr id="9" name="Picture 8">
            <a:extLst>
              <a:ext uri="{FF2B5EF4-FFF2-40B4-BE49-F238E27FC236}">
                <a16:creationId xmlns:a16="http://schemas.microsoft.com/office/drawing/2014/main" id="{34C685A5-04BF-4226-94B7-9995197E9C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483" y="3171605"/>
            <a:ext cx="2144649" cy="3210552"/>
          </a:xfrm>
          <a:prstGeom prst="rect">
            <a:avLst/>
          </a:prstGeom>
        </p:spPr>
      </p:pic>
    </p:spTree>
    <p:extLst>
      <p:ext uri="{BB962C8B-B14F-4D97-AF65-F5344CB8AC3E}">
        <p14:creationId xmlns:p14="http://schemas.microsoft.com/office/powerpoint/2010/main" val="394976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831368-A4C6-4727-9819-0099B56A4430}"/>
              </a:ext>
            </a:extLst>
          </p:cNvPr>
          <p:cNvSpPr>
            <a:spLocks noGrp="1"/>
          </p:cNvSpPr>
          <p:nvPr>
            <p:ph type="body" sz="quarter" idx="13"/>
          </p:nvPr>
        </p:nvSpPr>
        <p:spPr/>
        <p:txBody>
          <a:bodyPr/>
          <a:lstStyle/>
          <a:p>
            <a:r>
              <a:rPr lang="en-GB" dirty="0"/>
              <a:t>Design specification</a:t>
            </a:r>
          </a:p>
        </p:txBody>
      </p:sp>
      <p:sp>
        <p:nvSpPr>
          <p:cNvPr id="4" name="Text Placeholder 3">
            <a:extLst>
              <a:ext uri="{FF2B5EF4-FFF2-40B4-BE49-F238E27FC236}">
                <a16:creationId xmlns:a16="http://schemas.microsoft.com/office/drawing/2014/main" id="{762048D8-F82F-4AF5-BC56-D20EBA548117}"/>
              </a:ext>
            </a:extLst>
          </p:cNvPr>
          <p:cNvSpPr>
            <a:spLocks noGrp="1"/>
          </p:cNvSpPr>
          <p:nvPr>
            <p:ph type="body" sz="quarter" idx="14"/>
          </p:nvPr>
        </p:nvSpPr>
        <p:spPr>
          <a:xfrm>
            <a:off x="724280" y="1704179"/>
            <a:ext cx="7797230" cy="4489587"/>
          </a:xfrm>
        </p:spPr>
        <p:txBody>
          <a:bodyPr/>
          <a:lstStyle/>
          <a:p>
            <a:r>
              <a:rPr lang="en-GB" dirty="0"/>
              <a:t>A design specification is used to describe all of the client and technical requirements gathered throughout the research process</a:t>
            </a:r>
          </a:p>
          <a:p>
            <a:r>
              <a:rPr lang="en-GB" dirty="0"/>
              <a:t>It is a series of statements that outline:</a:t>
            </a:r>
          </a:p>
          <a:p>
            <a:pPr lvl="1"/>
            <a:r>
              <a:rPr lang="en-GB" dirty="0"/>
              <a:t>The function and type of materials to be used in the product</a:t>
            </a:r>
          </a:p>
          <a:p>
            <a:pPr lvl="1"/>
            <a:r>
              <a:rPr lang="en-GB" dirty="0"/>
              <a:t>The client requirements including anthropometric data</a:t>
            </a:r>
          </a:p>
          <a:p>
            <a:r>
              <a:rPr lang="en-GB" dirty="0"/>
              <a:t>Before manufacture, the design specification is used to help create the final designs for the product</a:t>
            </a:r>
          </a:p>
          <a:p>
            <a:r>
              <a:rPr lang="en-GB" dirty="0"/>
              <a:t>The final designs are then used to develop a detailed manufacturing specification</a:t>
            </a:r>
          </a:p>
          <a:p>
            <a:endParaRPr lang="en-GB" dirty="0"/>
          </a:p>
        </p:txBody>
      </p:sp>
    </p:spTree>
    <p:extLst>
      <p:ext uri="{BB962C8B-B14F-4D97-AF65-F5344CB8AC3E}">
        <p14:creationId xmlns:p14="http://schemas.microsoft.com/office/powerpoint/2010/main" val="104772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3CA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D64F75-7D4C-4318-AF4E-92D1E31E4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262" y="1052646"/>
            <a:ext cx="3270738" cy="574204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Manufacturing specification</a:t>
            </a:r>
          </a:p>
        </p:txBody>
      </p:sp>
      <p:sp>
        <p:nvSpPr>
          <p:cNvPr id="3" name="Text Placeholder 2"/>
          <p:cNvSpPr>
            <a:spLocks noGrp="1"/>
          </p:cNvSpPr>
          <p:nvPr>
            <p:ph type="body" sz="quarter" idx="14"/>
          </p:nvPr>
        </p:nvSpPr>
        <p:spPr>
          <a:xfrm>
            <a:off x="724280" y="1704179"/>
            <a:ext cx="7797230" cy="4764354"/>
          </a:xfrm>
        </p:spPr>
        <p:txBody>
          <a:bodyPr/>
          <a:lstStyle/>
          <a:p>
            <a:r>
              <a:rPr lang="en-GB" dirty="0">
                <a:solidFill>
                  <a:schemeClr val="bg1"/>
                </a:solidFill>
              </a:rPr>
              <a:t>A manufacturing specification is used </a:t>
            </a:r>
            <a:br>
              <a:rPr lang="en-GB" dirty="0">
                <a:solidFill>
                  <a:schemeClr val="bg1"/>
                </a:solidFill>
              </a:rPr>
            </a:br>
            <a:r>
              <a:rPr lang="en-GB" dirty="0">
                <a:solidFill>
                  <a:schemeClr val="bg1"/>
                </a:solidFill>
              </a:rPr>
              <a:t>to enable third party manufacture</a:t>
            </a:r>
          </a:p>
          <a:p>
            <a:pPr lvl="1"/>
            <a:r>
              <a:rPr lang="en-GB" dirty="0">
                <a:solidFill>
                  <a:schemeClr val="bg1"/>
                </a:solidFill>
              </a:rPr>
              <a:t>It can include drawings, CAD or 3D models</a:t>
            </a:r>
          </a:p>
          <a:p>
            <a:pPr lvl="1"/>
            <a:r>
              <a:rPr lang="en-GB" dirty="0">
                <a:solidFill>
                  <a:schemeClr val="bg1"/>
                </a:solidFill>
              </a:rPr>
              <a:t>It should be detailed and accurate, including </a:t>
            </a:r>
            <a:br>
              <a:rPr lang="en-GB" dirty="0">
                <a:solidFill>
                  <a:schemeClr val="bg1"/>
                </a:solidFill>
              </a:rPr>
            </a:br>
            <a:r>
              <a:rPr lang="en-GB" dirty="0">
                <a:solidFill>
                  <a:schemeClr val="bg1"/>
                </a:solidFill>
              </a:rPr>
              <a:t>dimensions, material choice, and a </a:t>
            </a:r>
            <a:br>
              <a:rPr lang="en-GB" dirty="0">
                <a:solidFill>
                  <a:schemeClr val="bg1"/>
                </a:solidFill>
              </a:rPr>
            </a:br>
            <a:r>
              <a:rPr lang="en-GB" dirty="0">
                <a:solidFill>
                  <a:schemeClr val="bg1"/>
                </a:solidFill>
              </a:rPr>
              <a:t>component list</a:t>
            </a:r>
          </a:p>
          <a:p>
            <a:pPr lvl="1"/>
            <a:r>
              <a:rPr lang="en-GB" dirty="0">
                <a:solidFill>
                  <a:schemeClr val="bg1"/>
                </a:solidFill>
              </a:rPr>
              <a:t>It will be used as a basis for testing</a:t>
            </a:r>
            <a:br>
              <a:rPr lang="en-GB" dirty="0">
                <a:solidFill>
                  <a:schemeClr val="bg1"/>
                </a:solidFill>
              </a:rPr>
            </a:br>
            <a:r>
              <a:rPr lang="en-GB" dirty="0">
                <a:solidFill>
                  <a:schemeClr val="bg1"/>
                </a:solidFill>
              </a:rPr>
              <a:t>and evaluation</a:t>
            </a:r>
          </a:p>
          <a:p>
            <a:pPr lvl="1"/>
            <a:r>
              <a:rPr lang="en-GB" dirty="0">
                <a:solidFill>
                  <a:schemeClr val="bg1"/>
                </a:solidFill>
              </a:rPr>
              <a:t>How can it be used to measure the </a:t>
            </a:r>
            <a:br>
              <a:rPr lang="en-GB" dirty="0">
                <a:solidFill>
                  <a:schemeClr val="bg1"/>
                </a:solidFill>
              </a:rPr>
            </a:br>
            <a:r>
              <a:rPr lang="en-GB" dirty="0">
                <a:solidFill>
                  <a:schemeClr val="bg1"/>
                </a:solidFill>
              </a:rPr>
              <a:t>success of a final product?</a:t>
            </a:r>
          </a:p>
          <a:p>
            <a:pPr lvl="1"/>
            <a:r>
              <a:rPr lang="en-GB" dirty="0">
                <a:solidFill>
                  <a:schemeClr val="bg1"/>
                </a:solidFill>
              </a:rPr>
              <a:t>How could a product fail if this step in the </a:t>
            </a:r>
            <a:br>
              <a:rPr lang="en-GB" dirty="0">
                <a:solidFill>
                  <a:schemeClr val="bg1"/>
                </a:solidFill>
              </a:rPr>
            </a:br>
            <a:r>
              <a:rPr lang="en-GB" dirty="0">
                <a:solidFill>
                  <a:schemeClr val="bg1"/>
                </a:solidFill>
              </a:rPr>
              <a:t>testing process is missed?</a:t>
            </a:r>
          </a:p>
        </p:txBody>
      </p:sp>
      <p:pic>
        <p:nvPicPr>
          <p:cNvPr id="5" name="Picture 4">
            <a:extLst>
              <a:ext uri="{FF2B5EF4-FFF2-40B4-BE49-F238E27FC236}">
                <a16:creationId xmlns:a16="http://schemas.microsoft.com/office/drawing/2014/main" id="{286740E9-011A-4D26-9F2F-C49F21397B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95445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1276" y="2329772"/>
            <a:ext cx="5482724" cy="3958526"/>
          </a:xfrm>
          <a:prstGeom prst="rect">
            <a:avLst/>
          </a:prstGeom>
        </p:spPr>
      </p:pic>
      <p:sp>
        <p:nvSpPr>
          <p:cNvPr id="2" name="Text Placeholder 1"/>
          <p:cNvSpPr>
            <a:spLocks noGrp="1"/>
          </p:cNvSpPr>
          <p:nvPr>
            <p:ph type="body" sz="quarter" idx="13"/>
          </p:nvPr>
        </p:nvSpPr>
        <p:spPr/>
        <p:txBody>
          <a:bodyPr/>
          <a:lstStyle/>
          <a:p>
            <a:r>
              <a:rPr lang="en-GB" dirty="0"/>
              <a:t>Test the design</a:t>
            </a:r>
          </a:p>
        </p:txBody>
      </p:sp>
      <p:sp>
        <p:nvSpPr>
          <p:cNvPr id="3" name="Text Placeholder 2"/>
          <p:cNvSpPr>
            <a:spLocks noGrp="1"/>
          </p:cNvSpPr>
          <p:nvPr>
            <p:ph type="body" sz="quarter" idx="14"/>
          </p:nvPr>
        </p:nvSpPr>
        <p:spPr>
          <a:xfrm>
            <a:off x="724280" y="1704180"/>
            <a:ext cx="7797230" cy="3282688"/>
          </a:xfrm>
        </p:spPr>
        <p:txBody>
          <a:bodyPr/>
          <a:lstStyle/>
          <a:p>
            <a:r>
              <a:rPr lang="en-GB" dirty="0"/>
              <a:t>The final product will need rigorous testing</a:t>
            </a:r>
          </a:p>
          <a:p>
            <a:pPr lvl="1"/>
            <a:r>
              <a:rPr lang="en-GB" dirty="0"/>
              <a:t>Strength and stress loadings may need testing</a:t>
            </a:r>
          </a:p>
          <a:p>
            <a:pPr lvl="1"/>
            <a:r>
              <a:rPr lang="en-GB" dirty="0">
                <a:solidFill>
                  <a:srgbClr val="8C82BB"/>
                </a:solidFill>
              </a:rPr>
              <a:t>Is it safe?</a:t>
            </a:r>
          </a:p>
          <a:p>
            <a:pPr lvl="1"/>
            <a:r>
              <a:rPr lang="en-GB" dirty="0">
                <a:solidFill>
                  <a:srgbClr val="8C82BB"/>
                </a:solidFill>
              </a:rPr>
              <a:t>Does it function at the </a:t>
            </a:r>
            <a:br>
              <a:rPr lang="en-GB" dirty="0">
                <a:solidFill>
                  <a:srgbClr val="8C82BB"/>
                </a:solidFill>
              </a:rPr>
            </a:br>
            <a:r>
              <a:rPr lang="en-GB" dirty="0">
                <a:solidFill>
                  <a:srgbClr val="8C82BB"/>
                </a:solidFill>
              </a:rPr>
              <a:t>appropriate temperature?</a:t>
            </a:r>
          </a:p>
          <a:p>
            <a:pPr lvl="1"/>
            <a:r>
              <a:rPr lang="en-GB" dirty="0">
                <a:solidFill>
                  <a:srgbClr val="8C82BB"/>
                </a:solidFill>
              </a:rPr>
              <a:t>Does it work?</a:t>
            </a:r>
          </a:p>
          <a:p>
            <a:pPr lvl="1"/>
            <a:r>
              <a:rPr lang="en-GB" dirty="0"/>
              <a:t>How would you clearly</a:t>
            </a:r>
            <a:br>
              <a:rPr lang="en-GB" dirty="0"/>
            </a:br>
            <a:r>
              <a:rPr lang="en-GB" dirty="0"/>
              <a:t>record these findings?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404401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F64D9C-DF14-479B-A9B9-D434E7A30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p:cNvSpPr>
            <a:spLocks noGrp="1"/>
          </p:cNvSpPr>
          <p:nvPr>
            <p:ph type="body" sz="quarter" idx="13"/>
          </p:nvPr>
        </p:nvSpPr>
        <p:spPr/>
        <p:txBody>
          <a:bodyPr/>
          <a:lstStyle/>
          <a:p>
            <a:r>
              <a:rPr lang="en-GB" dirty="0"/>
              <a:t>Modify your design</a:t>
            </a:r>
          </a:p>
        </p:txBody>
      </p:sp>
      <p:sp>
        <p:nvSpPr>
          <p:cNvPr id="3" name="Text Placeholder 2"/>
          <p:cNvSpPr>
            <a:spLocks noGrp="1"/>
          </p:cNvSpPr>
          <p:nvPr>
            <p:ph type="body" sz="quarter" idx="14"/>
          </p:nvPr>
        </p:nvSpPr>
        <p:spPr>
          <a:xfrm>
            <a:off x="724280" y="1704180"/>
            <a:ext cx="5054220" cy="2800088"/>
          </a:xfrm>
        </p:spPr>
        <p:txBody>
          <a:bodyPr/>
          <a:lstStyle/>
          <a:p>
            <a:r>
              <a:rPr lang="en-GB" dirty="0"/>
              <a:t>Following on from the testing, </a:t>
            </a:r>
            <a:br>
              <a:rPr lang="en-GB" dirty="0"/>
            </a:br>
            <a:r>
              <a:rPr lang="en-GB" dirty="0"/>
              <a:t>the design brief may need modifications</a:t>
            </a:r>
          </a:p>
          <a:p>
            <a:pPr lvl="1"/>
            <a:r>
              <a:rPr lang="en-GB" dirty="0"/>
              <a:t>Unforeseen changes may affect timescale, cost and material selection</a:t>
            </a:r>
          </a:p>
          <a:p>
            <a:pPr lvl="1"/>
            <a:r>
              <a:rPr lang="en-GB" dirty="0"/>
              <a:t>These may be minor and have low impact on the design</a:t>
            </a:r>
          </a:p>
          <a:p>
            <a:pPr lvl="1"/>
            <a:endParaRPr lang="en-GB" dirty="0"/>
          </a:p>
        </p:txBody>
      </p:sp>
      <p:pic>
        <p:nvPicPr>
          <p:cNvPr id="5" name="Picture 4">
            <a:extLst>
              <a:ext uri="{FF2B5EF4-FFF2-40B4-BE49-F238E27FC236}">
                <a16:creationId xmlns:a16="http://schemas.microsoft.com/office/drawing/2014/main" id="{EAB555E1-F11B-4141-8E6A-8E049D84D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329176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719758" y="2066721"/>
            <a:ext cx="5311216" cy="3537269"/>
          </a:xfrm>
          <a:prstGeom prst="rect">
            <a:avLst/>
          </a:prstGeom>
        </p:spPr>
      </p:pic>
      <p:sp>
        <p:nvSpPr>
          <p:cNvPr id="2" name="Text Placeholder 1"/>
          <p:cNvSpPr>
            <a:spLocks noGrp="1"/>
          </p:cNvSpPr>
          <p:nvPr>
            <p:ph type="body" sz="quarter" idx="13"/>
          </p:nvPr>
        </p:nvSpPr>
        <p:spPr/>
        <p:txBody>
          <a:bodyPr/>
          <a:lstStyle/>
          <a:p>
            <a:r>
              <a:rPr lang="en-GB" dirty="0"/>
              <a:t>Environmental challenges</a:t>
            </a:r>
          </a:p>
        </p:txBody>
      </p:sp>
      <p:sp>
        <p:nvSpPr>
          <p:cNvPr id="3" name="Text Placeholder 2"/>
          <p:cNvSpPr>
            <a:spLocks noGrp="1"/>
          </p:cNvSpPr>
          <p:nvPr>
            <p:ph type="body" sz="quarter" idx="14"/>
          </p:nvPr>
        </p:nvSpPr>
        <p:spPr>
          <a:xfrm>
            <a:off x="724280" y="1704179"/>
            <a:ext cx="6441451" cy="4498213"/>
          </a:xfrm>
        </p:spPr>
        <p:txBody>
          <a:bodyPr/>
          <a:lstStyle/>
          <a:p>
            <a:r>
              <a:rPr lang="en-GB" dirty="0"/>
              <a:t>Responsible designers are sourcing alternative ways of manufacturing products </a:t>
            </a:r>
          </a:p>
          <a:p>
            <a:pPr lvl="1"/>
            <a:r>
              <a:rPr lang="en-GB" dirty="0"/>
              <a:t>To help reduce the effect human activity is having on the environment designers consider:</a:t>
            </a:r>
          </a:p>
          <a:p>
            <a:pPr marL="984250" lvl="2"/>
            <a:r>
              <a:rPr lang="en-GB" dirty="0"/>
              <a:t>New and innovative methods of using waste materials and recycled material</a:t>
            </a:r>
          </a:p>
          <a:p>
            <a:pPr marL="984250" lvl="2"/>
            <a:r>
              <a:rPr lang="en-GB" dirty="0"/>
              <a:t>Reducing the use of scarce or limited resources</a:t>
            </a:r>
          </a:p>
          <a:p>
            <a:pPr marL="984250" lvl="2"/>
            <a:r>
              <a:rPr lang="en-GB" dirty="0"/>
              <a:t>Lowering energy consumption </a:t>
            </a:r>
          </a:p>
          <a:p>
            <a:pPr lvl="1">
              <a:spcBef>
                <a:spcPts val="1200"/>
              </a:spcBef>
            </a:pPr>
            <a:r>
              <a:rPr lang="en-GB" dirty="0"/>
              <a:t>New, environmental friendly materials such as Bionic Yarn help change the stigma associated with recycled clothing</a:t>
            </a:r>
          </a:p>
        </p:txBody>
      </p:sp>
      <p:pic>
        <p:nvPicPr>
          <p:cNvPr id="6" name="Picture 5">
            <a:extLst>
              <a:ext uri="{FF2B5EF4-FFF2-40B4-BE49-F238E27FC236}">
                <a16:creationId xmlns:a16="http://schemas.microsoft.com/office/drawing/2014/main" id="{36ACE834-5874-4A61-8D32-78C606D85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98817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84746"/>
            <a:ext cx="9143999" cy="6073254"/>
          </a:xfrm>
          <a:prstGeom prst="rect">
            <a:avLst/>
          </a:prstGeom>
        </p:spPr>
      </p:pic>
      <p:sp>
        <p:nvSpPr>
          <p:cNvPr id="2" name="Text Placeholder 1"/>
          <p:cNvSpPr>
            <a:spLocks noGrp="1"/>
          </p:cNvSpPr>
          <p:nvPr>
            <p:ph type="body" sz="quarter" idx="13"/>
          </p:nvPr>
        </p:nvSpPr>
        <p:spPr/>
        <p:txBody>
          <a:bodyPr/>
          <a:lstStyle/>
          <a:p>
            <a:r>
              <a:rPr lang="en-GB" dirty="0"/>
              <a:t>Social and economic solutions</a:t>
            </a:r>
          </a:p>
        </p:txBody>
      </p:sp>
      <p:sp>
        <p:nvSpPr>
          <p:cNvPr id="3" name="Text Placeholder 2"/>
          <p:cNvSpPr>
            <a:spLocks noGrp="1"/>
          </p:cNvSpPr>
          <p:nvPr>
            <p:ph type="body" sz="quarter" idx="14"/>
          </p:nvPr>
        </p:nvSpPr>
        <p:spPr>
          <a:xfrm>
            <a:off x="724280" y="1704179"/>
            <a:ext cx="7797230" cy="3817390"/>
          </a:xfrm>
        </p:spPr>
        <p:txBody>
          <a:bodyPr/>
          <a:lstStyle/>
          <a:p>
            <a:r>
              <a:rPr lang="en-GB" dirty="0"/>
              <a:t>Sustainable living aims to reduce our use of Earth’s natural resources. In manufacturing:</a:t>
            </a:r>
          </a:p>
          <a:p>
            <a:pPr lvl="1"/>
            <a:r>
              <a:rPr lang="en-GB" dirty="0"/>
              <a:t>Disposal methods of waste materials have been refined</a:t>
            </a:r>
          </a:p>
          <a:p>
            <a:pPr lvl="1"/>
            <a:r>
              <a:rPr lang="en-GB" dirty="0"/>
              <a:t>Opportunities are being created in developing countries to enable producers and growers to receive better trading conditions and promote sustainable farming</a:t>
            </a:r>
          </a:p>
          <a:p>
            <a:r>
              <a:rPr lang="en-GB" dirty="0"/>
              <a:t>How can manufacturers reduce the quantities of materials being used?</a:t>
            </a:r>
          </a:p>
        </p:txBody>
      </p:sp>
    </p:spTree>
    <p:extLst>
      <p:ext uri="{BB962C8B-B14F-4D97-AF65-F5344CB8AC3E}">
        <p14:creationId xmlns:p14="http://schemas.microsoft.com/office/powerpoint/2010/main" val="276842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r>
              <a:rPr lang="en-US" dirty="0"/>
              <a:t>What role does research play in getting a design specification ‘right’ first time?</a:t>
            </a:r>
          </a:p>
          <a:p>
            <a:r>
              <a:rPr lang="en-US" dirty="0"/>
              <a:t>How might a design brief or manufacturing specification affect the latter stages of development?</a:t>
            </a:r>
          </a:p>
          <a:p>
            <a:r>
              <a:rPr lang="en-US" dirty="0"/>
              <a:t>What could cause a change to the original design specification?</a:t>
            </a:r>
          </a:p>
          <a:p>
            <a:r>
              <a:rPr lang="en-US" dirty="0"/>
              <a:t>What affect do changes to a design have on time and cost?</a:t>
            </a:r>
          </a:p>
          <a:p>
            <a:endParaRPr lang="en-US" dirty="0"/>
          </a:p>
          <a:p>
            <a:endParaRPr lang="en-US" dirty="0"/>
          </a:p>
        </p:txBody>
      </p:sp>
    </p:spTree>
    <p:extLst>
      <p:ext uri="{BB962C8B-B14F-4D97-AF65-F5344CB8AC3E}">
        <p14:creationId xmlns:p14="http://schemas.microsoft.com/office/powerpoint/2010/main" val="2657944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3643" y="1370318"/>
            <a:ext cx="3809703" cy="5231449"/>
          </a:xfrm>
          <a:prstGeom prst="rect">
            <a:avLst/>
          </a:prstGeom>
        </p:spPr>
      </p:pic>
      <p:sp>
        <p:nvSpPr>
          <p:cNvPr id="2" name="Text Placeholder 1"/>
          <p:cNvSpPr>
            <a:spLocks noGrp="1"/>
          </p:cNvSpPr>
          <p:nvPr>
            <p:ph type="body" sz="quarter" idx="13"/>
          </p:nvPr>
        </p:nvSpPr>
        <p:spPr/>
        <p:txBody>
          <a:bodyPr/>
          <a:lstStyle/>
          <a:p>
            <a:r>
              <a:rPr lang="en-US" dirty="0"/>
              <a:t>Early ideas</a:t>
            </a:r>
          </a:p>
        </p:txBody>
      </p:sp>
      <p:sp>
        <p:nvSpPr>
          <p:cNvPr id="3" name="Text Placeholder 2"/>
          <p:cNvSpPr>
            <a:spLocks noGrp="1"/>
          </p:cNvSpPr>
          <p:nvPr>
            <p:ph type="body" sz="quarter" idx="14"/>
          </p:nvPr>
        </p:nvSpPr>
        <p:spPr>
          <a:xfrm>
            <a:off x="724280" y="1704179"/>
            <a:ext cx="7797230" cy="4484954"/>
          </a:xfrm>
        </p:spPr>
        <p:txBody>
          <a:bodyPr/>
          <a:lstStyle/>
          <a:p>
            <a:r>
              <a:rPr lang="en-US" sz="2800" dirty="0"/>
              <a:t>Before designing any product it is crucial to undertake research to help inform the designer</a:t>
            </a:r>
          </a:p>
          <a:p>
            <a:pPr lvl="1"/>
            <a:r>
              <a:rPr lang="en-US" dirty="0"/>
              <a:t>The research should be:</a:t>
            </a:r>
            <a:br>
              <a:rPr lang="en-US" dirty="0"/>
            </a:br>
            <a:r>
              <a:rPr lang="en-US" dirty="0"/>
              <a:t>relevant, useful, meaningful </a:t>
            </a:r>
            <a:br>
              <a:rPr lang="en-US" dirty="0"/>
            </a:br>
            <a:r>
              <a:rPr lang="en-US" dirty="0"/>
              <a:t>and efficient </a:t>
            </a:r>
          </a:p>
          <a:p>
            <a:pPr lvl="1"/>
            <a:r>
              <a:rPr lang="en-US" dirty="0"/>
              <a:t>What information do you </a:t>
            </a:r>
            <a:br>
              <a:rPr lang="en-US" dirty="0"/>
            </a:br>
            <a:r>
              <a:rPr lang="en-US" dirty="0"/>
              <a:t>think would be helpful for a </a:t>
            </a:r>
            <a:br>
              <a:rPr lang="en-US" dirty="0"/>
            </a:br>
            <a:r>
              <a:rPr lang="en-US" dirty="0"/>
              <a:t>designer making a chair for </a:t>
            </a:r>
            <a:br>
              <a:rPr lang="en-US" dirty="0"/>
            </a:br>
            <a:r>
              <a:rPr lang="en-US" dirty="0"/>
              <a:t>a café?</a:t>
            </a:r>
          </a:p>
          <a:p>
            <a:pPr marL="444500" lvl="1" indent="0">
              <a:buNone/>
            </a:pPr>
            <a:endParaRPr lang="en-US" dirty="0"/>
          </a:p>
        </p:txBody>
      </p:sp>
      <p:pic>
        <p:nvPicPr>
          <p:cNvPr id="5" name="Picture 4">
            <a:extLst>
              <a:ext uri="{FF2B5EF4-FFF2-40B4-BE49-F238E27FC236}">
                <a16:creationId xmlns:a16="http://schemas.microsoft.com/office/drawing/2014/main" id="{40E2AECA-4DB0-4074-9A7B-4188A08FE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07605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52B8D0-C04B-41AC-903E-E125B14D20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9399" y="2907245"/>
            <a:ext cx="3034602" cy="3344243"/>
          </a:xfrm>
          <a:prstGeom prst="rect">
            <a:avLst/>
          </a:prstGeom>
        </p:spPr>
      </p:pic>
      <p:sp>
        <p:nvSpPr>
          <p:cNvPr id="2" name="Text Placeholder 1"/>
          <p:cNvSpPr>
            <a:spLocks noGrp="1"/>
          </p:cNvSpPr>
          <p:nvPr>
            <p:ph type="body" sz="quarter" idx="13"/>
          </p:nvPr>
        </p:nvSpPr>
        <p:spPr/>
        <p:txBody>
          <a:bodyPr/>
          <a:lstStyle/>
          <a:p>
            <a:r>
              <a:rPr lang="en-US" dirty="0"/>
              <a:t>Investigation and research</a:t>
            </a:r>
          </a:p>
          <a:p>
            <a:endParaRPr lang="en-GB" dirty="0"/>
          </a:p>
        </p:txBody>
      </p:sp>
      <p:sp>
        <p:nvSpPr>
          <p:cNvPr id="3" name="Text Placeholder 2"/>
          <p:cNvSpPr>
            <a:spLocks noGrp="1"/>
          </p:cNvSpPr>
          <p:nvPr>
            <p:ph type="body" sz="quarter" idx="14"/>
          </p:nvPr>
        </p:nvSpPr>
        <p:spPr>
          <a:xfrm>
            <a:off x="724280" y="1704180"/>
            <a:ext cx="7797230" cy="3976954"/>
          </a:xfrm>
        </p:spPr>
        <p:txBody>
          <a:bodyPr/>
          <a:lstStyle/>
          <a:p>
            <a:r>
              <a:rPr lang="en-GB" dirty="0"/>
              <a:t>Sources of data and information fall into two categories – </a:t>
            </a:r>
            <a:r>
              <a:rPr lang="en-GB" b="1" dirty="0"/>
              <a:t>Primary</a:t>
            </a:r>
            <a:r>
              <a:rPr lang="en-GB" dirty="0"/>
              <a:t> and </a:t>
            </a:r>
            <a:r>
              <a:rPr lang="en-GB" b="1" dirty="0"/>
              <a:t>Secondary</a:t>
            </a:r>
          </a:p>
          <a:p>
            <a:pPr lvl="1">
              <a:spcAft>
                <a:spcPts val="600"/>
              </a:spcAft>
            </a:pPr>
            <a:r>
              <a:rPr lang="en-GB" dirty="0"/>
              <a:t>Primary data is new data, gathered </a:t>
            </a:r>
            <a:br>
              <a:rPr lang="en-GB" dirty="0"/>
            </a:br>
            <a:r>
              <a:rPr lang="en-GB" dirty="0"/>
              <a:t>by the researcher</a:t>
            </a:r>
          </a:p>
          <a:p>
            <a:pPr lvl="2"/>
            <a:r>
              <a:rPr lang="en-GB" dirty="0"/>
              <a:t>Sources include: interviews, focus </a:t>
            </a:r>
            <a:br>
              <a:rPr lang="en-GB" dirty="0"/>
            </a:br>
            <a:r>
              <a:rPr lang="en-GB" dirty="0"/>
              <a:t>groups, questionnaires and case studies</a:t>
            </a:r>
          </a:p>
          <a:p>
            <a:pPr lvl="1">
              <a:spcBef>
                <a:spcPts val="1200"/>
              </a:spcBef>
              <a:spcAft>
                <a:spcPts val="600"/>
              </a:spcAft>
            </a:pPr>
            <a:r>
              <a:rPr lang="en-GB" dirty="0"/>
              <a:t>Secondary data is gathered as part of </a:t>
            </a:r>
            <a:br>
              <a:rPr lang="en-GB" dirty="0"/>
            </a:br>
            <a:r>
              <a:rPr lang="en-GB" dirty="0"/>
              <a:t>research or reporting on primary data</a:t>
            </a:r>
          </a:p>
          <a:p>
            <a:pPr lvl="2"/>
            <a:r>
              <a:rPr lang="en-GB" dirty="0"/>
              <a:t>Sources include articles, books </a:t>
            </a:r>
            <a:br>
              <a:rPr lang="en-GB" dirty="0"/>
            </a:br>
            <a:r>
              <a:rPr lang="en-GB" dirty="0"/>
              <a:t>and magazines</a:t>
            </a:r>
          </a:p>
          <a:p>
            <a:pPr lvl="1">
              <a:spcBef>
                <a:spcPts val="1200"/>
              </a:spcBef>
              <a:spcAft>
                <a:spcPts val="600"/>
              </a:spcAft>
            </a:pPr>
            <a:r>
              <a:rPr lang="en-GB" dirty="0"/>
              <a:t>What other ways are there of gathering </a:t>
            </a:r>
            <a:br>
              <a:rPr lang="en-GB" dirty="0"/>
            </a:br>
            <a:r>
              <a:rPr lang="en-GB" dirty="0"/>
              <a:t>both primary and secondary data?</a:t>
            </a:r>
          </a:p>
          <a:p>
            <a:pPr lvl="1"/>
            <a:endParaRPr lang="en-GB" dirty="0"/>
          </a:p>
        </p:txBody>
      </p:sp>
    </p:spTree>
    <p:extLst>
      <p:ext uri="{BB962C8B-B14F-4D97-AF65-F5344CB8AC3E}">
        <p14:creationId xmlns:p14="http://schemas.microsoft.com/office/powerpoint/2010/main" val="192544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1B02A-64C2-48DC-B617-3F3BCF78CA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9" y="647482"/>
            <a:ext cx="9145119" cy="6210518"/>
          </a:xfrm>
          <a:prstGeom prst="rect">
            <a:avLst/>
          </a:prstGeom>
        </p:spPr>
      </p:pic>
      <p:sp>
        <p:nvSpPr>
          <p:cNvPr id="2" name="Text Placeholder 1"/>
          <p:cNvSpPr>
            <a:spLocks noGrp="1"/>
          </p:cNvSpPr>
          <p:nvPr>
            <p:ph type="body" sz="quarter" idx="13"/>
          </p:nvPr>
        </p:nvSpPr>
        <p:spPr/>
        <p:txBody>
          <a:bodyPr/>
          <a:lstStyle/>
          <a:p>
            <a:r>
              <a:rPr lang="en-GB" dirty="0"/>
              <a:t>What do you need to know?</a:t>
            </a:r>
          </a:p>
        </p:txBody>
      </p:sp>
      <p:sp>
        <p:nvSpPr>
          <p:cNvPr id="3" name="Text Placeholder 2"/>
          <p:cNvSpPr>
            <a:spLocks noGrp="1"/>
          </p:cNvSpPr>
          <p:nvPr>
            <p:ph type="body" sz="quarter" idx="14"/>
          </p:nvPr>
        </p:nvSpPr>
        <p:spPr/>
        <p:txBody>
          <a:bodyPr/>
          <a:lstStyle/>
          <a:p>
            <a:r>
              <a:rPr lang="en-GB" dirty="0"/>
              <a:t>The design proposal will raise a series of questions</a:t>
            </a:r>
          </a:p>
          <a:p>
            <a:r>
              <a:rPr lang="en-GB" dirty="0"/>
              <a:t>Where might you gather the following information?</a:t>
            </a:r>
          </a:p>
          <a:p>
            <a:pPr lvl="1"/>
            <a:r>
              <a:rPr lang="en-GB" dirty="0"/>
              <a:t>What are the client’s requirements?</a:t>
            </a:r>
          </a:p>
          <a:p>
            <a:pPr lvl="1"/>
            <a:r>
              <a:rPr lang="en-GB" dirty="0"/>
              <a:t>Who will use the product?</a:t>
            </a:r>
          </a:p>
          <a:p>
            <a:pPr lvl="1"/>
            <a:r>
              <a:rPr lang="en-GB" dirty="0"/>
              <a:t>Suitable materials for manufacture and the cost?</a:t>
            </a:r>
          </a:p>
          <a:p>
            <a:pPr lvl="1"/>
            <a:r>
              <a:rPr lang="en-GB" dirty="0"/>
              <a:t>What size should it be?</a:t>
            </a:r>
          </a:p>
          <a:p>
            <a:pPr lvl="1"/>
            <a:r>
              <a:rPr lang="en-GB" dirty="0"/>
              <a:t>Primary sources of data can also include: physical material testing, measurements and user observations</a:t>
            </a:r>
          </a:p>
          <a:p>
            <a:pPr marL="444500" lvl="1" indent="0">
              <a:buNone/>
            </a:pPr>
            <a:endParaRPr lang="en-GB" dirty="0"/>
          </a:p>
          <a:p>
            <a:pPr lvl="1"/>
            <a:endParaRPr lang="en-GB" dirty="0"/>
          </a:p>
        </p:txBody>
      </p:sp>
    </p:spTree>
    <p:extLst>
      <p:ext uri="{BB962C8B-B14F-4D97-AF65-F5344CB8AC3E}">
        <p14:creationId xmlns:p14="http://schemas.microsoft.com/office/powerpoint/2010/main" val="216149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7118" y="2491511"/>
            <a:ext cx="2973127" cy="1983075"/>
          </a:xfrm>
          <a:prstGeom prst="rect">
            <a:avLst/>
          </a:prstGeom>
        </p:spPr>
      </p:pic>
      <p:sp>
        <p:nvSpPr>
          <p:cNvPr id="2" name="Text Placeholder 1"/>
          <p:cNvSpPr>
            <a:spLocks noGrp="1"/>
          </p:cNvSpPr>
          <p:nvPr>
            <p:ph type="body" sz="quarter" idx="13"/>
          </p:nvPr>
        </p:nvSpPr>
        <p:spPr/>
        <p:txBody>
          <a:bodyPr/>
          <a:lstStyle/>
          <a:p>
            <a:r>
              <a:rPr lang="en-GB" dirty="0"/>
              <a:t>Market research</a:t>
            </a:r>
          </a:p>
          <a:p>
            <a:endParaRPr lang="en-GB" dirty="0"/>
          </a:p>
        </p:txBody>
      </p:sp>
      <p:sp>
        <p:nvSpPr>
          <p:cNvPr id="3" name="Text Placeholder 2"/>
          <p:cNvSpPr>
            <a:spLocks noGrp="1"/>
          </p:cNvSpPr>
          <p:nvPr>
            <p:ph type="body" sz="quarter" idx="14"/>
          </p:nvPr>
        </p:nvSpPr>
        <p:spPr>
          <a:xfrm>
            <a:off x="724280" y="1704179"/>
            <a:ext cx="7797230" cy="4569621"/>
          </a:xfrm>
        </p:spPr>
        <p:txBody>
          <a:bodyPr/>
          <a:lstStyle/>
          <a:p>
            <a:r>
              <a:rPr lang="en-GB" dirty="0"/>
              <a:t>Research helps designers analyse and identify the market need for a product, the competition and the customer base</a:t>
            </a:r>
          </a:p>
          <a:p>
            <a:pPr lvl="1"/>
            <a:r>
              <a:rPr lang="en-GB" dirty="0"/>
              <a:t>Information can be gathered using </a:t>
            </a:r>
            <a:br>
              <a:rPr lang="en-GB" dirty="0"/>
            </a:br>
            <a:r>
              <a:rPr lang="en-GB" dirty="0"/>
              <a:t>interviews and questionnaires</a:t>
            </a:r>
          </a:p>
          <a:p>
            <a:pPr lvl="1"/>
            <a:r>
              <a:rPr lang="en-GB" dirty="0"/>
              <a:t>Non-specific, open-ended questions </a:t>
            </a:r>
            <a:br>
              <a:rPr lang="en-GB" dirty="0"/>
            </a:br>
            <a:r>
              <a:rPr lang="en-GB" dirty="0"/>
              <a:t>can help to gather general information </a:t>
            </a:r>
          </a:p>
          <a:p>
            <a:pPr lvl="1"/>
            <a:r>
              <a:rPr lang="en-GB" dirty="0"/>
              <a:t>Detailed questions help collect answers to very specific points</a:t>
            </a:r>
          </a:p>
          <a:p>
            <a:pPr lvl="1"/>
            <a:r>
              <a:rPr lang="en-GB" dirty="0"/>
              <a:t>What variety of methods could you use to collect this type of market research?</a:t>
            </a:r>
          </a:p>
          <a:p>
            <a:pPr lvl="1"/>
            <a:r>
              <a:rPr lang="en-GB" dirty="0"/>
              <a:t>How would you prepare to gather this data effectively?</a:t>
            </a:r>
          </a:p>
        </p:txBody>
      </p:sp>
    </p:spTree>
    <p:extLst>
      <p:ext uri="{BB962C8B-B14F-4D97-AF65-F5344CB8AC3E}">
        <p14:creationId xmlns:p14="http://schemas.microsoft.com/office/powerpoint/2010/main" val="244410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2941" y="2053879"/>
            <a:ext cx="4271059" cy="4156422"/>
          </a:xfrm>
          <a:prstGeom prst="rect">
            <a:avLst/>
          </a:prstGeom>
        </p:spPr>
      </p:pic>
      <p:sp>
        <p:nvSpPr>
          <p:cNvPr id="2" name="Text Placeholder 1"/>
          <p:cNvSpPr>
            <a:spLocks noGrp="1"/>
          </p:cNvSpPr>
          <p:nvPr>
            <p:ph type="body" sz="quarter" idx="13"/>
          </p:nvPr>
        </p:nvSpPr>
        <p:spPr/>
        <p:txBody>
          <a:bodyPr/>
          <a:lstStyle/>
          <a:p>
            <a:r>
              <a:rPr lang="en-GB" dirty="0"/>
              <a:t>Product analysis</a:t>
            </a:r>
          </a:p>
        </p:txBody>
      </p:sp>
      <p:sp>
        <p:nvSpPr>
          <p:cNvPr id="3" name="Text Placeholder 2"/>
          <p:cNvSpPr>
            <a:spLocks noGrp="1"/>
          </p:cNvSpPr>
          <p:nvPr>
            <p:ph type="body" sz="quarter" idx="14"/>
          </p:nvPr>
        </p:nvSpPr>
        <p:spPr>
          <a:xfrm>
            <a:off x="724280" y="1704179"/>
            <a:ext cx="7797230" cy="3960021"/>
          </a:xfrm>
        </p:spPr>
        <p:txBody>
          <a:bodyPr/>
          <a:lstStyle/>
          <a:p>
            <a:r>
              <a:rPr lang="en-GB" dirty="0"/>
              <a:t>As part of your research, it’s essential to know what else is on the market and how it’s made</a:t>
            </a:r>
          </a:p>
          <a:p>
            <a:pPr lvl="1"/>
            <a:r>
              <a:rPr lang="en-GB" dirty="0"/>
              <a:t>Consider the functionality of </a:t>
            </a:r>
            <a:br>
              <a:rPr lang="en-GB" dirty="0"/>
            </a:br>
            <a:r>
              <a:rPr lang="en-GB" dirty="0"/>
              <a:t>the product</a:t>
            </a:r>
          </a:p>
          <a:p>
            <a:pPr lvl="1"/>
            <a:r>
              <a:rPr lang="en-GB" dirty="0"/>
              <a:t>Observe the aesthetics and </a:t>
            </a:r>
            <a:br>
              <a:rPr lang="en-GB" dirty="0"/>
            </a:br>
            <a:r>
              <a:rPr lang="en-GB" dirty="0"/>
              <a:t>customer appeal</a:t>
            </a:r>
          </a:p>
          <a:p>
            <a:pPr lvl="1"/>
            <a:r>
              <a:rPr lang="en-GB" dirty="0"/>
              <a:t>Note the use of materials and the finish</a:t>
            </a:r>
          </a:p>
          <a:p>
            <a:pPr lvl="1"/>
            <a:r>
              <a:rPr lang="en-GB" dirty="0"/>
              <a:t>Analyse both the successful and weak areas </a:t>
            </a:r>
            <a:br>
              <a:rPr lang="en-GB" dirty="0"/>
            </a:br>
            <a:r>
              <a:rPr lang="en-GB" dirty="0"/>
              <a:t>of a design</a:t>
            </a:r>
          </a:p>
          <a:p>
            <a:pPr lvl="1"/>
            <a:r>
              <a:rPr lang="en-GB" dirty="0"/>
              <a:t>Qualitative feedback from focus groups is informative </a:t>
            </a:r>
          </a:p>
          <a:p>
            <a:pPr lvl="1"/>
            <a:r>
              <a:rPr lang="en-GB" dirty="0"/>
              <a:t>How does this analysis help a designer improve their design?</a:t>
            </a:r>
          </a:p>
          <a:p>
            <a:pPr lvl="1"/>
            <a:endParaRPr lang="en-GB" dirty="0"/>
          </a:p>
        </p:txBody>
      </p:sp>
    </p:spTree>
    <p:extLst>
      <p:ext uri="{BB962C8B-B14F-4D97-AF65-F5344CB8AC3E}">
        <p14:creationId xmlns:p14="http://schemas.microsoft.com/office/powerpoint/2010/main" val="355836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85F55-E7F1-480B-B704-0111FB315413}"/>
              </a:ext>
            </a:extLst>
          </p:cNvPr>
          <p:cNvPicPr>
            <a:picLocks noChangeAspect="1"/>
          </p:cNvPicPr>
          <p:nvPr/>
        </p:nvPicPr>
        <p:blipFill>
          <a:blip r:embed="rId2"/>
          <a:stretch>
            <a:fillRect/>
          </a:stretch>
        </p:blipFill>
        <p:spPr>
          <a:xfrm>
            <a:off x="5423476" y="1308310"/>
            <a:ext cx="3117274" cy="5549690"/>
          </a:xfrm>
          <a:prstGeom prst="rect">
            <a:avLst/>
          </a:prstGeom>
        </p:spPr>
      </p:pic>
      <p:sp>
        <p:nvSpPr>
          <p:cNvPr id="2" name="Text Placeholder 1"/>
          <p:cNvSpPr>
            <a:spLocks noGrp="1"/>
          </p:cNvSpPr>
          <p:nvPr>
            <p:ph type="body" sz="quarter" idx="13"/>
          </p:nvPr>
        </p:nvSpPr>
        <p:spPr/>
        <p:txBody>
          <a:bodyPr/>
          <a:lstStyle/>
          <a:p>
            <a:r>
              <a:rPr lang="en-GB" dirty="0"/>
              <a:t>Functional performance</a:t>
            </a:r>
          </a:p>
        </p:txBody>
      </p:sp>
      <p:sp>
        <p:nvSpPr>
          <p:cNvPr id="3" name="Text Placeholder 2"/>
          <p:cNvSpPr>
            <a:spLocks noGrp="1"/>
          </p:cNvSpPr>
          <p:nvPr>
            <p:ph type="body" sz="quarter" idx="14"/>
          </p:nvPr>
        </p:nvSpPr>
        <p:spPr>
          <a:xfrm>
            <a:off x="724279" y="1704179"/>
            <a:ext cx="4874263" cy="3453607"/>
          </a:xfrm>
        </p:spPr>
        <p:txBody>
          <a:bodyPr/>
          <a:lstStyle/>
          <a:p>
            <a:r>
              <a:rPr lang="en-GB" dirty="0"/>
              <a:t>Product analysis can help your awareness of:</a:t>
            </a:r>
          </a:p>
          <a:p>
            <a:pPr lvl="1"/>
            <a:r>
              <a:rPr lang="en-GB" dirty="0"/>
              <a:t>Production methods</a:t>
            </a:r>
          </a:p>
          <a:p>
            <a:pPr lvl="1"/>
            <a:r>
              <a:rPr lang="en-GB" dirty="0"/>
              <a:t>Which materials have been used and types of finishes</a:t>
            </a:r>
          </a:p>
          <a:p>
            <a:pPr lvl="1"/>
            <a:r>
              <a:rPr lang="en-GB" dirty="0"/>
              <a:t>How materials perform, both functionally and aesthetically</a:t>
            </a:r>
          </a:p>
          <a:p>
            <a:pPr lvl="1"/>
            <a:r>
              <a:rPr lang="en-GB" dirty="0"/>
              <a:t>What areas should you consider when carrying out product analysis?</a:t>
            </a:r>
          </a:p>
          <a:p>
            <a:pPr marL="444500" lvl="1" indent="0">
              <a:buNone/>
            </a:pPr>
            <a:endParaRPr lang="en-GB" dirty="0"/>
          </a:p>
        </p:txBody>
      </p:sp>
      <p:pic>
        <p:nvPicPr>
          <p:cNvPr id="6" name="Picture 5">
            <a:extLst>
              <a:ext uri="{FF2B5EF4-FFF2-40B4-BE49-F238E27FC236}">
                <a16:creationId xmlns:a16="http://schemas.microsoft.com/office/drawing/2014/main" id="{C95F3A72-1A55-442B-BBCC-00190A005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08115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Product analysis results</a:t>
            </a:r>
          </a:p>
          <a:p>
            <a:endParaRPr lang="en-GB" dirty="0"/>
          </a:p>
        </p:txBody>
      </p:sp>
      <p:sp>
        <p:nvSpPr>
          <p:cNvPr id="3" name="Text Placeholder 2"/>
          <p:cNvSpPr>
            <a:spLocks noGrp="1"/>
          </p:cNvSpPr>
          <p:nvPr>
            <p:ph type="body" sz="quarter" idx="14"/>
          </p:nvPr>
        </p:nvSpPr>
        <p:spPr>
          <a:xfrm>
            <a:off x="724279" y="1704179"/>
            <a:ext cx="8168051" cy="4579175"/>
          </a:xfrm>
        </p:spPr>
        <p:txBody>
          <a:bodyPr/>
          <a:lstStyle/>
          <a:p>
            <a:r>
              <a:rPr lang="en-GB" dirty="0"/>
              <a:t>Consider the following areas and their options: </a:t>
            </a:r>
          </a:p>
          <a:p>
            <a:pPr lvl="1"/>
            <a:r>
              <a:rPr lang="en-GB" dirty="0"/>
              <a:t>Form – shape, size, weight, colour, texture</a:t>
            </a:r>
          </a:p>
          <a:p>
            <a:pPr lvl="1"/>
            <a:r>
              <a:rPr lang="en-GB" dirty="0"/>
              <a:t>Materials – mild steel, glass, cotton, oak</a:t>
            </a:r>
          </a:p>
          <a:p>
            <a:pPr lvl="1"/>
            <a:r>
              <a:rPr lang="en-GB" dirty="0"/>
              <a:t>Manufacturing processes – injection moulded, drape formed</a:t>
            </a:r>
          </a:p>
          <a:p>
            <a:pPr lvl="1"/>
            <a:r>
              <a:rPr lang="en-GB" dirty="0"/>
              <a:t>Cost – production costs and retail price</a:t>
            </a:r>
          </a:p>
          <a:p>
            <a:pPr lvl="1"/>
            <a:r>
              <a:rPr lang="en-GB" dirty="0"/>
              <a:t>Function – what does it do?</a:t>
            </a:r>
          </a:p>
          <a:p>
            <a:pPr lvl="1"/>
            <a:r>
              <a:rPr lang="en-GB" dirty="0"/>
              <a:t>Standard components – nuts, bolts, switches, rivets, zips</a:t>
            </a:r>
          </a:p>
          <a:p>
            <a:pPr lvl="1"/>
            <a:r>
              <a:rPr lang="en-GB" dirty="0"/>
              <a:t>Ergonomics – how easy it is to be used</a:t>
            </a:r>
          </a:p>
          <a:p>
            <a:pPr lvl="1"/>
            <a:r>
              <a:rPr lang="en-GB" dirty="0"/>
              <a:t>Environmental factors – use of sustainable materials, recyclable</a:t>
            </a:r>
          </a:p>
        </p:txBody>
      </p:sp>
    </p:spTree>
    <p:extLst>
      <p:ext uri="{BB962C8B-B14F-4D97-AF65-F5344CB8AC3E}">
        <p14:creationId xmlns:p14="http://schemas.microsoft.com/office/powerpoint/2010/main" val="20288992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ECC4247463041AC408B7DCA2916BE" ma:contentTypeVersion="11" ma:contentTypeDescription="Create a new document." ma:contentTypeScope="" ma:versionID="9ce19a52e2143341c58275e5ebc212c4">
  <xsd:schema xmlns:xsd="http://www.w3.org/2001/XMLSchema" xmlns:xs="http://www.w3.org/2001/XMLSchema" xmlns:p="http://schemas.microsoft.com/office/2006/metadata/properties" xmlns:ns2="9c643505-fa17-4ffc-9413-b9ae6986c170" xmlns:ns3="29892f44-5f6f-43f3-811d-4894fc89f7f7" targetNamespace="http://schemas.microsoft.com/office/2006/metadata/properties" ma:root="true" ma:fieldsID="fc23cb54a8f6cac28decfa61220d6226" ns2:_="" ns3:_="">
    <xsd:import namespace="9c643505-fa17-4ffc-9413-b9ae6986c170"/>
    <xsd:import namespace="29892f44-5f6f-43f3-811d-4894fc89f7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43505-fa17-4ffc-9413-b9ae6986c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92f44-5f6f-43f3-811d-4894fc89f7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B0B647-6208-4069-9287-4E01BB186367}"/>
</file>

<file path=customXml/itemProps2.xml><?xml version="1.0" encoding="utf-8"?>
<ds:datastoreItem xmlns:ds="http://schemas.openxmlformats.org/officeDocument/2006/customXml" ds:itemID="{AEE06F7D-F40F-47B0-A753-7BB1A3E0F205}"/>
</file>

<file path=customXml/itemProps3.xml><?xml version="1.0" encoding="utf-8"?>
<ds:datastoreItem xmlns:ds="http://schemas.openxmlformats.org/officeDocument/2006/customXml" ds:itemID="{335E6CF9-F8DC-4A2E-96F2-8FE16534260F}"/>
</file>

<file path=docProps/app.xml><?xml version="1.0" encoding="utf-8"?>
<Properties xmlns="http://schemas.openxmlformats.org/officeDocument/2006/extended-properties" xmlns:vt="http://schemas.openxmlformats.org/officeDocument/2006/docPropsVTypes">
  <Template>Office Theme</Template>
  <TotalTime>2511</TotalTime>
  <Words>1018</Words>
  <Application>Microsoft Office PowerPoint</Application>
  <PresentationFormat>On-screen Show (4:3)</PresentationFormat>
  <Paragraphs>173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Museo 100</vt:lpstr>
      <vt:lpstr>Museo 500</vt:lpstr>
      <vt:lpstr>Museo900-Regular</vt:lpstr>
      <vt:lpstr>Calibri</vt:lpstr>
      <vt:lpstr>Museo 700</vt:lpstr>
      <vt:lpstr>Museo 900</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186</cp:revision>
  <dcterms:created xsi:type="dcterms:W3CDTF">2016-11-22T09:40:24Z</dcterms:created>
  <dcterms:modified xsi:type="dcterms:W3CDTF">2017-08-31T10:52:52Z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0x01010035FECC4247463041AC408B7DCA2916BE</vt:lpwstr>
  </property>
</Properties>
</file>