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8" r:id="rId3"/>
    <p:sldId id="260" r:id="rId4"/>
    <p:sldId id="259" r:id="rId5"/>
    <p:sldId id="256" r:id="rId6"/>
  </p:sldIdLst>
  <p:sldSz cx="12801600" cy="9601200" type="A3"/>
  <p:notesSz cx="14363700" cy="99314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624" y="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4270" cy="496570"/>
          </a:xfrm>
          <a:prstGeom prst="rect">
            <a:avLst/>
          </a:prstGeom>
        </p:spPr>
        <p:txBody>
          <a:bodyPr vert="horz" lIns="138824" tIns="69412" rIns="138824" bIns="69412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36106" y="0"/>
            <a:ext cx="6224270" cy="496570"/>
          </a:xfrm>
          <a:prstGeom prst="rect">
            <a:avLst/>
          </a:prstGeom>
        </p:spPr>
        <p:txBody>
          <a:bodyPr vert="horz" lIns="138824" tIns="69412" rIns="138824" bIns="69412" rtlCol="0"/>
          <a:lstStyle>
            <a:lvl1pPr algn="r">
              <a:defRPr sz="1800"/>
            </a:lvl1pPr>
          </a:lstStyle>
          <a:p>
            <a:fld id="{AC7A7290-05FC-44B2-A9CF-83AA7942B332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24" tIns="69412" rIns="138824" bIns="694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6370" y="4717415"/>
            <a:ext cx="11490960" cy="4469130"/>
          </a:xfrm>
          <a:prstGeom prst="rect">
            <a:avLst/>
          </a:prstGeom>
        </p:spPr>
        <p:txBody>
          <a:bodyPr vert="horz" lIns="138824" tIns="69412" rIns="138824" bIns="69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6224270" cy="496570"/>
          </a:xfrm>
          <a:prstGeom prst="rect">
            <a:avLst/>
          </a:prstGeom>
        </p:spPr>
        <p:txBody>
          <a:bodyPr vert="horz" lIns="138824" tIns="69412" rIns="138824" bIns="69412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36106" y="9433107"/>
            <a:ext cx="6224270" cy="496570"/>
          </a:xfrm>
          <a:prstGeom prst="rect">
            <a:avLst/>
          </a:prstGeom>
        </p:spPr>
        <p:txBody>
          <a:bodyPr vert="horz" lIns="138824" tIns="69412" rIns="138824" bIns="69412" rtlCol="0" anchor="b"/>
          <a:lstStyle>
            <a:lvl1pPr algn="r">
              <a:defRPr sz="1800"/>
            </a:lvl1pPr>
          </a:lstStyle>
          <a:p>
            <a:fld id="{BBBA74DE-D2D6-4170-88CD-4ED50259C2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8621-EFF3-494A-9ED2-6796DC6F216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2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8621-EFF3-494A-9ED2-6796DC6F216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6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78621-EFF3-494A-9ED2-6796DC6F21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0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74DE-D2D6-4170-88CD-4ED50259C279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D711-8210-4067-8D28-9CF66EDB522C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DD857-DE27-497D-B8D2-93C9C1199D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208" y="-354127"/>
            <a:ext cx="9801294" cy="1300137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Carrot and coriander soup</a:t>
            </a:r>
            <a:endParaRPr lang="en-GB" sz="4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95301"/>
              </p:ext>
            </p:extLst>
          </p:nvPr>
        </p:nvGraphicFramePr>
        <p:xfrm>
          <a:off x="605776" y="624136"/>
          <a:ext cx="11521281" cy="354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53078851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u="sng" dirty="0" smtClean="0">
                          <a:solidFill>
                            <a:schemeClr val="tx1"/>
                          </a:solidFill>
                        </a:rPr>
                        <a:t>Ingredients</a:t>
                      </a:r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solidFill>
                            <a:schemeClr val="tx1"/>
                          </a:solidFill>
                        </a:rPr>
                        <a:t>Equipment</a:t>
                      </a:r>
                      <a:endParaRPr lang="en-GB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u="sng" dirty="0" smtClean="0">
                          <a:solidFill>
                            <a:schemeClr val="tx1"/>
                          </a:solidFill>
                        </a:rPr>
                        <a:t>Learning outcomes</a:t>
                      </a:r>
                      <a:endParaRPr lang="en-GB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u="sng" dirty="0" smtClean="0">
                          <a:solidFill>
                            <a:schemeClr val="tx1"/>
                          </a:solidFill>
                        </a:rPr>
                        <a:t>Skills used</a:t>
                      </a:r>
                      <a:endParaRPr lang="en-GB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616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 smtClean="0"/>
                        <a:t>500g carrots</a:t>
                      </a:r>
                    </a:p>
                    <a:p>
                      <a:pPr algn="l"/>
                      <a:r>
                        <a:rPr lang="en-GB" sz="1800" b="1" dirty="0" smtClean="0"/>
                        <a:t>1 onion</a:t>
                      </a:r>
                    </a:p>
                    <a:p>
                      <a:pPr algn="l"/>
                      <a:r>
                        <a:rPr lang="en-GB" sz="1800" b="1" dirty="0" smtClean="0"/>
                        <a:t>1 clove garlic</a:t>
                      </a:r>
                    </a:p>
                    <a:p>
                      <a:pPr algn="l"/>
                      <a:r>
                        <a:rPr lang="en-GB" sz="1800" b="1" dirty="0" smtClean="0"/>
                        <a:t>25g butter</a:t>
                      </a:r>
                    </a:p>
                    <a:p>
                      <a:pPr algn="l"/>
                      <a:r>
                        <a:rPr lang="en-GB" sz="1800" b="1" dirty="0" smtClean="0"/>
                        <a:t>25g plain flour</a:t>
                      </a:r>
                    </a:p>
                    <a:p>
                      <a:pPr algn="l"/>
                      <a:r>
                        <a:rPr lang="en-GB" sz="1800" b="1" dirty="0" smtClean="0"/>
                        <a:t>500 </a:t>
                      </a:r>
                      <a:r>
                        <a:rPr lang="en-GB" sz="1800" b="1" dirty="0" err="1" smtClean="0"/>
                        <a:t>mls</a:t>
                      </a:r>
                      <a:r>
                        <a:rPr lang="en-GB" sz="1800" b="1" dirty="0" smtClean="0"/>
                        <a:t> water</a:t>
                      </a:r>
                    </a:p>
                    <a:p>
                      <a:pPr algn="l"/>
                      <a:r>
                        <a:rPr lang="en-GB" sz="1800" b="1" dirty="0" smtClean="0"/>
                        <a:t>Chicken or vegetable stock cube</a:t>
                      </a:r>
                    </a:p>
                    <a:p>
                      <a:pPr algn="l"/>
                      <a:r>
                        <a:rPr lang="en-GB" sz="1800" b="1" dirty="0" smtClean="0"/>
                        <a:t>2 </a:t>
                      </a:r>
                      <a:r>
                        <a:rPr lang="en-GB" sz="1800" b="1" dirty="0" err="1" smtClean="0"/>
                        <a:t>tsps</a:t>
                      </a:r>
                      <a:r>
                        <a:rPr lang="en-GB" sz="1800" b="1" baseline="0" dirty="0" smtClean="0"/>
                        <a:t> g</a:t>
                      </a:r>
                      <a:r>
                        <a:rPr lang="en-GB" sz="1800" b="1" dirty="0" smtClean="0"/>
                        <a:t>round coriander</a:t>
                      </a:r>
                    </a:p>
                    <a:p>
                      <a:pPr algn="l"/>
                      <a:r>
                        <a:rPr lang="en-GB" sz="1800" b="1" dirty="0" smtClean="0"/>
                        <a:t>150 ml natural yogurt</a:t>
                      </a:r>
                    </a:p>
                    <a:p>
                      <a:pPr algn="l"/>
                      <a:r>
                        <a:rPr lang="en-GB" sz="1800" b="1" dirty="0" smtClean="0"/>
                        <a:t>Salt and pepper </a:t>
                      </a:r>
                    </a:p>
                    <a:p>
                      <a:pPr algn="l"/>
                      <a:r>
                        <a:rPr lang="en-GB" sz="1800" b="1" dirty="0" smtClean="0"/>
                        <a:t>Coriander leaves to garnish</a:t>
                      </a:r>
                      <a:endParaRPr lang="en-GB" sz="1800" b="1" dirty="0"/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chopping board</a:t>
                      </a:r>
                    </a:p>
                    <a:p>
                      <a:r>
                        <a:rPr lang="en-GB" sz="1800" b="1" dirty="0" smtClean="0"/>
                        <a:t>sharp knife</a:t>
                      </a:r>
                    </a:p>
                    <a:p>
                      <a:r>
                        <a:rPr lang="en-GB" sz="1800" b="1" dirty="0" smtClean="0"/>
                        <a:t>Vegetable peeler</a:t>
                      </a:r>
                    </a:p>
                    <a:p>
                      <a:r>
                        <a:rPr lang="en-GB" sz="1800" b="1" dirty="0" smtClean="0"/>
                        <a:t>grater</a:t>
                      </a:r>
                    </a:p>
                    <a:p>
                      <a:r>
                        <a:rPr lang="en-GB" sz="1800" b="1" dirty="0" smtClean="0"/>
                        <a:t>Medium saucepan</a:t>
                      </a:r>
                    </a:p>
                    <a:p>
                      <a:r>
                        <a:rPr lang="en-GB" sz="1800" b="1" dirty="0" smtClean="0"/>
                        <a:t>mixing spoon</a:t>
                      </a:r>
                    </a:p>
                    <a:p>
                      <a:r>
                        <a:rPr lang="en-GB" sz="1800" b="1" dirty="0" smtClean="0"/>
                        <a:t>Blender</a:t>
                      </a:r>
                    </a:p>
                    <a:p>
                      <a:r>
                        <a:rPr lang="en-GB" sz="1800" b="1" dirty="0" smtClean="0"/>
                        <a:t>Measuring jug</a:t>
                      </a:r>
                      <a:endParaRPr lang="en-GB" sz="1800" b="1" dirty="0"/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the importance of adapting recipes to meet a range of special dietary needs:</a:t>
                      </a:r>
                    </a:p>
                    <a:p>
                      <a:pPr lvl="0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vegetarian and vegans</a:t>
                      </a:r>
                    </a:p>
                    <a:p>
                      <a:pPr lvl="0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lactose intolerance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safety and hygiene when cooking. 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Preparing a range of vegetables, using a grater, using the hob, controlling temperature, simmer the soup, ensuring that it does not boil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and apply the principles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endParaRPr lang="en-GB" sz="1800" b="1" dirty="0"/>
                    </a:p>
                  </a:txBody>
                  <a:tcPr marL="128016" marR="128016" marT="64008" marB="640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5776" y="4289375"/>
            <a:ext cx="1118151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400" b="1" u="sng" dirty="0"/>
              <a:t>Method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/>
              <a:t>Finely chop </a:t>
            </a:r>
            <a:r>
              <a:rPr lang="en-GB" sz="2400" b="1" dirty="0" smtClean="0"/>
              <a:t>the onion and  garlic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 smtClean="0"/>
              <a:t>Peel </a:t>
            </a:r>
            <a:r>
              <a:rPr lang="en-GB" sz="2400" b="1" dirty="0"/>
              <a:t>and </a:t>
            </a:r>
            <a:r>
              <a:rPr lang="en-GB" sz="2400" b="1" dirty="0" smtClean="0"/>
              <a:t>grate </a:t>
            </a:r>
            <a:r>
              <a:rPr lang="en-GB" sz="2400" b="1" dirty="0"/>
              <a:t>the </a:t>
            </a:r>
            <a:r>
              <a:rPr lang="en-GB" sz="2400" b="1" dirty="0" smtClean="0"/>
              <a:t>carrots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 smtClean="0"/>
              <a:t>Heat the butter </a:t>
            </a:r>
            <a:r>
              <a:rPr lang="en-GB" sz="2400" b="1" dirty="0"/>
              <a:t>in the </a:t>
            </a:r>
            <a:r>
              <a:rPr lang="en-GB" sz="2400" b="1" dirty="0" smtClean="0"/>
              <a:t>saucepan and </a:t>
            </a:r>
            <a:r>
              <a:rPr lang="en-GB" sz="2400" b="1" dirty="0"/>
              <a:t>add the </a:t>
            </a:r>
            <a:r>
              <a:rPr lang="en-GB" sz="2400" b="1" dirty="0" smtClean="0"/>
              <a:t>garlic </a:t>
            </a:r>
            <a:r>
              <a:rPr lang="en-GB" sz="2400" b="1" dirty="0"/>
              <a:t>and </a:t>
            </a:r>
            <a:r>
              <a:rPr lang="en-GB" sz="2400" b="1" dirty="0" smtClean="0"/>
              <a:t>onion. Cook slowly </a:t>
            </a:r>
            <a:r>
              <a:rPr lang="en-GB" sz="2400" b="1" dirty="0"/>
              <a:t>without browning for 7 – 10 </a:t>
            </a:r>
            <a:r>
              <a:rPr lang="en-GB" sz="2400" b="1" dirty="0" smtClean="0"/>
              <a:t>minutes 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 smtClean="0"/>
              <a:t>Stir in the flour to coat the vegetables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/>
              <a:t>Add </a:t>
            </a:r>
            <a:r>
              <a:rPr lang="en-GB" sz="2400" b="1" dirty="0" smtClean="0"/>
              <a:t>water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 smtClean="0"/>
              <a:t>Add the carrots , ground coriander and crumble in the stock cube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 smtClean="0"/>
              <a:t>Simmer </a:t>
            </a:r>
            <a:r>
              <a:rPr lang="en-GB" sz="2400" b="1" dirty="0"/>
              <a:t>very gently for </a:t>
            </a:r>
            <a:r>
              <a:rPr lang="en-GB" sz="2400" b="1" dirty="0" err="1"/>
              <a:t>approx</a:t>
            </a:r>
            <a:r>
              <a:rPr lang="en-GB" sz="2400" b="1" dirty="0"/>
              <a:t> </a:t>
            </a:r>
            <a:r>
              <a:rPr lang="en-GB" sz="2400" b="1" dirty="0" smtClean="0"/>
              <a:t>30 </a:t>
            </a:r>
            <a:r>
              <a:rPr lang="en-GB" sz="2400" b="1" dirty="0"/>
              <a:t>minutes until the vegetables are </a:t>
            </a:r>
            <a:r>
              <a:rPr lang="en-GB" sz="2400" b="1" dirty="0" smtClean="0"/>
              <a:t>soft</a:t>
            </a:r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 smtClean="0"/>
              <a:t>Add salt and pepper 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/>
              <a:t>Puree in a blender or leave chunky</a:t>
            </a:r>
            <a:endParaRPr lang="en-GB" sz="2400" dirty="0"/>
          </a:p>
          <a:p>
            <a:pPr marL="457200" indent="-457200" fontAlgn="t">
              <a:buFont typeface="+mj-lt"/>
              <a:buAutoNum type="arabicPeriod"/>
            </a:pPr>
            <a:r>
              <a:rPr lang="en-GB" sz="2400" b="1" dirty="0" smtClean="0"/>
              <a:t>Stir in the yogurt </a:t>
            </a:r>
            <a:r>
              <a:rPr lang="en-GB" sz="2400" b="1" dirty="0"/>
              <a:t>and add </a:t>
            </a:r>
            <a:r>
              <a:rPr lang="en-GB" sz="2400" b="1" dirty="0" smtClean="0"/>
              <a:t>a coriander leaf to garnish</a:t>
            </a:r>
            <a:r>
              <a:rPr lang="en-GB" b="1" dirty="0" smtClean="0"/>
              <a:t>.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20080" y="8829079"/>
            <a:ext cx="1140697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GB" sz="1800" b="1" dirty="0"/>
              <a:t>Top tips</a:t>
            </a:r>
            <a:endParaRPr lang="en-GB" sz="1800" dirty="0"/>
          </a:p>
          <a:p>
            <a:pPr lvl="0"/>
            <a:r>
              <a:rPr lang="en-GB" sz="1800" dirty="0"/>
              <a:t>You could use alternative vegetables e.g. Leeks or sweet potato. Bacon could be added too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48" y="3102093"/>
            <a:ext cx="3015947" cy="2261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0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2128"/>
            <a:ext cx="12801600" cy="187707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3800" b="1" u="sng" dirty="0" smtClean="0"/>
              <a:t>Spicy tomato soup</a:t>
            </a:r>
            <a:br>
              <a:rPr lang="en-GB" sz="3800" b="1" u="sng" dirty="0" smtClean="0"/>
            </a:br>
            <a:r>
              <a:rPr lang="en-GB" sz="3100" b="1" dirty="0" smtClean="0"/>
              <a:t>Learning Objectives: </a:t>
            </a:r>
            <a:r>
              <a:rPr lang="en-GB" sz="3100" dirty="0" smtClean="0"/>
              <a:t>By the end of this activity you should be able to:</a:t>
            </a:r>
            <a:br>
              <a:rPr lang="en-GB" sz="3100" dirty="0" smtClean="0"/>
            </a:br>
            <a:r>
              <a:rPr lang="en-GB" sz="3100" dirty="0" smtClean="0"/>
              <a:t>measure ingredients; prepare ingredients, use a hob, can opener and blender.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58661"/>
              </p:ext>
            </p:extLst>
          </p:nvPr>
        </p:nvGraphicFramePr>
        <p:xfrm>
          <a:off x="352128" y="2424336"/>
          <a:ext cx="12449472" cy="7613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5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3651"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INGREDIENTS</a:t>
                      </a: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Carrot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Small potato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onion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can of chopped tomatoes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tspn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chilli powder/ flakes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stock cube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can cold water (400mls)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tbsp tomato puree</a:t>
                      </a: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dirty="0" smtClean="0"/>
                        <a:t>EQUIPMENT</a:t>
                      </a:r>
                    </a:p>
                    <a:p>
                      <a:r>
                        <a:rPr lang="en-GB" sz="2000" dirty="0" smtClean="0"/>
                        <a:t>Saucepan, plastic spoon, </a:t>
                      </a:r>
                    </a:p>
                    <a:p>
                      <a:r>
                        <a:rPr lang="en-GB" sz="2000" dirty="0" smtClean="0"/>
                        <a:t>knife, chopping board,</a:t>
                      </a:r>
                    </a:p>
                    <a:p>
                      <a:r>
                        <a:rPr lang="en-GB" sz="2000" dirty="0" smtClean="0"/>
                        <a:t>vegetable peeler, tin opener</a:t>
                      </a: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5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1. Wash hands.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2.Collect equipment..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3.Peel and cut the potato into small cubes.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4.Peel and chop the carrots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5.Peel and chop the onion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6.Put all the vegetables in a saucepan 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7.Pour in the chopped tomatoes and stir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8.Crumble stock cube into the pan and add tomato puree and chilli flakes .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9.Fill the empty can with water and add to pan.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10.Stir everything together, bring to the boil and simmer for 20 minutes.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11.Serve with crusty bread</a:t>
                      </a:r>
                    </a:p>
                    <a:p>
                      <a:r>
                        <a:rPr lang="en-GB" sz="2500" b="1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algn="l"/>
                      <a:endParaRPr lang="en-GB" sz="25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2500" b="1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6184" y="8040960"/>
            <a:ext cx="11521280" cy="1144915"/>
          </a:xfrm>
          <a:prstGeom prst="rect">
            <a:avLst/>
          </a:prstGeom>
          <a:solidFill>
            <a:srgbClr val="FFC000"/>
          </a:solidFill>
        </p:spPr>
        <p:txBody>
          <a:bodyPr wrap="square" lIns="128001" tIns="64001" rIns="128001" bIns="64001" rtlCol="0">
            <a:spAutoFit/>
          </a:bodyPr>
          <a:lstStyle/>
          <a:p>
            <a:r>
              <a:rPr lang="en-GB" sz="2200" b="1" dirty="0"/>
              <a:t>Top tips</a:t>
            </a:r>
            <a:endParaRPr lang="en-GB" sz="2200" dirty="0"/>
          </a:p>
          <a:p>
            <a:pPr lvl="0"/>
            <a:r>
              <a:rPr lang="en-GB" sz="2200" dirty="0" smtClean="0"/>
              <a:t>You could use alternative vegetables e.g. Leeks or sweet potato. Bacon could be added too.</a:t>
            </a:r>
          </a:p>
          <a:p>
            <a:pPr lvl="0"/>
            <a:r>
              <a:rPr lang="en-GB" sz="2200" dirty="0" smtClean="0"/>
              <a:t>You could blend it to make it a smoother consistency.</a:t>
            </a:r>
            <a:endParaRPr lang="en-GB" sz="2200" dirty="0"/>
          </a:p>
        </p:txBody>
      </p:sp>
      <p:pic>
        <p:nvPicPr>
          <p:cNvPr id="7" name="Picture 2" descr="http://www.vegbox-recipes.co.uk/image-files/soup-4-1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4605" y="2784376"/>
            <a:ext cx="2626995" cy="258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208" y="-354127"/>
            <a:ext cx="9801294" cy="1300137"/>
          </a:xfrm>
        </p:spPr>
        <p:txBody>
          <a:bodyPr>
            <a:normAutofit/>
          </a:bodyPr>
          <a:lstStyle/>
          <a:p>
            <a:r>
              <a:rPr lang="en-GB" sz="3200" dirty="0"/>
              <a:t>LEEK AND POTATO SOUP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3175"/>
              </p:ext>
            </p:extLst>
          </p:nvPr>
        </p:nvGraphicFramePr>
        <p:xfrm>
          <a:off x="606150" y="768152"/>
          <a:ext cx="11521281" cy="370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393">
                  <a:extLst>
                    <a:ext uri="{9D8B030D-6E8A-4147-A177-3AD203B41FA5}">
                      <a16:colId xmlns:a16="http://schemas.microsoft.com/office/drawing/2014/main" val="530788516"/>
                    </a:ext>
                  </a:extLst>
                </a:gridCol>
              </a:tblGrid>
              <a:tr h="570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 smtClean="0"/>
                        <a:t>Ingredients</a:t>
                      </a:r>
                    </a:p>
                    <a:p>
                      <a:endParaRPr lang="en-GB" sz="16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GB" sz="1600" b="1" u="sng" dirty="0" smtClean="0"/>
                        <a:t>Equipment</a:t>
                      </a:r>
                      <a:endParaRPr lang="en-GB" sz="1600" b="1" u="sng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u="sng" dirty="0" smtClean="0"/>
                        <a:t>Learning outcomes</a:t>
                      </a:r>
                      <a:endParaRPr lang="en-GB" sz="1600" u="sng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u="sng" dirty="0" smtClean="0"/>
                        <a:t>Skills used</a:t>
                      </a:r>
                      <a:endParaRPr lang="en-GB" sz="1600" u="sng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616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2 medium leeks, cleaned</a:t>
                      </a:r>
                    </a:p>
                    <a:p>
                      <a:pPr algn="l"/>
                      <a:r>
                        <a:rPr lang="en-GB" sz="1600" dirty="0" smtClean="0"/>
                        <a:t>small onion</a:t>
                      </a:r>
                    </a:p>
                    <a:p>
                      <a:pPr algn="l"/>
                      <a:r>
                        <a:rPr lang="en-GB" sz="1600" dirty="0" smtClean="0"/>
                        <a:t>300g potato e.g. </a:t>
                      </a:r>
                      <a:r>
                        <a:rPr lang="en-GB" sz="1600" b="1" dirty="0" smtClean="0">
                          <a:solidFill>
                            <a:srgbClr val="663300"/>
                          </a:solidFill>
                        </a:rPr>
                        <a:t>Rooster</a:t>
                      </a:r>
                    </a:p>
                    <a:p>
                      <a:pPr algn="l"/>
                      <a:r>
                        <a:rPr lang="en-GB" sz="1600" dirty="0" smtClean="0"/>
                        <a:t>1tbsp oil or 15g butter</a:t>
                      </a:r>
                    </a:p>
                    <a:p>
                      <a:pPr algn="l"/>
                      <a:r>
                        <a:rPr lang="en-GB" sz="1600" dirty="0" smtClean="0"/>
                        <a:t>300 </a:t>
                      </a:r>
                      <a:r>
                        <a:rPr lang="en-GB" sz="1600" dirty="0" err="1" smtClean="0"/>
                        <a:t>mls</a:t>
                      </a:r>
                      <a:r>
                        <a:rPr lang="en-GB" sz="1600" dirty="0" smtClean="0"/>
                        <a:t> water</a:t>
                      </a:r>
                    </a:p>
                    <a:p>
                      <a:pPr algn="l"/>
                      <a:r>
                        <a:rPr lang="en-GB" sz="1600" dirty="0" smtClean="0"/>
                        <a:t>Chicken or vegetable stock cube</a:t>
                      </a:r>
                    </a:p>
                    <a:p>
                      <a:pPr algn="l"/>
                      <a:r>
                        <a:rPr lang="en-GB" sz="1600" dirty="0" smtClean="0"/>
                        <a:t>Salt and pepper </a:t>
                      </a:r>
                    </a:p>
                    <a:p>
                      <a:pPr algn="l"/>
                      <a:r>
                        <a:rPr lang="en-GB" sz="1600" dirty="0" smtClean="0"/>
                        <a:t>Chives to garnish</a:t>
                      </a:r>
                      <a:endParaRPr lang="en-GB" sz="1600" dirty="0"/>
                    </a:p>
                  </a:txBody>
                  <a:tcPr marL="128016" marR="128016" marT="64008" marB="64008">
                    <a:gradFill>
                      <a:gsLst>
                        <a:gs pos="23000">
                          <a:schemeClr val="accent5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chopping board</a:t>
                      </a:r>
                    </a:p>
                    <a:p>
                      <a:r>
                        <a:rPr lang="en-GB" sz="1600" dirty="0" smtClean="0"/>
                        <a:t>sharp knife</a:t>
                      </a:r>
                    </a:p>
                    <a:p>
                      <a:r>
                        <a:rPr lang="en-GB" sz="1600" dirty="0" smtClean="0"/>
                        <a:t>Medium saucepan</a:t>
                      </a:r>
                    </a:p>
                    <a:p>
                      <a:r>
                        <a:rPr lang="en-GB" sz="1600" dirty="0" smtClean="0"/>
                        <a:t>White mixing spoon</a:t>
                      </a:r>
                    </a:p>
                    <a:p>
                      <a:r>
                        <a:rPr lang="en-GB" sz="1600" dirty="0" smtClean="0"/>
                        <a:t>Blender</a:t>
                      </a:r>
                    </a:p>
                    <a:p>
                      <a:r>
                        <a:rPr lang="en-GB" sz="1600" dirty="0" smtClean="0"/>
                        <a:t>Vegetable peeler</a:t>
                      </a:r>
                    </a:p>
                    <a:p>
                      <a:r>
                        <a:rPr lang="en-GB" sz="1600" dirty="0" smtClean="0"/>
                        <a:t>Measuring jug</a:t>
                      </a:r>
                      <a:endParaRPr lang="en-GB" sz="1600" dirty="0"/>
                    </a:p>
                  </a:txBody>
                  <a:tcPr marL="128016" marR="128016" marT="64008" marB="64008">
                    <a:gradFill>
                      <a:gsLst>
                        <a:gs pos="23000">
                          <a:schemeClr val="accent5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the importance of adapting recipes to meet a range of special dietary needs:</a:t>
                      </a: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vegetarian and vegans</a:t>
                      </a: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lactose intolerance</a:t>
                      </a:r>
                    </a:p>
                    <a:p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gradFill>
                      <a:gsLst>
                        <a:gs pos="23000">
                          <a:schemeClr val="accent5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Preparing a range of vegetables, using the hob, controlling temperature, simmer the soup, ensuring that it does not boil over</a:t>
                      </a:r>
                    </a:p>
                    <a:p>
                      <a:endParaRPr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demonstrate and apply the principles of food safety and hygiene when cooking.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GB" sz="1600" dirty="0"/>
                    </a:p>
                  </a:txBody>
                  <a:tcPr marL="128016" marR="128016" marT="64008" marB="64008">
                    <a:gradFill>
                      <a:gsLst>
                        <a:gs pos="23000">
                          <a:schemeClr val="accent5">
                            <a:lumMod val="7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" name="Picture 4" descr="C:\Users\christine\AppData\Local\Microsoft\Windows\Temporary Internet Files\Content.IE5\Y6SRJZP1\MCj025080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0080" y="7970046"/>
            <a:ext cx="1092939" cy="1127396"/>
          </a:xfrm>
          <a:prstGeom prst="rect">
            <a:avLst/>
          </a:prstGeom>
          <a:noFill/>
        </p:spPr>
      </p:pic>
      <p:pic>
        <p:nvPicPr>
          <p:cNvPr id="1026" name="Picture 2" descr="C:\Users\christine\AppData\Local\Microsoft\Windows\Temporary Internet Files\Content.IE5\K78XG7XB\MCj033128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0320" y="3606872"/>
            <a:ext cx="1096994" cy="870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6151" y="4477092"/>
            <a:ext cx="11181519" cy="474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u="sng" dirty="0"/>
              <a:t>Method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Finely chop the white part of the cleaned leeks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 smtClean="0"/>
              <a:t>Peel </a:t>
            </a:r>
            <a:r>
              <a:rPr lang="en-GB" b="1" dirty="0"/>
              <a:t>and cut the potatoes into slices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Remove skin from onion and chop finely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Heat </a:t>
            </a:r>
            <a:r>
              <a:rPr lang="en-GB" b="1" dirty="0" smtClean="0"/>
              <a:t>1 </a:t>
            </a:r>
            <a:r>
              <a:rPr lang="en-GB" b="1" dirty="0" err="1" smtClean="0"/>
              <a:t>tbsp</a:t>
            </a:r>
            <a:r>
              <a:rPr lang="en-GB" b="1" dirty="0" smtClean="0"/>
              <a:t> oil or butter </a:t>
            </a:r>
            <a:r>
              <a:rPr lang="en-GB" b="1" dirty="0"/>
              <a:t>in the </a:t>
            </a:r>
            <a:r>
              <a:rPr lang="en-GB" b="1" dirty="0" smtClean="0"/>
              <a:t>saucepan and </a:t>
            </a:r>
            <a:r>
              <a:rPr lang="en-GB" b="1" dirty="0"/>
              <a:t>add the leeks and </a:t>
            </a:r>
            <a:r>
              <a:rPr lang="en-GB" b="1" dirty="0" smtClean="0"/>
              <a:t>onion. Cook slowly </a:t>
            </a:r>
            <a:r>
              <a:rPr lang="en-GB" b="1" dirty="0"/>
              <a:t>without browning for 7 – 10 </a:t>
            </a:r>
            <a:r>
              <a:rPr lang="en-GB" b="1" dirty="0" smtClean="0"/>
              <a:t>minutes 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Add the potatoes with the stock  cube (crumbled) and seasoning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Add water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Bring to the boil, lower the heat and cover the </a:t>
            </a:r>
            <a:r>
              <a:rPr lang="en-GB" b="1" dirty="0" smtClean="0"/>
              <a:t>pan with a lid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 smtClean="0"/>
              <a:t>Simmer </a:t>
            </a:r>
            <a:r>
              <a:rPr lang="en-GB" b="1" dirty="0"/>
              <a:t>very gently for </a:t>
            </a:r>
            <a:r>
              <a:rPr lang="en-GB" b="1" dirty="0" err="1"/>
              <a:t>approx</a:t>
            </a:r>
            <a:r>
              <a:rPr lang="en-GB" b="1" dirty="0"/>
              <a:t> 20 minutes until the vegetables are soft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Puree in a blender or leave chunky</a:t>
            </a:r>
            <a:endParaRPr lang="en-GB" dirty="0"/>
          </a:p>
          <a:p>
            <a:pPr marL="457200" indent="-457200" fontAlgn="t">
              <a:buFont typeface="+mj-lt"/>
              <a:buAutoNum type="arabicPeriod"/>
            </a:pPr>
            <a:r>
              <a:rPr lang="en-GB" b="1" dirty="0"/>
              <a:t>Transfer to a soup bowl and add a garnish to decorate e.g. chopped chives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56" y="3794189"/>
            <a:ext cx="2857500" cy="203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64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193" y="2"/>
            <a:ext cx="9801294" cy="1300137"/>
          </a:xfrm>
        </p:spPr>
        <p:txBody>
          <a:bodyPr>
            <a:normAutofit/>
          </a:bodyPr>
          <a:lstStyle/>
          <a:p>
            <a:r>
              <a:rPr lang="en-GB" sz="4480" dirty="0"/>
              <a:t>LEEK AND POTATO SOUP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34" y="1300138"/>
            <a:ext cx="10281326" cy="6594182"/>
          </a:xfrm>
        </p:spPr>
        <p:txBody>
          <a:bodyPr/>
          <a:lstStyle/>
          <a:p>
            <a:pPr algn="l"/>
            <a:endParaRPr lang="en-GB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93206"/>
              </p:ext>
            </p:extLst>
          </p:nvPr>
        </p:nvGraphicFramePr>
        <p:xfrm>
          <a:off x="299995" y="997147"/>
          <a:ext cx="11501518" cy="10274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4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500" b="1" u="sng" dirty="0" smtClean="0"/>
                        <a:t>Ingredients</a:t>
                      </a:r>
                    </a:p>
                    <a:p>
                      <a:endParaRPr lang="en-GB" sz="4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GB" sz="4500" b="1" u="sng" dirty="0" smtClean="0"/>
                        <a:t>Equipment</a:t>
                      </a:r>
                      <a:endParaRPr lang="en-GB" sz="4500" b="1" u="sng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500" u="sng" dirty="0" smtClean="0"/>
                        <a:t>Method</a:t>
                      </a:r>
                      <a:endParaRPr lang="en-GB" sz="4500" u="sng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8208">
                <a:tc>
                  <a:txBody>
                    <a:bodyPr/>
                    <a:lstStyle/>
                    <a:p>
                      <a:pPr algn="l"/>
                      <a:r>
                        <a:rPr lang="en-GB" sz="2500" dirty="0" smtClean="0"/>
                        <a:t>2 medium leeks, </a:t>
                      </a:r>
                    </a:p>
                    <a:p>
                      <a:pPr algn="l"/>
                      <a:r>
                        <a:rPr lang="en-GB" sz="2500" baseline="0" dirty="0" smtClean="0"/>
                        <a:t>1 s</a:t>
                      </a:r>
                      <a:r>
                        <a:rPr lang="en-GB" sz="2500" dirty="0" smtClean="0"/>
                        <a:t>mall onion</a:t>
                      </a:r>
                    </a:p>
                    <a:p>
                      <a:pPr algn="l"/>
                      <a:r>
                        <a:rPr lang="en-GB" sz="2500" dirty="0" smtClean="0"/>
                        <a:t>250g potatoes</a:t>
                      </a:r>
                    </a:p>
                    <a:p>
                      <a:pPr algn="l"/>
                      <a:r>
                        <a:rPr lang="en-GB" sz="2500" dirty="0" smtClean="0"/>
                        <a:t>300 </a:t>
                      </a:r>
                      <a:r>
                        <a:rPr lang="en-GB" sz="2500" dirty="0" err="1" smtClean="0"/>
                        <a:t>mls</a:t>
                      </a:r>
                      <a:r>
                        <a:rPr lang="en-GB" sz="2500" dirty="0" smtClean="0"/>
                        <a:t> chicken stock</a:t>
                      </a:r>
                    </a:p>
                    <a:p>
                      <a:pPr algn="l"/>
                      <a:r>
                        <a:rPr lang="en-GB" sz="2500" dirty="0" smtClean="0"/>
                        <a:t>Salt and pepper </a:t>
                      </a:r>
                    </a:p>
                    <a:p>
                      <a:pPr algn="l"/>
                      <a:r>
                        <a:rPr lang="en-GB" sz="2500" dirty="0" smtClean="0"/>
                        <a:t>Chives to garnish</a:t>
                      </a:r>
                      <a:endParaRPr lang="en-GB" sz="3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GB" sz="2500" dirty="0" smtClean="0"/>
                        <a:t>Brown chopping board</a:t>
                      </a:r>
                    </a:p>
                    <a:p>
                      <a:r>
                        <a:rPr lang="en-GB" sz="2500" dirty="0" smtClean="0"/>
                        <a:t>Brown sharp knife</a:t>
                      </a:r>
                    </a:p>
                    <a:p>
                      <a:r>
                        <a:rPr lang="en-GB" sz="2500" dirty="0" smtClean="0"/>
                        <a:t>Medium saucepan</a:t>
                      </a:r>
                    </a:p>
                    <a:p>
                      <a:r>
                        <a:rPr lang="en-GB" sz="2500" dirty="0" smtClean="0"/>
                        <a:t>White mixing spoon</a:t>
                      </a:r>
                    </a:p>
                    <a:p>
                      <a:r>
                        <a:rPr lang="en-GB" sz="2500" dirty="0" smtClean="0"/>
                        <a:t>Blender</a:t>
                      </a:r>
                    </a:p>
                    <a:p>
                      <a:r>
                        <a:rPr lang="en-GB" sz="2500" dirty="0" smtClean="0"/>
                        <a:t>Vegetable peeler</a:t>
                      </a:r>
                    </a:p>
                    <a:p>
                      <a:r>
                        <a:rPr lang="en-GB" sz="2500" dirty="0" smtClean="0"/>
                        <a:t>Measuring jug</a:t>
                      </a:r>
                      <a:endParaRPr lang="en-GB" sz="2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Finely chop the white part of the cleaned leeks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Peel and cut the potatoes into slices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Remove skin from onion and chop finely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Melt the butter in the saucepan add the leeks and onion without browning for 7 – 10 minutes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Add the potatoes with the stock and seasoning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Bring to the boil, lower the heat and cover the pan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Simmer very gently for approx 20 minutes until the vegetables are soft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Puree in a blender or leave chunky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GB" sz="2200" b="1" dirty="0" smtClean="0"/>
                        <a:t>Transfer to a soup bowl and add a garnish to decorate e.g. chopped chives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GB" sz="3500" b="1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GB" sz="3500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533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8" name="Picture 4" descr="C:\Users\christine\AppData\Local\Microsoft\Windows\Temporary Internet Files\Content.IE5\Y6SRJZP1\MCj025080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30" y="5200653"/>
            <a:ext cx="2811704" cy="2900349"/>
          </a:xfrm>
          <a:prstGeom prst="rect">
            <a:avLst/>
          </a:prstGeom>
          <a:noFill/>
        </p:spPr>
      </p:pic>
      <p:pic>
        <p:nvPicPr>
          <p:cNvPr id="1027" name="Picture 3" descr="C:\Users\christine\AppData\Local\Microsoft\Windows\Temporary Internet Files\Content.IE5\3KQSMN2N\MCj035387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1302" y="500032"/>
            <a:ext cx="2100232" cy="2000264"/>
          </a:xfrm>
          <a:prstGeom prst="rect">
            <a:avLst/>
          </a:prstGeom>
          <a:noFill/>
        </p:spPr>
      </p:pic>
      <p:pic>
        <p:nvPicPr>
          <p:cNvPr id="1026" name="Picture 2" descr="C:\Users\christine\AppData\Local\Microsoft\Windows\Temporary Internet Files\Content.IE5\K78XG7XB\MCj033128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48" y="5800732"/>
            <a:ext cx="2017215" cy="1600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1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674" y="364908"/>
            <a:ext cx="10478115" cy="9073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Minestrone soup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373" y="1373021"/>
          <a:ext cx="11391666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en-GB" sz="2500" dirty="0" smtClean="0"/>
                        <a:t>Ingredients</a:t>
                      </a:r>
                      <a:endParaRPr lang="en-GB" sz="2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GB" sz="2500" dirty="0" smtClean="0"/>
                        <a:t>Equipment</a:t>
                      </a:r>
                      <a:endParaRPr lang="en-GB" sz="2500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808"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Rasher of bacon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Onion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Carrot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Small potato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Celery stick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Leek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can of chopped tomatoes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tspn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mixed herbs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Chicken OXO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tbsp pasta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25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Saucepan, plastic spoon, </a:t>
                      </a:r>
                    </a:p>
                    <a:p>
                      <a:r>
                        <a:rPr lang="en-GB" sz="2200" dirty="0" smtClean="0"/>
                        <a:t>knife, chopping board,</a:t>
                      </a:r>
                    </a:p>
                    <a:p>
                      <a:r>
                        <a:rPr lang="en-GB" sz="2200" dirty="0" smtClean="0"/>
                        <a:t>vegetable peeler, tin opener</a:t>
                      </a:r>
                      <a:endParaRPr lang="en-GB" sz="2200" dirty="0"/>
                    </a:p>
                  </a:txBody>
                  <a:tcPr marL="128016" marR="128016" marT="64008" marB="640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8352" y="3994110"/>
            <a:ext cx="8961120" cy="2453640"/>
          </a:xfrm>
        </p:spPr>
        <p:txBody>
          <a:bodyPr>
            <a:normAutofit fontScale="25000" lnSpcReduction="20000"/>
          </a:bodyPr>
          <a:lstStyle/>
          <a:p>
            <a:r>
              <a:rPr lang="en-GB" sz="10100" b="1" dirty="0" smtClean="0">
                <a:solidFill>
                  <a:schemeClr val="tx1"/>
                </a:solidFill>
              </a:rPr>
              <a:t>1. Wash </a:t>
            </a:r>
            <a:r>
              <a:rPr lang="en-GB" sz="10100" b="1" dirty="0">
                <a:solidFill>
                  <a:schemeClr val="tx1"/>
                </a:solidFill>
              </a:rPr>
              <a:t>hands.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2.Collect equipment.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3.Prepare all vegetables.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4.Wash leek carefully under running tap.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5.Fry bacon for 5 minutes in a saucepan, then add </a:t>
            </a:r>
            <a:r>
              <a:rPr lang="en-GB" sz="10100" b="1" dirty="0" smtClean="0">
                <a:solidFill>
                  <a:schemeClr val="tx1"/>
                </a:solidFill>
              </a:rPr>
              <a:t>onion and leek </a:t>
            </a:r>
            <a:r>
              <a:rPr lang="en-GB" sz="10100" b="1" dirty="0">
                <a:solidFill>
                  <a:schemeClr val="tx1"/>
                </a:solidFill>
              </a:rPr>
              <a:t>for 5 minutes.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6.Add the rest of the vegetables and fry for another 5 minutes.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7.Add mixed herbs and can of tomatoes.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8.Crumble </a:t>
            </a:r>
            <a:r>
              <a:rPr lang="en-GB" sz="10100" b="1" dirty="0" err="1">
                <a:solidFill>
                  <a:schemeClr val="tx1"/>
                </a:solidFill>
              </a:rPr>
              <a:t>oxo</a:t>
            </a:r>
            <a:r>
              <a:rPr lang="en-GB" sz="10100" b="1" dirty="0">
                <a:solidFill>
                  <a:schemeClr val="tx1"/>
                </a:solidFill>
              </a:rPr>
              <a:t> cube into </a:t>
            </a:r>
            <a:r>
              <a:rPr lang="en-GB" sz="10100" b="1" dirty="0" smtClean="0">
                <a:solidFill>
                  <a:schemeClr val="tx1"/>
                </a:solidFill>
              </a:rPr>
              <a:t>the pan .</a:t>
            </a:r>
          </a:p>
          <a:p>
            <a:r>
              <a:rPr lang="en-GB" sz="10100" b="1" dirty="0" smtClean="0">
                <a:solidFill>
                  <a:schemeClr val="tx1"/>
                </a:solidFill>
              </a:rPr>
              <a:t>9.Fill the empty can with water and add </a:t>
            </a:r>
            <a:r>
              <a:rPr lang="en-GB" sz="10100" b="1" dirty="0">
                <a:solidFill>
                  <a:schemeClr val="tx1"/>
                </a:solidFill>
              </a:rPr>
              <a:t>to pan.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10.Leave to simmer for half an hour.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11.Add pasta.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12.cook for a further 10-15 minutes.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 </a:t>
            </a:r>
          </a:p>
          <a:p>
            <a:r>
              <a:rPr lang="en-GB" sz="10100" b="1" dirty="0">
                <a:solidFill>
                  <a:schemeClr val="tx1"/>
                </a:solidFill>
              </a:rPr>
              <a:t> </a:t>
            </a:r>
          </a:p>
          <a:p>
            <a:endParaRPr lang="en-GB" dirty="0"/>
          </a:p>
        </p:txBody>
      </p:sp>
      <p:pic>
        <p:nvPicPr>
          <p:cNvPr id="1026" name="Picture 2" descr="http://www.vegbox-recipes.co.uk/image-files/soup-4-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014210"/>
            <a:ext cx="2626995" cy="2586991"/>
          </a:xfrm>
          <a:prstGeom prst="rect">
            <a:avLst/>
          </a:prstGeom>
          <a:noFill/>
        </p:spPr>
      </p:pic>
      <p:pic>
        <p:nvPicPr>
          <p:cNvPr id="6" name="Picture 2" descr="http://www.vegbox-recipes.co.uk/image-files/soup-4-1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4606" y="1"/>
            <a:ext cx="2626995" cy="258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863</Words>
  <Application>Microsoft Office PowerPoint</Application>
  <PresentationFormat>A3 Paper (297x420 mm)</PresentationFormat>
  <Paragraphs>176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Carrot and coriander soup</vt:lpstr>
      <vt:lpstr>Spicy tomato soup Learning Objectives: By the end of this activity you should be able to: measure ingredients; prepare ingredients, use a hob, can opener and blender. </vt:lpstr>
      <vt:lpstr>LEEK AND POTATO SOUP</vt:lpstr>
      <vt:lpstr>LEEK AND POTATO SOUP</vt:lpstr>
      <vt:lpstr>Minestrone soup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Minestrone soup</dc:title>
  <dc:creator>cfreeman</dc:creator>
  <cp:lastModifiedBy>Freeman C (Mrs)</cp:lastModifiedBy>
  <cp:revision>31</cp:revision>
  <dcterms:created xsi:type="dcterms:W3CDTF">2012-05-14T16:02:28Z</dcterms:created>
  <dcterms:modified xsi:type="dcterms:W3CDTF">2019-10-18T07:00:12Z</dcterms:modified>
</cp:coreProperties>
</file>