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7" r:id="rId3"/>
    <p:sldId id="299" r:id="rId4"/>
    <p:sldId id="321" r:id="rId5"/>
    <p:sldId id="267" r:id="rId6"/>
    <p:sldId id="300" r:id="rId7"/>
    <p:sldId id="302" r:id="rId8"/>
    <p:sldId id="272" r:id="rId9"/>
    <p:sldId id="316" r:id="rId10"/>
    <p:sldId id="317" r:id="rId11"/>
    <p:sldId id="277" r:id="rId12"/>
    <p:sldId id="275" r:id="rId13"/>
    <p:sldId id="279" r:id="rId14"/>
    <p:sldId id="305" r:id="rId15"/>
    <p:sldId id="318" r:id="rId16"/>
    <p:sldId id="304" r:id="rId17"/>
    <p:sldId id="320" r:id="rId18"/>
    <p:sldId id="284" r:id="rId19"/>
    <p:sldId id="287" r:id="rId20"/>
    <p:sldId id="290" r:id="rId21"/>
    <p:sldId id="288" r:id="rId22"/>
    <p:sldId id="314" r:id="rId23"/>
    <p:sldId id="289" r:id="rId24"/>
    <p:sldId id="292" r:id="rId25"/>
    <p:sldId id="266" r:id="rId26"/>
    <p:sldId id="293" r:id="rId27"/>
    <p:sldId id="319" r:id="rId28"/>
    <p:sldId id="297" r:id="rId29"/>
    <p:sldId id="296" r:id="rId30"/>
    <p:sldId id="311" r:id="rId31"/>
    <p:sldId id="260" r:id="rId32"/>
  </p:sldIdLst>
  <p:sldSz cx="9144000" cy="6858000" type="screen4x3"/>
  <p:notesSz cx="6858000" cy="9144000"/>
  <p:embeddedFontLst>
    <p:embeddedFont>
      <p:font typeface="Museo 900" panose="02000000000000000000" pitchFamily="2" charset="0"/>
      <p:bold r:id="rId34"/>
    </p:embeddedFont>
    <p:embeddedFont>
      <p:font typeface="Museo 700" panose="02000000000000000000" pitchFamily="2" charset="0"/>
      <p:bold r:id="rId35"/>
    </p:embeddedFont>
    <p:embeddedFont>
      <p:font typeface="Calibri" panose="020F0502020204030204" pitchFamily="34" charset="0"/>
      <p:regular r:id="rId36"/>
      <p:bold r:id="rId37"/>
      <p:italic r:id="rId38"/>
      <p:boldItalic r:id="rId39"/>
    </p:embeddedFont>
    <p:embeddedFont>
      <p:font typeface="Museo 500" panose="02000000000000000000" pitchFamily="2" charset="0"/>
      <p:regular r:id="rId40"/>
    </p:embeddedFont>
    <p:embeddedFont>
      <p:font typeface="Museo900-Regular" panose="02000000000000000000" pitchFamily="2" charset="0"/>
      <p:bold r:id="rId41"/>
    </p:embeddedFont>
    <p:embeddedFont>
      <p:font typeface="Museo 100" panose="02000000000000000000" pitchFamily="2"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Berry" initials="EB" lastIdx="7" clrIdx="0">
    <p:extLst>
      <p:ext uri="{19B8F6BF-5375-455C-9EA6-DF929625EA0E}">
        <p15:presenceInfo xmlns:p15="http://schemas.microsoft.com/office/powerpoint/2012/main" userId="3595e1f75f17c2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C1CF"/>
    <a:srgbClr val="4C5268"/>
    <a:srgbClr val="6D5068"/>
    <a:srgbClr val="25305D"/>
    <a:srgbClr val="F6A02F"/>
    <a:srgbClr val="FFCC33"/>
    <a:srgbClr val="DE1F26"/>
    <a:srgbClr val="F59FC4"/>
    <a:srgbClr val="A43A85"/>
    <a:srgbClr val="A4D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9" autoAdjust="0"/>
    <p:restoredTop sz="94660"/>
  </p:normalViewPr>
  <p:slideViewPr>
    <p:cSldViewPr snapToGrid="0">
      <p:cViewPr varScale="1">
        <p:scale>
          <a:sx n="107" d="100"/>
          <a:sy n="107" d="100"/>
        </p:scale>
        <p:origin x="1464" y="96"/>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commentAuthors" Target="commentAuthors.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2E8C7-EA44-42BF-99EC-9831C5FEF3E3}" type="datetimeFigureOut">
              <a:rPr lang="en-GB" smtClean="0"/>
              <a:t>13/06/2017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34473-C482-4A4C-9B00-4C4C9604E794}"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AAC866"/>
                </a:solidFill>
                <a:latin typeface="Arial"/>
                <a:cs typeface="Arial"/>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hasCustomPrompt="1"/>
          </p:nvPr>
        </p:nvSpPr>
        <p:spPr>
          <a:xfrm>
            <a:off x="1135884" y="4100382"/>
            <a:ext cx="972000" cy="972000"/>
          </a:xfrm>
          <a:prstGeom prst="rect">
            <a:avLst/>
          </a:prstGeom>
          <a:ln w="114300" cmpd="sng">
            <a:solidFill>
              <a:srgbClr val="AAC866"/>
            </a:solidFill>
            <a:miter lim="800000"/>
          </a:ln>
        </p:spPr>
        <p:txBody>
          <a:bodyPr vert="horz" lIns="0" tIns="0" rIns="0" bIns="0" anchor="ctr" anchorCtr="0"/>
          <a:lstStyle>
            <a:lvl1pPr marL="0" indent="0" algn="ctr">
              <a:buNone/>
              <a:defRPr lang="en-US" sz="4500" b="1" kern="1200" dirty="0" smtClean="0">
                <a:solidFill>
                  <a:srgbClr val="AAC866"/>
                </a:solidFill>
                <a:latin typeface="Arial"/>
                <a:ea typeface="+mn-ea"/>
                <a:cs typeface="Arial"/>
              </a:defRPr>
            </a:lvl1pPr>
          </a:lstStyle>
          <a:p>
            <a:pPr lvl="0"/>
            <a:r>
              <a:rPr lang="en-US" dirty="0"/>
              <a:t>1</a:t>
            </a:r>
          </a:p>
        </p:txBody>
      </p:sp>
    </p:spTree>
    <p:extLst>
      <p:ext uri="{BB962C8B-B14F-4D97-AF65-F5344CB8AC3E}">
        <p14:creationId xmlns:p14="http://schemas.microsoft.com/office/powerpoint/2010/main" val="362562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DAF4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2330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tx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12621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5305D"/>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17975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20295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DAF44"/>
                </a:solidFill>
                <a:latin typeface="Arial"/>
                <a:cs typeface="Arial"/>
              </a:defRPr>
            </a:lvl2pPr>
            <a:lvl3pPr marL="723900" indent="-279400">
              <a:lnSpc>
                <a:spcPct val="100000"/>
              </a:lnSpc>
              <a:buFont typeface="Arial"/>
              <a:buChar char="•"/>
              <a:defRPr lang="en-US" sz="2000" kern="1200" baseline="0" dirty="0" smtClean="0">
                <a:solidFill>
                  <a:srgbClr val="25305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Commercial manufacturing, surface treatments and finishes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0493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DAF44"/>
                </a:solidFill>
                <a:latin typeface="Arial"/>
                <a:cs typeface="Arial"/>
              </a:defRPr>
            </a:lvl2pPr>
            <a:lvl3pPr marL="723900" indent="-279400">
              <a:lnSpc>
                <a:spcPct val="100000"/>
              </a:lnSpc>
              <a:buFont typeface="Arial"/>
              <a:buChar char="•"/>
              <a:defRPr lang="en-US" sz="2000" kern="1200" baseline="0" dirty="0" smtClean="0">
                <a:solidFill>
                  <a:srgbClr val="25305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Commercial manufacturing, surface treatments and finishes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9158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DAF44"/>
                </a:solidFill>
                <a:latin typeface="Arial"/>
                <a:cs typeface="Arial"/>
              </a:defRPr>
            </a:lvl2pPr>
            <a:lvl3pPr marL="723900" indent="-279400">
              <a:lnSpc>
                <a:spcPct val="100000"/>
              </a:lnSpc>
              <a:buFont typeface="Arial"/>
              <a:buChar char="•"/>
              <a:defRPr lang="en-US" sz="2000" kern="1200" baseline="0" dirty="0" smtClean="0">
                <a:solidFill>
                  <a:srgbClr val="25305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Commercial manufacturing, surface treatments and finishes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spTree>
    <p:extLst>
      <p:ext uri="{BB962C8B-B14F-4D97-AF65-F5344CB8AC3E}">
        <p14:creationId xmlns:p14="http://schemas.microsoft.com/office/powerpoint/2010/main" val="146127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DAF44"/>
                </a:solidFill>
                <a:latin typeface="Arial"/>
                <a:cs typeface="Arial"/>
              </a:defRPr>
            </a:lvl2pPr>
            <a:lvl3pPr marL="723900" indent="-279400">
              <a:lnSpc>
                <a:spcPct val="100000"/>
              </a:lnSpc>
              <a:buFont typeface="Arial"/>
              <a:buChar char="•"/>
              <a:defRPr lang="en-US" sz="2000" kern="1200" baseline="0" dirty="0" smtClean="0">
                <a:solidFill>
                  <a:srgbClr val="25305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Commercial manufacturing, surface treatments and finishes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spTree>
    <p:extLst>
      <p:ext uri="{BB962C8B-B14F-4D97-AF65-F5344CB8AC3E}">
        <p14:creationId xmlns:p14="http://schemas.microsoft.com/office/powerpoint/2010/main" val="255076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Commercial manufacturing, surface treatments and finishes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spTree>
    <p:extLst>
      <p:ext uri="{BB962C8B-B14F-4D97-AF65-F5344CB8AC3E}">
        <p14:creationId xmlns:p14="http://schemas.microsoft.com/office/powerpoint/2010/main" val="26183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31510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3</a:t>
            </a:r>
          </a:p>
        </p:txBody>
      </p:sp>
      <p:sp>
        <p:nvSpPr>
          <p:cNvPr id="5" name="Text Placeholder 1"/>
          <p:cNvSpPr>
            <a:spLocks noGrp="1"/>
          </p:cNvSpPr>
          <p:nvPr>
            <p:ph type="body" sz="quarter" idx="10"/>
          </p:nvPr>
        </p:nvSpPr>
        <p:spPr>
          <a:xfrm>
            <a:off x="1803400" y="1841231"/>
            <a:ext cx="2629452"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a:p>
            <a:endParaRPr lang="en-GB" dirty="0"/>
          </a:p>
        </p:txBody>
      </p:sp>
      <p:sp>
        <p:nvSpPr>
          <p:cNvPr id="6" name="Text Placeholder 2"/>
          <p:cNvSpPr>
            <a:spLocks noGrp="1"/>
          </p:cNvSpPr>
          <p:nvPr>
            <p:ph type="body" sz="quarter" idx="11"/>
          </p:nvPr>
        </p:nvSpPr>
        <p:spPr>
          <a:xfrm>
            <a:off x="4800600" y="1841231"/>
            <a:ext cx="2768600" cy="2201863"/>
          </a:xfrm>
        </p:spPr>
        <p:txBody>
          <a:bodyPr/>
          <a:lstStyle/>
          <a:p>
            <a:pPr>
              <a:lnSpc>
                <a:spcPts val="2500"/>
              </a:lnSpc>
            </a:pPr>
            <a:r>
              <a:rPr lang="en-US" dirty="0">
                <a:latin typeface="Museo 900" panose="02000000000000000000" pitchFamily="2" charset="0"/>
              </a:rPr>
              <a:t>Commercial manufacturing, surface treatments and finishes</a:t>
            </a:r>
            <a:br>
              <a:rPr lang="en-US" dirty="0">
                <a:latin typeface="Museo 900" panose="02000000000000000000" pitchFamily="2" charset="0"/>
              </a:rPr>
            </a:br>
            <a:r>
              <a:rPr lang="en-US" sz="2000" dirty="0">
                <a:latin typeface="Museo 100" panose="02000000000000000000" pitchFamily="50" charset="0"/>
              </a:rPr>
              <a:t>Unit 5E Textiles</a:t>
            </a:r>
          </a:p>
        </p:txBody>
      </p:sp>
    </p:spTree>
    <p:extLst>
      <p:ext uri="{BB962C8B-B14F-4D97-AF65-F5344CB8AC3E}">
        <p14:creationId xmlns:p14="http://schemas.microsoft.com/office/powerpoint/2010/main" val="3927442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7982"/>
            <a:ext cx="9144000" cy="6210017"/>
          </a:xfrm>
          <a:prstGeom prst="rect">
            <a:avLst/>
          </a:prstGeom>
        </p:spPr>
      </p:pic>
      <p:sp>
        <p:nvSpPr>
          <p:cNvPr id="8" name="Rectangle 7"/>
          <p:cNvSpPr/>
          <p:nvPr/>
        </p:nvSpPr>
        <p:spPr>
          <a:xfrm rot="5400000">
            <a:off x="2419491" y="-1771509"/>
            <a:ext cx="4305018" cy="9144000"/>
          </a:xfrm>
          <a:prstGeom prst="rect">
            <a:avLst/>
          </a:prstGeom>
          <a:gradFill flip="none" rotWithShape="1">
            <a:gsLst>
              <a:gs pos="61000">
                <a:schemeClr val="bg1">
                  <a:alpha val="50000"/>
                </a:schemeClr>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8F930DD-3A20-4025-A735-07FEC9863907}"/>
              </a:ext>
            </a:extLst>
          </p:cNvPr>
          <p:cNvSpPr/>
          <p:nvPr/>
        </p:nvSpPr>
        <p:spPr>
          <a:xfrm rot="5400000">
            <a:off x="2227972" y="-1579989"/>
            <a:ext cx="4683146" cy="9139090"/>
          </a:xfrm>
          <a:prstGeom prst="rect">
            <a:avLst/>
          </a:prstGeom>
          <a:gradFill flip="none" rotWithShape="1">
            <a:gsLst>
              <a:gs pos="61000">
                <a:schemeClr val="bg1">
                  <a:alpha val="51000"/>
                </a:schemeClr>
              </a:gs>
              <a:gs pos="88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a:t>Yarn dyeing</a:t>
            </a:r>
            <a:endParaRPr lang="en-GB" dirty="0"/>
          </a:p>
        </p:txBody>
      </p:sp>
      <p:sp>
        <p:nvSpPr>
          <p:cNvPr id="3" name="Text Placeholder 2"/>
          <p:cNvSpPr>
            <a:spLocks noGrp="1"/>
          </p:cNvSpPr>
          <p:nvPr>
            <p:ph type="body" sz="quarter" idx="14"/>
          </p:nvPr>
        </p:nvSpPr>
        <p:spPr>
          <a:xfrm>
            <a:off x="724280" y="1704179"/>
            <a:ext cx="6362320" cy="3453607"/>
          </a:xfrm>
        </p:spPr>
        <p:txBody>
          <a:bodyPr/>
          <a:lstStyle/>
          <a:p>
            <a:r>
              <a:rPr lang="en-GB" dirty="0"/>
              <a:t>Yarn dyeing involves dyeing spools or hanks of yarn before they have been woven or knitted into fabrics</a:t>
            </a:r>
          </a:p>
          <a:p>
            <a:pPr lvl="1"/>
            <a:r>
              <a:rPr lang="en-GB" dirty="0">
                <a:solidFill>
                  <a:schemeClr val="tx1"/>
                </a:solidFill>
              </a:rPr>
              <a:t>Different coloured yarns can then be used to create different patterns in the weaving process</a:t>
            </a:r>
          </a:p>
          <a:p>
            <a:pPr lvl="1"/>
            <a:r>
              <a:rPr lang="en-GB" dirty="0">
                <a:solidFill>
                  <a:schemeClr val="tx1"/>
                </a:solidFill>
              </a:rPr>
              <a:t>How is this evident in denim?</a:t>
            </a:r>
            <a:endParaRPr lang="en-GB"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56597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Dyeing fabrics</a:t>
            </a:r>
            <a:endParaRPr lang="en-GB" dirty="0"/>
          </a:p>
        </p:txBody>
      </p:sp>
      <p:sp>
        <p:nvSpPr>
          <p:cNvPr id="3" name="Text Placeholder 2"/>
          <p:cNvSpPr>
            <a:spLocks noGrp="1"/>
          </p:cNvSpPr>
          <p:nvPr>
            <p:ph type="body" sz="quarter" idx="14"/>
          </p:nvPr>
        </p:nvSpPr>
        <p:spPr/>
        <p:txBody>
          <a:bodyPr/>
          <a:lstStyle/>
          <a:p>
            <a:r>
              <a:rPr lang="en-GB"/>
              <a:t>Dyeing fabric can be more economical for manufacturers as undyed fabric can be kept in stock and dyed at any time to suit changing trends</a:t>
            </a:r>
          </a:p>
          <a:p>
            <a:pPr lvl="1"/>
            <a:r>
              <a:rPr lang="en-GB"/>
              <a:t>Dyeing at this stage is more common than stock, yarn or garment dyeing</a:t>
            </a:r>
            <a:endParaRPr lang="en-GB" dirty="0"/>
          </a:p>
        </p:txBody>
      </p:sp>
    </p:spTree>
    <p:extLst>
      <p:ext uri="{BB962C8B-B14F-4D97-AF65-F5344CB8AC3E}">
        <p14:creationId xmlns:p14="http://schemas.microsoft.com/office/powerpoint/2010/main" val="324647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7980"/>
            <a:ext cx="9144001" cy="6210020"/>
          </a:xfrm>
          <a:prstGeom prst="rect">
            <a:avLst/>
          </a:prstGeom>
        </p:spPr>
      </p:pic>
      <p:sp>
        <p:nvSpPr>
          <p:cNvPr id="10" name="Rectangle 9"/>
          <p:cNvSpPr/>
          <p:nvPr/>
        </p:nvSpPr>
        <p:spPr>
          <a:xfrm rot="5400000">
            <a:off x="2240196" y="-1572679"/>
            <a:ext cx="4683146" cy="9124463"/>
          </a:xfrm>
          <a:prstGeom prst="rect">
            <a:avLst/>
          </a:prstGeom>
          <a:gradFill flip="none" rotWithShape="1">
            <a:gsLst>
              <a:gs pos="61000">
                <a:schemeClr val="tx1">
                  <a:alpha val="30000"/>
                </a:schemeClr>
              </a:gs>
              <a:gs pos="87000">
                <a:srgbClr val="B6B1AE">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a:solidFill>
                  <a:schemeClr val="bg1"/>
                </a:solidFill>
              </a:rPr>
              <a:t>Commercial fabric dyeing</a:t>
            </a:r>
            <a:endParaRPr lang="en-GB" dirty="0">
              <a:solidFill>
                <a:schemeClr val="bg1"/>
              </a:solidFill>
            </a:endParaRPr>
          </a:p>
        </p:txBody>
      </p:sp>
      <p:sp>
        <p:nvSpPr>
          <p:cNvPr id="3" name="Text Placeholder 2"/>
          <p:cNvSpPr>
            <a:spLocks noGrp="1"/>
          </p:cNvSpPr>
          <p:nvPr>
            <p:ph type="body" sz="quarter" idx="14"/>
          </p:nvPr>
        </p:nvSpPr>
        <p:spPr>
          <a:xfrm>
            <a:off x="724279" y="1704179"/>
            <a:ext cx="7893509" cy="3453607"/>
          </a:xfrm>
        </p:spPr>
        <p:txBody>
          <a:bodyPr/>
          <a:lstStyle/>
          <a:p>
            <a:r>
              <a:rPr lang="en-GB" dirty="0">
                <a:solidFill>
                  <a:schemeClr val="bg1"/>
                </a:solidFill>
              </a:rPr>
              <a:t>Fabric can be dyed in batches or in a continuous flow</a:t>
            </a:r>
          </a:p>
          <a:p>
            <a:pPr lvl="1"/>
            <a:r>
              <a:rPr lang="en-GB" b="1" dirty="0">
                <a:solidFill>
                  <a:schemeClr val="bg1"/>
                </a:solidFill>
              </a:rPr>
              <a:t>Batch dyeing </a:t>
            </a:r>
            <a:r>
              <a:rPr lang="en-GB" dirty="0">
                <a:solidFill>
                  <a:schemeClr val="bg1"/>
                </a:solidFill>
              </a:rPr>
              <a:t>involves submerging fabric in a vat of dye</a:t>
            </a:r>
          </a:p>
          <a:p>
            <a:pPr lvl="1"/>
            <a:r>
              <a:rPr lang="en-GB" b="1" dirty="0">
                <a:solidFill>
                  <a:schemeClr val="bg1"/>
                </a:solidFill>
              </a:rPr>
              <a:t>Continuous dyeing </a:t>
            </a:r>
            <a:r>
              <a:rPr lang="en-GB" dirty="0">
                <a:solidFill>
                  <a:schemeClr val="bg1"/>
                </a:solidFill>
              </a:rPr>
              <a:t>uses more sophisticated machinery to feed rolls of fabric over a series of dye pads and rollers in a constant flow</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96433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38355"/>
            <a:ext cx="9144001" cy="6219645"/>
          </a:xfrm>
          <a:prstGeom prst="rect">
            <a:avLst/>
          </a:prstGeom>
        </p:spPr>
      </p:pic>
      <p:sp>
        <p:nvSpPr>
          <p:cNvPr id="2" name="Text Placeholder 1"/>
          <p:cNvSpPr>
            <a:spLocks noGrp="1"/>
          </p:cNvSpPr>
          <p:nvPr>
            <p:ph type="body" sz="quarter" idx="13"/>
          </p:nvPr>
        </p:nvSpPr>
        <p:spPr/>
        <p:txBody>
          <a:bodyPr/>
          <a:lstStyle/>
          <a:p>
            <a:r>
              <a:rPr lang="en-GB"/>
              <a:t>Garment dyeing</a:t>
            </a:r>
            <a:endParaRPr lang="en-GB" dirty="0"/>
          </a:p>
        </p:txBody>
      </p:sp>
      <p:sp>
        <p:nvSpPr>
          <p:cNvPr id="3" name="Text Placeholder 2"/>
          <p:cNvSpPr>
            <a:spLocks noGrp="1"/>
          </p:cNvSpPr>
          <p:nvPr>
            <p:ph type="body" sz="quarter" idx="14"/>
          </p:nvPr>
        </p:nvSpPr>
        <p:spPr/>
        <p:txBody>
          <a:bodyPr/>
          <a:lstStyle/>
          <a:p>
            <a:r>
              <a:rPr lang="en-GB" dirty="0"/>
              <a:t>This process dyes manufactured garments rather than manufacturing them from pre-dyed fabrics </a:t>
            </a:r>
          </a:p>
          <a:p>
            <a:pPr lvl="1"/>
            <a:r>
              <a:rPr lang="en-GB" dirty="0">
                <a:solidFill>
                  <a:srgbClr val="002060"/>
                </a:solidFill>
              </a:rPr>
              <a:t>The dye may not penetrate fully into stitching or the fibres between seams, buttons, zippers etc.</a:t>
            </a:r>
          </a:p>
          <a:p>
            <a:pPr lvl="1"/>
            <a:r>
              <a:rPr lang="en-GB" dirty="0">
                <a:solidFill>
                  <a:srgbClr val="002060"/>
                </a:solidFill>
              </a:rPr>
              <a:t>Suitable for woven or knitted garments and commonly used for lingerie, socks and sweaters</a:t>
            </a:r>
          </a:p>
          <a:p>
            <a:pPr lvl="1"/>
            <a:r>
              <a:rPr lang="en-GB" dirty="0">
                <a:solidFill>
                  <a:srgbClr val="002060"/>
                </a:solidFill>
              </a:rPr>
              <a:t>This allows retailers of fashion products to meet consumer demands for the latest colour trends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07868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8820729">
            <a:off x="4981896" y="2774500"/>
            <a:ext cx="2246594" cy="1907358"/>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8495" y="2727364"/>
            <a:ext cx="2240442" cy="1937982"/>
          </a:xfrm>
          <a:prstGeom prst="rect">
            <a:avLst/>
          </a:prstGeom>
        </p:spPr>
      </p:pic>
      <p:sp>
        <p:nvSpPr>
          <p:cNvPr id="2" name="Text Placeholder 1"/>
          <p:cNvSpPr>
            <a:spLocks noGrp="1"/>
          </p:cNvSpPr>
          <p:nvPr>
            <p:ph type="body" sz="quarter" idx="13"/>
          </p:nvPr>
        </p:nvSpPr>
        <p:spPr/>
        <p:txBody>
          <a:bodyPr/>
          <a:lstStyle/>
          <a:p>
            <a:r>
              <a:rPr lang="en-GB" dirty="0"/>
              <a:t>When were they dyed?</a:t>
            </a:r>
          </a:p>
        </p:txBody>
      </p:sp>
      <p:sp>
        <p:nvSpPr>
          <p:cNvPr id="21" name="Text Placeholder 20"/>
          <p:cNvSpPr>
            <a:spLocks noGrp="1"/>
          </p:cNvSpPr>
          <p:nvPr>
            <p:ph type="body" sz="quarter" idx="14"/>
          </p:nvPr>
        </p:nvSpPr>
        <p:spPr/>
        <p:txBody>
          <a:bodyPr/>
          <a:lstStyle/>
          <a:p>
            <a:r>
              <a:rPr lang="en-GB" dirty="0"/>
              <a:t>Identify when each item below was dyed in the manufacturing process:</a:t>
            </a:r>
          </a:p>
        </p:txBody>
      </p:sp>
      <p:pic>
        <p:nvPicPr>
          <p:cNvPr id="4" name="Picture 3"/>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8768" y="2657148"/>
            <a:ext cx="3382950" cy="2246279"/>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2772" y="2748556"/>
            <a:ext cx="1122762" cy="1932465"/>
          </a:xfrm>
          <a:prstGeom prst="rect">
            <a:avLst/>
          </a:prstGeom>
        </p:spPr>
      </p:pic>
    </p:spTree>
    <p:extLst>
      <p:ext uri="{BB962C8B-B14F-4D97-AF65-F5344CB8AC3E}">
        <p14:creationId xmlns:p14="http://schemas.microsoft.com/office/powerpoint/2010/main" val="175686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When were they dyed?</a:t>
            </a:r>
          </a:p>
        </p:txBody>
      </p:sp>
      <p:sp>
        <p:nvSpPr>
          <p:cNvPr id="21" name="Text Placeholder 20"/>
          <p:cNvSpPr>
            <a:spLocks noGrp="1"/>
          </p:cNvSpPr>
          <p:nvPr>
            <p:ph type="body" sz="quarter" idx="14"/>
          </p:nvPr>
        </p:nvSpPr>
        <p:spPr/>
        <p:txBody>
          <a:bodyPr/>
          <a:lstStyle/>
          <a:p>
            <a:r>
              <a:rPr lang="en-GB" dirty="0"/>
              <a:t>Identify when each item below was dyed in the manufacturing process:</a:t>
            </a:r>
          </a:p>
        </p:txBody>
      </p:sp>
      <p:sp>
        <p:nvSpPr>
          <p:cNvPr id="8" name="TextBox 7"/>
          <p:cNvSpPr txBox="1"/>
          <p:nvPr/>
        </p:nvSpPr>
        <p:spPr>
          <a:xfrm>
            <a:off x="3846719" y="4993441"/>
            <a:ext cx="1196161" cy="707886"/>
          </a:xfrm>
          <a:prstGeom prst="rect">
            <a:avLst/>
          </a:prstGeom>
          <a:noFill/>
        </p:spPr>
        <p:txBody>
          <a:bodyPr wrap="none" rtlCol="0">
            <a:spAutoFit/>
          </a:bodyPr>
          <a:lstStyle/>
          <a:p>
            <a:pPr algn="ctr"/>
            <a:r>
              <a:rPr lang="en-GB" sz="2000" b="1" dirty="0">
                <a:solidFill>
                  <a:srgbClr val="FF0000"/>
                </a:solidFill>
                <a:latin typeface="Arial" panose="020B0604020202020204" pitchFamily="34" charset="0"/>
                <a:cs typeface="Arial" panose="020B0604020202020204" pitchFamily="34" charset="0"/>
              </a:rPr>
              <a:t>Dyed</a:t>
            </a:r>
            <a:br>
              <a:rPr lang="en-GB" sz="2000" b="1" dirty="0">
                <a:solidFill>
                  <a:srgbClr val="FF0000"/>
                </a:solidFill>
                <a:latin typeface="Arial" panose="020B0604020202020204" pitchFamily="34" charset="0"/>
                <a:cs typeface="Arial" panose="020B0604020202020204" pitchFamily="34" charset="0"/>
              </a:rPr>
            </a:br>
            <a:r>
              <a:rPr lang="en-GB" sz="2000" b="1" dirty="0">
                <a:solidFill>
                  <a:srgbClr val="FF0000"/>
                </a:solidFill>
                <a:latin typeface="Arial" panose="020B0604020202020204" pitchFamily="34" charset="0"/>
                <a:cs typeface="Arial" panose="020B0604020202020204" pitchFamily="34" charset="0"/>
              </a:rPr>
              <a:t>garment</a:t>
            </a:r>
          </a:p>
        </p:txBody>
      </p:sp>
      <p:sp>
        <p:nvSpPr>
          <p:cNvPr id="9" name="TextBox 8"/>
          <p:cNvSpPr txBox="1"/>
          <p:nvPr/>
        </p:nvSpPr>
        <p:spPr>
          <a:xfrm>
            <a:off x="1767032" y="4993441"/>
            <a:ext cx="813043" cy="707886"/>
          </a:xfrm>
          <a:prstGeom prst="rect">
            <a:avLst/>
          </a:prstGeom>
          <a:noFill/>
        </p:spPr>
        <p:txBody>
          <a:bodyPr wrap="none" rtlCol="0">
            <a:spAutoFit/>
          </a:bodyPr>
          <a:lstStyle/>
          <a:p>
            <a:pPr algn="ctr"/>
            <a:r>
              <a:rPr lang="en-GB" sz="2000" b="1" dirty="0">
                <a:solidFill>
                  <a:srgbClr val="FF0000"/>
                </a:solidFill>
                <a:latin typeface="Arial" panose="020B0604020202020204" pitchFamily="34" charset="0"/>
                <a:cs typeface="Arial" panose="020B0604020202020204" pitchFamily="34" charset="0"/>
              </a:rPr>
              <a:t>Dyed</a:t>
            </a:r>
            <a:br>
              <a:rPr lang="en-GB" sz="2000" b="1" dirty="0">
                <a:solidFill>
                  <a:srgbClr val="FF0000"/>
                </a:solidFill>
                <a:latin typeface="Arial" panose="020B0604020202020204" pitchFamily="34" charset="0"/>
                <a:cs typeface="Arial" panose="020B0604020202020204" pitchFamily="34" charset="0"/>
              </a:rPr>
            </a:br>
            <a:r>
              <a:rPr lang="en-GB" sz="2000" b="1" dirty="0">
                <a:solidFill>
                  <a:srgbClr val="FF0000"/>
                </a:solidFill>
                <a:latin typeface="Arial" panose="020B0604020202020204" pitchFamily="34" charset="0"/>
                <a:cs typeface="Arial" panose="020B0604020202020204" pitchFamily="34" charset="0"/>
              </a:rPr>
              <a:t>yarn</a:t>
            </a:r>
          </a:p>
        </p:txBody>
      </p:sp>
      <p:sp>
        <p:nvSpPr>
          <p:cNvPr id="11" name="TextBox 10"/>
          <p:cNvSpPr txBox="1"/>
          <p:nvPr/>
        </p:nvSpPr>
        <p:spPr>
          <a:xfrm>
            <a:off x="5580345" y="5017512"/>
            <a:ext cx="881973" cy="707886"/>
          </a:xfrm>
          <a:prstGeom prst="rect">
            <a:avLst/>
          </a:prstGeom>
          <a:noFill/>
        </p:spPr>
        <p:txBody>
          <a:bodyPr wrap="none" rtlCol="0">
            <a:spAutoFit/>
          </a:bodyPr>
          <a:lstStyle/>
          <a:p>
            <a:pPr algn="ctr"/>
            <a:r>
              <a:rPr lang="en-GB" sz="2000" b="1" dirty="0">
                <a:solidFill>
                  <a:srgbClr val="FF0000"/>
                </a:solidFill>
                <a:latin typeface="Arial" panose="020B0604020202020204" pitchFamily="34" charset="0"/>
                <a:cs typeface="Arial" panose="020B0604020202020204" pitchFamily="34" charset="0"/>
              </a:rPr>
              <a:t>Dyed</a:t>
            </a:r>
            <a:br>
              <a:rPr lang="en-GB" sz="2000" b="1" dirty="0">
                <a:solidFill>
                  <a:srgbClr val="FF0000"/>
                </a:solidFill>
                <a:latin typeface="Arial" panose="020B0604020202020204" pitchFamily="34" charset="0"/>
                <a:cs typeface="Arial" panose="020B0604020202020204" pitchFamily="34" charset="0"/>
              </a:rPr>
            </a:br>
            <a:r>
              <a:rPr lang="en-GB" sz="2000" b="1" dirty="0">
                <a:solidFill>
                  <a:srgbClr val="FF0000"/>
                </a:solidFill>
                <a:latin typeface="Arial" panose="020B0604020202020204" pitchFamily="34" charset="0"/>
                <a:cs typeface="Arial" panose="020B0604020202020204" pitchFamily="34" charset="0"/>
              </a:rPr>
              <a:t>fibres</a:t>
            </a:r>
          </a:p>
        </p:txBody>
      </p:sp>
      <p:sp>
        <p:nvSpPr>
          <p:cNvPr id="13" name="TextBox 12"/>
          <p:cNvSpPr txBox="1"/>
          <p:nvPr/>
        </p:nvSpPr>
        <p:spPr>
          <a:xfrm>
            <a:off x="7173345" y="5017512"/>
            <a:ext cx="881973" cy="707886"/>
          </a:xfrm>
          <a:prstGeom prst="rect">
            <a:avLst/>
          </a:prstGeom>
          <a:noFill/>
        </p:spPr>
        <p:txBody>
          <a:bodyPr wrap="none" rtlCol="0">
            <a:spAutoFit/>
          </a:bodyPr>
          <a:lstStyle/>
          <a:p>
            <a:pPr algn="ctr"/>
            <a:r>
              <a:rPr lang="en-GB" sz="2000" b="1" dirty="0">
                <a:solidFill>
                  <a:srgbClr val="FF0000"/>
                </a:solidFill>
                <a:latin typeface="Arial" panose="020B0604020202020204" pitchFamily="34" charset="0"/>
                <a:cs typeface="Arial" panose="020B0604020202020204" pitchFamily="34" charset="0"/>
              </a:rPr>
              <a:t>Dyed</a:t>
            </a:r>
            <a:br>
              <a:rPr lang="en-GB" sz="2000" b="1" dirty="0">
                <a:solidFill>
                  <a:srgbClr val="FF0000"/>
                </a:solidFill>
                <a:latin typeface="Arial" panose="020B0604020202020204" pitchFamily="34" charset="0"/>
                <a:cs typeface="Arial" panose="020B0604020202020204" pitchFamily="34" charset="0"/>
              </a:rPr>
            </a:br>
            <a:r>
              <a:rPr lang="en-GB" sz="2000" b="1" dirty="0">
                <a:solidFill>
                  <a:srgbClr val="FF0000"/>
                </a:solidFill>
                <a:latin typeface="Arial" panose="020B0604020202020204" pitchFamily="34" charset="0"/>
                <a:cs typeface="Arial" panose="020B0604020202020204" pitchFamily="34" charset="0"/>
              </a:rPr>
              <a:t>fabric</a:t>
            </a:r>
          </a:p>
        </p:txBody>
      </p:sp>
      <p:pic>
        <p:nvPicPr>
          <p:cNvPr id="12" name="Picture 11"/>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8820729">
            <a:off x="4981896" y="2774500"/>
            <a:ext cx="2246594" cy="1907358"/>
          </a:xfrm>
          <a:prstGeom prst="rect">
            <a:avLst/>
          </a:prstGeom>
        </p:spPr>
      </p:pic>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8495" y="2727364"/>
            <a:ext cx="2240442" cy="1937982"/>
          </a:xfrm>
          <a:prstGeom prst="rect">
            <a:avLst/>
          </a:prstGeom>
        </p:spPr>
      </p:pic>
      <p:pic>
        <p:nvPicPr>
          <p:cNvPr id="18" name="Picture 17"/>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8768" y="2657148"/>
            <a:ext cx="3382950" cy="2246279"/>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2772" y="2748556"/>
            <a:ext cx="1122762" cy="1932465"/>
          </a:xfrm>
          <a:prstGeom prst="rect">
            <a:avLst/>
          </a:prstGeom>
        </p:spPr>
      </p:pic>
    </p:spTree>
    <p:extLst>
      <p:ext uri="{BB962C8B-B14F-4D97-AF65-F5344CB8AC3E}">
        <p14:creationId xmlns:p14="http://schemas.microsoft.com/office/powerpoint/2010/main" val="163648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a:p>
            <a:endParaRPr lang="en-GB" dirty="0"/>
          </a:p>
        </p:txBody>
      </p:sp>
      <p:sp>
        <p:nvSpPr>
          <p:cNvPr id="6" name="Text Placeholder 5"/>
          <p:cNvSpPr>
            <a:spLocks noGrp="1"/>
          </p:cNvSpPr>
          <p:nvPr>
            <p:ph type="body" sz="quarter" idx="14"/>
          </p:nvPr>
        </p:nvSpPr>
        <p:spPr/>
        <p:txBody>
          <a:bodyPr/>
          <a:lstStyle/>
          <a:p>
            <a:r>
              <a:rPr lang="en-GB" dirty="0"/>
              <a:t>Complete </a:t>
            </a:r>
            <a:r>
              <a:rPr lang="en-GB" b="1" dirty="0"/>
              <a:t>Task 2</a:t>
            </a:r>
          </a:p>
        </p:txBody>
      </p:sp>
    </p:spTree>
    <p:extLst>
      <p:ext uri="{BB962C8B-B14F-4D97-AF65-F5344CB8AC3E}">
        <p14:creationId xmlns:p14="http://schemas.microsoft.com/office/powerpoint/2010/main" val="72445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982"/>
            <a:ext cx="9143999" cy="6210017"/>
          </a:xfrm>
          <a:prstGeom prst="rect">
            <a:avLst/>
          </a:prstGeom>
        </p:spPr>
      </p:pic>
      <p:sp>
        <p:nvSpPr>
          <p:cNvPr id="4" name="Text Placeholder 3"/>
          <p:cNvSpPr>
            <a:spLocks noGrp="1"/>
          </p:cNvSpPr>
          <p:nvPr>
            <p:ph type="body" sz="quarter" idx="13"/>
          </p:nvPr>
        </p:nvSpPr>
        <p:spPr/>
        <p:txBody>
          <a:bodyPr/>
          <a:lstStyle/>
          <a:p>
            <a:r>
              <a:rPr lang="en-GB" dirty="0">
                <a:solidFill>
                  <a:schemeClr val="bg1"/>
                </a:solidFill>
              </a:rPr>
              <a:t>Commercial weaving</a:t>
            </a:r>
          </a:p>
        </p:txBody>
      </p:sp>
      <p:sp>
        <p:nvSpPr>
          <p:cNvPr id="5" name="Text Placeholder 4"/>
          <p:cNvSpPr>
            <a:spLocks noGrp="1"/>
          </p:cNvSpPr>
          <p:nvPr>
            <p:ph type="body" sz="quarter" idx="14"/>
          </p:nvPr>
        </p:nvSpPr>
        <p:spPr>
          <a:xfrm>
            <a:off x="724280" y="1704179"/>
            <a:ext cx="4762120" cy="3453607"/>
          </a:xfrm>
        </p:spPr>
        <p:txBody>
          <a:bodyPr/>
          <a:lstStyle/>
          <a:p>
            <a:r>
              <a:rPr lang="en-GB" dirty="0">
                <a:solidFill>
                  <a:schemeClr val="bg1"/>
                </a:solidFill>
              </a:rPr>
              <a:t>Industrial looms are often computer controlled</a:t>
            </a:r>
          </a:p>
          <a:p>
            <a:pPr lvl="1"/>
            <a:r>
              <a:rPr lang="en-GB" dirty="0">
                <a:solidFill>
                  <a:schemeClr val="bg1"/>
                </a:solidFill>
              </a:rPr>
              <a:t>This enables CAD designs to be prototyped and manufactured and significantly increases output</a:t>
            </a:r>
          </a:p>
        </p:txBody>
      </p:sp>
      <p:pic>
        <p:nvPicPr>
          <p:cNvPr id="6" name="Picture 5">
            <a:extLst>
              <a:ext uri="{FF2B5EF4-FFF2-40B4-BE49-F238E27FC236}">
                <a16:creationId xmlns:a16="http://schemas.microsoft.com/office/drawing/2014/main" id="{1748E48D-EC40-46F9-8D51-A508837BF4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56352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816470" cy="670772"/>
          </a:xfrm>
        </p:spPr>
        <p:txBody>
          <a:bodyPr/>
          <a:lstStyle/>
          <a:p>
            <a:r>
              <a:rPr lang="en-GB"/>
              <a:t>Commercial printing</a:t>
            </a:r>
            <a:endParaRPr lang="en-GB" dirty="0"/>
          </a:p>
        </p:txBody>
      </p:sp>
      <p:sp>
        <p:nvSpPr>
          <p:cNvPr id="3" name="Text Placeholder 2"/>
          <p:cNvSpPr>
            <a:spLocks noGrp="1"/>
          </p:cNvSpPr>
          <p:nvPr>
            <p:ph type="body" sz="quarter" idx="14"/>
          </p:nvPr>
        </p:nvSpPr>
        <p:spPr>
          <a:xfrm>
            <a:off x="724280" y="1704179"/>
            <a:ext cx="7797230" cy="3453607"/>
          </a:xfrm>
        </p:spPr>
        <p:txBody>
          <a:bodyPr/>
          <a:lstStyle/>
          <a:p>
            <a:r>
              <a:rPr lang="en-GB" dirty="0"/>
              <a:t>Most commercial printing in textiles works on one of three principles: </a:t>
            </a:r>
          </a:p>
          <a:p>
            <a:pPr lvl="1"/>
            <a:r>
              <a:rPr lang="en-GB" dirty="0"/>
              <a:t>Screen printing on to fabric by forcing ink through a fine mesh or screen</a:t>
            </a:r>
          </a:p>
          <a:p>
            <a:pPr lvl="1"/>
            <a:r>
              <a:rPr lang="en-GB" dirty="0"/>
              <a:t>Relief printing using engraved blocks or rollers to transfer ink on to fabric</a:t>
            </a:r>
          </a:p>
          <a:p>
            <a:pPr lvl="1"/>
            <a:r>
              <a:rPr lang="en-GB" dirty="0"/>
              <a:t>Digitally printing directly on to fabric</a:t>
            </a:r>
          </a:p>
        </p:txBody>
      </p:sp>
    </p:spTree>
    <p:extLst>
      <p:ext uri="{BB962C8B-B14F-4D97-AF65-F5344CB8AC3E}">
        <p14:creationId xmlns:p14="http://schemas.microsoft.com/office/powerpoint/2010/main" val="360005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sig\AppData\Roaming\PixelMetrics\CaptureWiz\Temp\32.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784695" y="2606837"/>
            <a:ext cx="2562201" cy="352313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a:t>Screen printing</a:t>
            </a:r>
            <a:endParaRPr lang="en-GB" dirty="0"/>
          </a:p>
        </p:txBody>
      </p:sp>
      <p:sp>
        <p:nvSpPr>
          <p:cNvPr id="3" name="Text Placeholder 2"/>
          <p:cNvSpPr>
            <a:spLocks noGrp="1"/>
          </p:cNvSpPr>
          <p:nvPr>
            <p:ph type="body" sz="quarter" idx="14"/>
          </p:nvPr>
        </p:nvSpPr>
        <p:spPr>
          <a:xfrm>
            <a:off x="724280" y="1704179"/>
            <a:ext cx="7457516" cy="3453607"/>
          </a:xfrm>
        </p:spPr>
        <p:txBody>
          <a:bodyPr/>
          <a:lstStyle/>
          <a:p>
            <a:r>
              <a:rPr lang="en-GB" dirty="0"/>
              <a:t>The screen is stretched over a frame and is treated with a light sensitive emulsion</a:t>
            </a:r>
          </a:p>
          <a:p>
            <a:pPr lvl="1"/>
            <a:r>
              <a:rPr lang="en-GB" dirty="0"/>
              <a:t>A film or paper with the design is</a:t>
            </a:r>
            <a:br>
              <a:rPr lang="en-GB" dirty="0"/>
            </a:br>
            <a:r>
              <a:rPr lang="en-GB" dirty="0"/>
              <a:t>placed on the screen and exposed </a:t>
            </a:r>
            <a:br>
              <a:rPr lang="en-GB" dirty="0"/>
            </a:br>
            <a:r>
              <a:rPr lang="en-GB" dirty="0"/>
              <a:t>to bright light </a:t>
            </a:r>
          </a:p>
          <a:p>
            <a:pPr lvl="1"/>
            <a:r>
              <a:rPr lang="en-GB" dirty="0"/>
              <a:t>The light “fixes” the emulsion in place, </a:t>
            </a:r>
            <a:br>
              <a:rPr lang="en-GB" dirty="0"/>
            </a:br>
            <a:r>
              <a:rPr lang="en-GB" dirty="0"/>
              <a:t>blocking the holes in the screen</a:t>
            </a:r>
          </a:p>
          <a:p>
            <a:pPr lvl="1"/>
            <a:r>
              <a:rPr lang="en-GB" dirty="0"/>
              <a:t>Ink is then forced through the screen </a:t>
            </a:r>
            <a:br>
              <a:rPr lang="en-GB" dirty="0"/>
            </a:br>
            <a:r>
              <a:rPr lang="en-GB" dirty="0"/>
              <a:t>and on to the product with a squeegee</a:t>
            </a:r>
          </a:p>
          <a:p>
            <a:pPr lvl="1"/>
            <a:r>
              <a:rPr lang="en-GB" dirty="0"/>
              <a:t>Screen printing for smaller batches </a:t>
            </a:r>
            <a:br>
              <a:rPr lang="en-GB" dirty="0"/>
            </a:br>
            <a:r>
              <a:rPr lang="en-GB" dirty="0"/>
              <a:t>can be done with a handheld screen</a:t>
            </a:r>
          </a:p>
          <a:p>
            <a:endParaRPr lang="en-GB" dirty="0"/>
          </a:p>
        </p:txBody>
      </p:sp>
    </p:spTree>
    <p:extLst>
      <p:ext uri="{BB962C8B-B14F-4D97-AF65-F5344CB8AC3E}">
        <p14:creationId xmlns:p14="http://schemas.microsoft.com/office/powerpoint/2010/main" val="54534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r>
              <a:rPr lang="en-GB" dirty="0"/>
              <a:t>Know and understand how textile based materials are selected and processed for commercial products</a:t>
            </a:r>
          </a:p>
          <a:p>
            <a:r>
              <a:rPr lang="en-GB" dirty="0"/>
              <a:t>Understand why aids are used to judge quality and accuracy before and during processing</a:t>
            </a:r>
          </a:p>
          <a:p>
            <a:r>
              <a:rPr lang="en-GB" dirty="0"/>
              <a:t>Understand how surface treatments and finishes affect the functional and aesthetic properties of </a:t>
            </a:r>
            <a:br>
              <a:rPr lang="en-GB" dirty="0"/>
            </a:br>
            <a:r>
              <a:rPr lang="en-GB" dirty="0"/>
              <a:t>textile products</a:t>
            </a:r>
          </a:p>
        </p:txBody>
      </p:sp>
    </p:spTree>
    <p:extLst>
      <p:ext uri="{BB962C8B-B14F-4D97-AF65-F5344CB8AC3E}">
        <p14:creationId xmlns:p14="http://schemas.microsoft.com/office/powerpoint/2010/main" val="2578252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Commercial screen printing</a:t>
            </a:r>
          </a:p>
        </p:txBody>
      </p:sp>
      <p:sp>
        <p:nvSpPr>
          <p:cNvPr id="3" name="Text Placeholder 2"/>
          <p:cNvSpPr>
            <a:spLocks noGrp="1"/>
          </p:cNvSpPr>
          <p:nvPr>
            <p:ph type="body" sz="quarter" idx="14"/>
          </p:nvPr>
        </p:nvSpPr>
        <p:spPr/>
        <p:txBody>
          <a:bodyPr/>
          <a:lstStyle/>
          <a:p>
            <a:r>
              <a:rPr lang="en-GB" dirty="0"/>
              <a:t>Flatbed screen printing uses several screens, printing different colours on a conveyor belt</a:t>
            </a:r>
          </a:p>
          <a:p>
            <a:pPr lvl="1"/>
            <a:r>
              <a:rPr lang="en-GB" dirty="0"/>
              <a:t>Each colour requires a different screen</a:t>
            </a:r>
          </a:p>
        </p:txBody>
      </p:sp>
      <p:pic>
        <p:nvPicPr>
          <p:cNvPr id="4" name="Picture 2" descr="C:\Users\Rob\AppData\Roaming\PixelMetrics\CaptureWiz\Temp\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0580" y="3130621"/>
            <a:ext cx="7863870" cy="298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685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Rotary screen printing</a:t>
            </a:r>
          </a:p>
        </p:txBody>
      </p:sp>
      <p:sp>
        <p:nvSpPr>
          <p:cNvPr id="3" name="Text Placeholder 2"/>
          <p:cNvSpPr>
            <a:spLocks noGrp="1"/>
          </p:cNvSpPr>
          <p:nvPr>
            <p:ph type="body" sz="quarter" idx="14"/>
          </p:nvPr>
        </p:nvSpPr>
        <p:spPr/>
        <p:txBody>
          <a:bodyPr/>
          <a:lstStyle/>
          <a:p>
            <a:r>
              <a:rPr lang="en-GB" sz="2400" dirty="0"/>
              <a:t>Commercial screen printing can also be done on rollers – this is called rotary screen printing</a:t>
            </a:r>
          </a:p>
          <a:p>
            <a:pPr lvl="1"/>
            <a:r>
              <a:rPr lang="en-GB" sz="1900" dirty="0"/>
              <a:t>The screens are wrapped into cylindrical rollers with an internal squeegee to force the ink through the mesh</a:t>
            </a:r>
          </a:p>
        </p:txBody>
      </p:sp>
      <p:pic>
        <p:nvPicPr>
          <p:cNvPr id="4" name="Picture 2" descr="C:\Users\Rob\AppData\Roaming\PixelMetrics\CaptureWiz\Temp\3.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26928" y="3382517"/>
            <a:ext cx="6011172" cy="286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95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sig\AppData\Roaming\PixelMetrics\CaptureWiz\Temp\17.png">
            <a:extLst>
              <a:ext uri="{FF2B5EF4-FFF2-40B4-BE49-F238E27FC236}">
                <a16:creationId xmlns:a16="http://schemas.microsoft.com/office/drawing/2014/main" id="{BAB40A7E-1FCE-4B38-AAAF-8DB70F273C8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413" y="1961349"/>
            <a:ext cx="7284241" cy="3887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Worksheet Task 3</a:t>
            </a:r>
          </a:p>
        </p:txBody>
      </p:sp>
      <p:sp>
        <p:nvSpPr>
          <p:cNvPr id="9" name="Rectangle 8"/>
          <p:cNvSpPr/>
          <p:nvPr/>
        </p:nvSpPr>
        <p:spPr>
          <a:xfrm>
            <a:off x="2018408" y="5848809"/>
            <a:ext cx="1369286" cy="307777"/>
          </a:xfrm>
          <a:prstGeom prst="rect">
            <a:avLst/>
          </a:prstGeom>
        </p:spPr>
        <p:txBody>
          <a:bodyPr wrap="none">
            <a:spAutoFit/>
          </a:bodyPr>
          <a:lstStyle/>
          <a:p>
            <a:r>
              <a:rPr lang="en-GB" sz="1400" b="1" dirty="0">
                <a:latin typeface="Arial" panose="020B0604020202020204" pitchFamily="34" charset="0"/>
              </a:rPr>
              <a:t>4 Colour Print</a:t>
            </a:r>
            <a:endParaRPr lang="en-GB" sz="1400" b="1" dirty="0"/>
          </a:p>
        </p:txBody>
      </p:sp>
      <p:sp>
        <p:nvSpPr>
          <p:cNvPr id="10" name="Rectangle 9"/>
          <p:cNvSpPr/>
          <p:nvPr/>
        </p:nvSpPr>
        <p:spPr>
          <a:xfrm>
            <a:off x="5879488" y="5848808"/>
            <a:ext cx="1369286" cy="307777"/>
          </a:xfrm>
          <a:prstGeom prst="rect">
            <a:avLst/>
          </a:prstGeom>
        </p:spPr>
        <p:txBody>
          <a:bodyPr wrap="none">
            <a:spAutoFit/>
          </a:bodyPr>
          <a:lstStyle/>
          <a:p>
            <a:pPr fontAlgn="base"/>
            <a:r>
              <a:rPr lang="en-GB" sz="1400" b="1" dirty="0">
                <a:latin typeface="Arial" panose="020B0604020202020204" pitchFamily="34" charset="0"/>
              </a:rPr>
              <a:t>7 Colour Print</a:t>
            </a:r>
            <a:endParaRPr lang="en-GB" sz="1400" b="1" dirty="0"/>
          </a:p>
        </p:txBody>
      </p:sp>
    </p:spTree>
    <p:extLst>
      <p:ext uri="{BB962C8B-B14F-4D97-AF65-F5344CB8AC3E}">
        <p14:creationId xmlns:p14="http://schemas.microsoft.com/office/powerpoint/2010/main" val="1735673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C03E4-81A0-46BF-BC5E-156D1226B0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3563"/>
            <a:ext cx="9144000" cy="6210299"/>
          </a:xfrm>
          <a:prstGeom prst="rect">
            <a:avLst/>
          </a:prstGeom>
        </p:spPr>
      </p:pic>
      <p:sp>
        <p:nvSpPr>
          <p:cNvPr id="2" name="Text Placeholder 1"/>
          <p:cNvSpPr>
            <a:spLocks noGrp="1"/>
          </p:cNvSpPr>
          <p:nvPr>
            <p:ph type="body" sz="quarter" idx="13"/>
          </p:nvPr>
        </p:nvSpPr>
        <p:spPr/>
        <p:txBody>
          <a:bodyPr/>
          <a:lstStyle/>
          <a:p>
            <a:r>
              <a:rPr lang="en-GB" dirty="0"/>
              <a:t>Relief printing</a:t>
            </a:r>
          </a:p>
        </p:txBody>
      </p:sp>
      <p:sp>
        <p:nvSpPr>
          <p:cNvPr id="3" name="Text Placeholder 2"/>
          <p:cNvSpPr>
            <a:spLocks noGrp="1"/>
          </p:cNvSpPr>
          <p:nvPr>
            <p:ph type="body" sz="quarter" idx="14"/>
          </p:nvPr>
        </p:nvSpPr>
        <p:spPr/>
        <p:txBody>
          <a:bodyPr/>
          <a:lstStyle/>
          <a:p>
            <a:r>
              <a:rPr lang="en-GB" dirty="0"/>
              <a:t>Block printing is a traditional form of relief printing which uses blocks made from wood, lino or metal</a:t>
            </a:r>
          </a:p>
          <a:p>
            <a:pPr lvl="1"/>
            <a:r>
              <a:rPr lang="en-GB" dirty="0"/>
              <a:t>Print blocks have a raised surface which picks up the ink and transfers it from the ink tray to the fabric</a:t>
            </a:r>
          </a:p>
          <a:p>
            <a:endParaRPr lang="en-GB" dirty="0"/>
          </a:p>
        </p:txBody>
      </p:sp>
      <p:pic>
        <p:nvPicPr>
          <p:cNvPr id="10" name="Picture 9">
            <a:extLst>
              <a:ext uri="{FF2B5EF4-FFF2-40B4-BE49-F238E27FC236}">
                <a16:creationId xmlns:a16="http://schemas.microsoft.com/office/drawing/2014/main" id="{BBED7A56-4B10-4F68-9DBD-8065FC4AA5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85513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4B8557-BEEB-42D3-8D2A-37C3E784CF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5969" y="3878470"/>
            <a:ext cx="4027949" cy="2684751"/>
          </a:xfrm>
          <a:prstGeom prst="rect">
            <a:avLst/>
          </a:prstGeom>
        </p:spPr>
      </p:pic>
      <p:sp>
        <p:nvSpPr>
          <p:cNvPr id="2" name="Text Placeholder 1"/>
          <p:cNvSpPr>
            <a:spLocks noGrp="1"/>
          </p:cNvSpPr>
          <p:nvPr>
            <p:ph type="body" sz="quarter" idx="13"/>
          </p:nvPr>
        </p:nvSpPr>
        <p:spPr/>
        <p:txBody>
          <a:bodyPr/>
          <a:lstStyle/>
          <a:p>
            <a:r>
              <a:rPr lang="en-GB" dirty="0"/>
              <a:t>Digital printing</a:t>
            </a:r>
          </a:p>
        </p:txBody>
      </p:sp>
      <p:sp>
        <p:nvSpPr>
          <p:cNvPr id="3" name="Text Placeholder 2"/>
          <p:cNvSpPr>
            <a:spLocks noGrp="1"/>
          </p:cNvSpPr>
          <p:nvPr>
            <p:ph type="body" sz="quarter" idx="14"/>
          </p:nvPr>
        </p:nvSpPr>
        <p:spPr/>
        <p:txBody>
          <a:bodyPr/>
          <a:lstStyle/>
          <a:p>
            <a:r>
              <a:rPr lang="en-GB" dirty="0"/>
              <a:t>Digital fabric printing will print digital images on to fabric, much like we print on to paper</a:t>
            </a:r>
          </a:p>
          <a:p>
            <a:pPr lvl="1"/>
            <a:r>
              <a:rPr lang="en-GB" dirty="0"/>
              <a:t>Different inks are selected for different fabric types and the quality and durability of inks can vary</a:t>
            </a:r>
          </a:p>
          <a:p>
            <a:pPr lvl="1"/>
            <a:r>
              <a:rPr lang="en-GB" dirty="0"/>
              <a:t>Some prints have a waxy quality, like the prints on a t-shirt, whereas others have no effect on the texture of the fabric</a:t>
            </a:r>
          </a:p>
        </p:txBody>
      </p:sp>
    </p:spTree>
    <p:extLst>
      <p:ext uri="{BB962C8B-B14F-4D97-AF65-F5344CB8AC3E}">
        <p14:creationId xmlns:p14="http://schemas.microsoft.com/office/powerpoint/2010/main" val="1492650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Quality control</a:t>
            </a:r>
            <a:endParaRPr lang="en-GB" dirty="0"/>
          </a:p>
        </p:txBody>
      </p:sp>
      <p:sp>
        <p:nvSpPr>
          <p:cNvPr id="3" name="Text Placeholder 2"/>
          <p:cNvSpPr>
            <a:spLocks noGrp="1"/>
          </p:cNvSpPr>
          <p:nvPr>
            <p:ph type="body" sz="quarter" idx="14"/>
          </p:nvPr>
        </p:nvSpPr>
        <p:spPr/>
        <p:txBody>
          <a:bodyPr/>
          <a:lstStyle/>
          <a:p>
            <a:r>
              <a:rPr lang="en-GB"/>
              <a:t>Quality control checks are undertaken at various stages during the manufacture of a product</a:t>
            </a:r>
          </a:p>
          <a:p>
            <a:r>
              <a:rPr lang="en-GB"/>
              <a:t>Checks are made on:</a:t>
            </a:r>
          </a:p>
          <a:p>
            <a:pPr lvl="1"/>
            <a:r>
              <a:rPr lang="en-GB"/>
              <a:t>Raw fabric and components </a:t>
            </a:r>
          </a:p>
          <a:p>
            <a:pPr lvl="1"/>
            <a:r>
              <a:rPr lang="en-GB"/>
              <a:t>Dyed and printed fabrics</a:t>
            </a:r>
          </a:p>
          <a:p>
            <a:pPr lvl="1"/>
            <a:r>
              <a:rPr lang="en-GB"/>
              <a:t>Prototypes</a:t>
            </a:r>
          </a:p>
          <a:p>
            <a:pPr lvl="1"/>
            <a:r>
              <a:rPr lang="en-GB"/>
              <a:t>Products in a production run</a:t>
            </a:r>
          </a:p>
          <a:p>
            <a:r>
              <a:rPr lang="en-GB"/>
              <a:t>What kind of faults might you expect to find?</a:t>
            </a:r>
            <a:endParaRPr lang="en-GB" dirty="0"/>
          </a:p>
        </p:txBody>
      </p:sp>
    </p:spTree>
    <p:extLst>
      <p:ext uri="{BB962C8B-B14F-4D97-AF65-F5344CB8AC3E}">
        <p14:creationId xmlns:p14="http://schemas.microsoft.com/office/powerpoint/2010/main" val="1727415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92B6DC-EB9E-4FBD-ADF6-3F12575D84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3817"/>
            <a:ext cx="9144000" cy="6204657"/>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Common defects</a:t>
            </a:r>
          </a:p>
        </p:txBody>
      </p:sp>
      <p:sp>
        <p:nvSpPr>
          <p:cNvPr id="3" name="Text Placeholder 2"/>
          <p:cNvSpPr>
            <a:spLocks noGrp="1"/>
          </p:cNvSpPr>
          <p:nvPr>
            <p:ph type="body" sz="quarter" idx="14"/>
          </p:nvPr>
        </p:nvSpPr>
        <p:spPr/>
        <p:txBody>
          <a:bodyPr/>
          <a:lstStyle/>
          <a:p>
            <a:r>
              <a:rPr lang="en-GB" dirty="0">
                <a:solidFill>
                  <a:schemeClr val="bg1"/>
                </a:solidFill>
              </a:rPr>
              <a:t>Common defects in fabric are spotted by </a:t>
            </a:r>
            <a:br>
              <a:rPr lang="en-GB" dirty="0">
                <a:solidFill>
                  <a:schemeClr val="bg1"/>
                </a:solidFill>
              </a:rPr>
            </a:br>
            <a:r>
              <a:rPr lang="en-GB" dirty="0">
                <a:solidFill>
                  <a:schemeClr val="bg1"/>
                </a:solidFill>
              </a:rPr>
              <a:t>visual inspection</a:t>
            </a:r>
          </a:p>
          <a:p>
            <a:r>
              <a:rPr lang="en-GB" dirty="0">
                <a:solidFill>
                  <a:schemeClr val="bg1"/>
                </a:solidFill>
              </a:rPr>
              <a:t>Faults can include:</a:t>
            </a:r>
          </a:p>
          <a:p>
            <a:pPr lvl="1"/>
            <a:r>
              <a:rPr lang="en-GB" dirty="0">
                <a:solidFill>
                  <a:schemeClr val="bg1"/>
                </a:solidFill>
              </a:rPr>
              <a:t>Stains</a:t>
            </a:r>
          </a:p>
          <a:p>
            <a:pPr lvl="1"/>
            <a:r>
              <a:rPr lang="en-GB" dirty="0">
                <a:solidFill>
                  <a:schemeClr val="bg1"/>
                </a:solidFill>
              </a:rPr>
              <a:t>Twisted or pulled yarns</a:t>
            </a:r>
          </a:p>
          <a:p>
            <a:pPr lvl="1"/>
            <a:r>
              <a:rPr lang="en-GB" dirty="0">
                <a:solidFill>
                  <a:schemeClr val="bg1"/>
                </a:solidFill>
              </a:rPr>
              <a:t>Rips</a:t>
            </a:r>
          </a:p>
          <a:p>
            <a:pPr lvl="1"/>
            <a:r>
              <a:rPr lang="en-GB" dirty="0">
                <a:solidFill>
                  <a:schemeClr val="bg1"/>
                </a:solidFill>
              </a:rPr>
              <a:t>Frays</a:t>
            </a:r>
          </a:p>
          <a:p>
            <a:pPr lvl="1"/>
            <a:r>
              <a:rPr lang="en-GB" dirty="0">
                <a:solidFill>
                  <a:schemeClr val="bg1"/>
                </a:solidFill>
              </a:rPr>
              <a:t>Tears</a:t>
            </a:r>
          </a:p>
          <a:p>
            <a:r>
              <a:rPr lang="en-GB" dirty="0">
                <a:solidFill>
                  <a:schemeClr val="bg1"/>
                </a:solidFill>
              </a:rPr>
              <a:t>Print defects include misalignment and poor </a:t>
            </a:r>
            <a:br>
              <a:rPr lang="en-GB" dirty="0">
                <a:solidFill>
                  <a:schemeClr val="bg1"/>
                </a:solidFill>
              </a:rPr>
            </a:br>
            <a:r>
              <a:rPr lang="en-GB" dirty="0">
                <a:solidFill>
                  <a:schemeClr val="bg1"/>
                </a:solidFill>
              </a:rPr>
              <a:t>ink absorption</a:t>
            </a:r>
          </a:p>
        </p:txBody>
      </p:sp>
      <p:pic>
        <p:nvPicPr>
          <p:cNvPr id="7" name="Picture 6">
            <a:extLst>
              <a:ext uri="{FF2B5EF4-FFF2-40B4-BE49-F238E27FC236}">
                <a16:creationId xmlns:a16="http://schemas.microsoft.com/office/drawing/2014/main" id="{5097474C-FD8C-4E25-A0E9-0840A43C31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786575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33"/>
        </a:solidFill>
        <a:effectLst/>
      </p:bgPr>
    </p:bg>
    <p:spTree>
      <p:nvGrpSpPr>
        <p:cNvPr id="1" name=""/>
        <p:cNvGrpSpPr/>
        <p:nvPr/>
      </p:nvGrpSpPr>
      <p:grpSpPr>
        <a:xfrm>
          <a:off x="0" y="0"/>
          <a:ext cx="0" cy="0"/>
          <a:chOff x="0" y="0"/>
          <a:chExt cx="0" cy="0"/>
        </a:xfrm>
      </p:grpSpPr>
      <p:pic>
        <p:nvPicPr>
          <p:cNvPr id="1026" name="Picture 2" descr="C:\Users\desig\AppData\Roaming\PixelMetrics\CaptureWiz\Temp\21.png">
            <a:extLst>
              <a:ext uri="{FF2B5EF4-FFF2-40B4-BE49-F238E27FC236}">
                <a16:creationId xmlns:a16="http://schemas.microsoft.com/office/drawing/2014/main" id="{A9DA4550-CE53-49A4-B7D9-F702A55FEA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78"/>
          <a:stretch/>
        </p:blipFill>
        <p:spPr bwMode="auto">
          <a:xfrm>
            <a:off x="0" y="638175"/>
            <a:ext cx="9144000" cy="6219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Dimensional accuracy</a:t>
            </a:r>
          </a:p>
        </p:txBody>
      </p:sp>
      <p:sp>
        <p:nvSpPr>
          <p:cNvPr id="3" name="Text Placeholder 2"/>
          <p:cNvSpPr>
            <a:spLocks noGrp="1"/>
          </p:cNvSpPr>
          <p:nvPr>
            <p:ph type="body" sz="quarter" idx="14"/>
          </p:nvPr>
        </p:nvSpPr>
        <p:spPr>
          <a:xfrm>
            <a:off x="724280" y="1704179"/>
            <a:ext cx="6168226" cy="3453607"/>
          </a:xfrm>
        </p:spPr>
        <p:txBody>
          <a:bodyPr/>
          <a:lstStyle/>
          <a:p>
            <a:r>
              <a:rPr lang="en-GB" dirty="0"/>
              <a:t>Repeating patterns should be precisely stitched together along seam lines</a:t>
            </a:r>
          </a:p>
          <a:p>
            <a:pPr lvl="1"/>
            <a:r>
              <a:rPr lang="en-GB" dirty="0">
                <a:solidFill>
                  <a:srgbClr val="002060"/>
                </a:solidFill>
              </a:rPr>
              <a:t>How could you best check that a design has been accurately represented?</a:t>
            </a:r>
          </a:p>
        </p:txBody>
      </p:sp>
    </p:spTree>
    <p:extLst>
      <p:ext uri="{BB962C8B-B14F-4D97-AF65-F5344CB8AC3E}">
        <p14:creationId xmlns:p14="http://schemas.microsoft.com/office/powerpoint/2010/main" val="800835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09DDF9-1531-4555-8ACA-F01565EEC05C}"/>
              </a:ext>
            </a:extLst>
          </p:cNvPr>
          <p:cNvGrpSpPr/>
          <p:nvPr/>
        </p:nvGrpSpPr>
        <p:grpSpPr>
          <a:xfrm>
            <a:off x="4790069" y="2305049"/>
            <a:ext cx="3436070" cy="3448051"/>
            <a:chOff x="2520865" y="2185001"/>
            <a:chExt cx="4522757" cy="4538528"/>
          </a:xfrm>
        </p:grpSpPr>
        <p:pic>
          <p:nvPicPr>
            <p:cNvPr id="29" name="Picture 28">
              <a:extLst>
                <a:ext uri="{FF2B5EF4-FFF2-40B4-BE49-F238E27FC236}">
                  <a16:creationId xmlns:a16="http://schemas.microsoft.com/office/drawing/2014/main" id="{1B91B55E-37B8-4C97-B8A2-EC5D6BB5BF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91751" y="2185001"/>
              <a:ext cx="2251871" cy="4087113"/>
            </a:xfrm>
            <a:prstGeom prst="rect">
              <a:avLst/>
            </a:prstGeom>
          </p:spPr>
        </p:pic>
        <p:pic>
          <p:nvPicPr>
            <p:cNvPr id="30" name="Picture 29">
              <a:extLst>
                <a:ext uri="{FF2B5EF4-FFF2-40B4-BE49-F238E27FC236}">
                  <a16:creationId xmlns:a16="http://schemas.microsoft.com/office/drawing/2014/main" id="{F3437297-1C7F-4B4F-9702-FD109A784F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2521905" y="2185002"/>
              <a:ext cx="2269847" cy="4111017"/>
            </a:xfrm>
            <a:prstGeom prst="rect">
              <a:avLst/>
            </a:prstGeom>
          </p:spPr>
        </p:pic>
        <p:pic>
          <p:nvPicPr>
            <p:cNvPr id="32" name="Picture 31">
              <a:extLst>
                <a:ext uri="{FF2B5EF4-FFF2-40B4-BE49-F238E27FC236}">
                  <a16:creationId xmlns:a16="http://schemas.microsoft.com/office/drawing/2014/main" id="{8B439A8B-3595-4C43-AF7B-DF10C62968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2520865" y="6296018"/>
              <a:ext cx="4522757" cy="427511"/>
            </a:xfrm>
            <a:prstGeom prst="rect">
              <a:avLst/>
            </a:prstGeom>
          </p:spPr>
        </p:pic>
      </p:grpSp>
      <p:sp>
        <p:nvSpPr>
          <p:cNvPr id="2" name="Text Placeholder 1"/>
          <p:cNvSpPr>
            <a:spLocks noGrp="1"/>
          </p:cNvSpPr>
          <p:nvPr>
            <p:ph type="body" sz="quarter" idx="13"/>
          </p:nvPr>
        </p:nvSpPr>
        <p:spPr/>
        <p:txBody>
          <a:bodyPr/>
          <a:lstStyle/>
          <a:p>
            <a:r>
              <a:rPr lang="en-GB" dirty="0"/>
              <a:t>Worksheet Task 4</a:t>
            </a:r>
          </a:p>
        </p:txBody>
      </p:sp>
      <p:sp>
        <p:nvSpPr>
          <p:cNvPr id="3" name="Text Placeholder 2"/>
          <p:cNvSpPr>
            <a:spLocks noGrp="1"/>
          </p:cNvSpPr>
          <p:nvPr>
            <p:ph type="body" sz="quarter" idx="14"/>
          </p:nvPr>
        </p:nvSpPr>
        <p:spPr/>
        <p:txBody>
          <a:bodyPr/>
          <a:lstStyle/>
          <a:p>
            <a:r>
              <a:rPr lang="en-GB" dirty="0"/>
              <a:t>Spot the difference</a:t>
            </a:r>
          </a:p>
        </p:txBody>
      </p:sp>
      <p:pic>
        <p:nvPicPr>
          <p:cNvPr id="31" name="Picture 30">
            <a:extLst>
              <a:ext uri="{FF2B5EF4-FFF2-40B4-BE49-F238E27FC236}">
                <a16:creationId xmlns:a16="http://schemas.microsoft.com/office/drawing/2014/main" id="{03DF39F1-5982-4D3E-B589-71B2ED8450D1}"/>
              </a:ext>
            </a:extLst>
          </p:cNvPr>
          <p:cNvPicPr/>
          <p:nvPr/>
        </p:nvPicPr>
        <p:blipFill>
          <a:blip r:embed="rId5" cstate="screen">
            <a:extLst>
              <a:ext uri="{28A0092B-C50C-407E-A947-70E740481C1C}">
                <a14:useLocalDpi xmlns:a14="http://schemas.microsoft.com/office/drawing/2010/main"/>
              </a:ext>
            </a:extLst>
          </a:blip>
          <a:stretch>
            <a:fillRect/>
          </a:stretch>
        </p:blipFill>
        <p:spPr bwMode="auto">
          <a:xfrm>
            <a:off x="1046646" y="2305049"/>
            <a:ext cx="3448052" cy="3448052"/>
          </a:xfrm>
          <a:prstGeom prst="rect">
            <a:avLst/>
          </a:prstGeom>
          <a:noFill/>
          <a:extLst/>
        </p:spPr>
      </p:pic>
    </p:spTree>
    <p:extLst>
      <p:ext uri="{BB962C8B-B14F-4D97-AF65-F5344CB8AC3E}">
        <p14:creationId xmlns:p14="http://schemas.microsoft.com/office/powerpoint/2010/main" val="544543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EC1C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7CFD86-E965-4D52-854F-9691F327D9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43805" y="648258"/>
            <a:ext cx="3900195" cy="6209742"/>
          </a:xfrm>
          <a:prstGeom prst="rect">
            <a:avLst/>
          </a:prstGeom>
        </p:spPr>
      </p:pic>
      <p:sp>
        <p:nvSpPr>
          <p:cNvPr id="2" name="Text Placeholder 1"/>
          <p:cNvSpPr>
            <a:spLocks noGrp="1"/>
          </p:cNvSpPr>
          <p:nvPr>
            <p:ph type="body" sz="quarter" idx="13"/>
          </p:nvPr>
        </p:nvSpPr>
        <p:spPr/>
        <p:txBody>
          <a:bodyPr/>
          <a:lstStyle/>
          <a:p>
            <a:r>
              <a:rPr lang="en-GB" dirty="0"/>
              <a:t>Worksheet Task 5</a:t>
            </a:r>
          </a:p>
        </p:txBody>
      </p:sp>
      <p:sp>
        <p:nvSpPr>
          <p:cNvPr id="3" name="Text Placeholder 2"/>
          <p:cNvSpPr>
            <a:spLocks noGrp="1"/>
          </p:cNvSpPr>
          <p:nvPr>
            <p:ph type="body" sz="quarter" idx="14"/>
          </p:nvPr>
        </p:nvSpPr>
        <p:spPr/>
        <p:txBody>
          <a:bodyPr/>
          <a:lstStyle/>
          <a:p>
            <a:r>
              <a:rPr lang="en-GB" dirty="0"/>
              <a:t>Study the curtain fabric and </a:t>
            </a:r>
            <a:br>
              <a:rPr lang="en-GB" dirty="0"/>
            </a:br>
            <a:r>
              <a:rPr lang="en-GB" dirty="0"/>
              <a:t>identify the following:</a:t>
            </a:r>
          </a:p>
          <a:p>
            <a:pPr marL="742950" lvl="1" indent="-285750">
              <a:lnSpc>
                <a:spcPct val="107000"/>
              </a:lnSpc>
              <a:spcAft>
                <a:spcPts val="800"/>
              </a:spcAft>
              <a:buFont typeface="Arial" panose="020B0604020202020204" pitchFamily="34" charset="0"/>
              <a:buChar char="•"/>
              <a:tabLst>
                <a:tab pos="914400" algn="l"/>
              </a:tabLst>
            </a:pPr>
            <a:r>
              <a:rPr lang="en-GB" dirty="0">
                <a:solidFill>
                  <a:schemeClr val="bg1"/>
                </a:solidFill>
                <a:latin typeface="Arial" panose="020B0604020202020204" pitchFamily="34" charset="0"/>
                <a:ea typeface="Calibri" panose="020F0502020204030204" pitchFamily="34" charset="0"/>
                <a:cs typeface="Times New Roman" panose="02020603050405020304" pitchFamily="18" charset="0"/>
              </a:rPr>
              <a:t>Dyeing methods</a:t>
            </a:r>
            <a:endPar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dirty="0">
                <a:solidFill>
                  <a:schemeClr val="bg1"/>
                </a:solidFill>
                <a:latin typeface="Arial" panose="020B0604020202020204" pitchFamily="34" charset="0"/>
                <a:ea typeface="Calibri" panose="020F0502020204030204" pitchFamily="34" charset="0"/>
                <a:cs typeface="Times New Roman" panose="02020603050405020304" pitchFamily="18" charset="0"/>
              </a:rPr>
              <a:t>Method of printing </a:t>
            </a:r>
            <a:endPar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dirty="0">
                <a:solidFill>
                  <a:schemeClr val="bg1"/>
                </a:solidFill>
                <a:latin typeface="Arial" panose="020B0604020202020204" pitchFamily="34" charset="0"/>
                <a:ea typeface="Calibri" panose="020F0502020204030204" pitchFamily="34" charset="0"/>
                <a:cs typeface="Times New Roman" panose="02020603050405020304" pitchFamily="18" charset="0"/>
              </a:rPr>
              <a:t>Quality control check for pattern</a:t>
            </a:r>
            <a:endPar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dirty="0">
                <a:solidFill>
                  <a:schemeClr val="bg1"/>
                </a:solidFill>
                <a:latin typeface="Arial" panose="020B0604020202020204" pitchFamily="34" charset="0"/>
                <a:ea typeface="Calibri" panose="020F0502020204030204" pitchFamily="34" charset="0"/>
                <a:cs typeface="Times New Roman" panose="02020603050405020304" pitchFamily="18" charset="0"/>
              </a:rPr>
              <a:t>Surface treatment</a:t>
            </a:r>
            <a:endPar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1"/>
            <a:endParaRPr lang="en-GB" dirty="0"/>
          </a:p>
        </p:txBody>
      </p:sp>
    </p:spTree>
    <p:extLst>
      <p:ext uri="{BB962C8B-B14F-4D97-AF65-F5344CB8AC3E}">
        <p14:creationId xmlns:p14="http://schemas.microsoft.com/office/powerpoint/2010/main" val="200371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38908"/>
            <a:ext cx="9144000" cy="6219091"/>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Commercial textiles</a:t>
            </a:r>
          </a:p>
        </p:txBody>
      </p:sp>
      <p:sp>
        <p:nvSpPr>
          <p:cNvPr id="3" name="Text Placeholder 2"/>
          <p:cNvSpPr>
            <a:spLocks noGrp="1"/>
          </p:cNvSpPr>
          <p:nvPr>
            <p:ph type="body" sz="quarter" idx="14"/>
          </p:nvPr>
        </p:nvSpPr>
        <p:spPr/>
        <p:txBody>
          <a:bodyPr/>
          <a:lstStyle/>
          <a:p>
            <a:r>
              <a:rPr lang="en-GB" dirty="0">
                <a:solidFill>
                  <a:schemeClr val="bg1"/>
                </a:solidFill>
              </a:rPr>
              <a:t>Textiles today can stop a bullet, fight fire, hold back water, make you faster… and even less smelly</a:t>
            </a:r>
          </a:p>
          <a:p>
            <a:endParaRPr lang="en-GB" dirty="0">
              <a:solidFill>
                <a:schemeClr val="bg1"/>
              </a:solidFill>
            </a:endParaRPr>
          </a:p>
          <a:p>
            <a:endParaRPr lang="en-GB" dirty="0">
              <a:solidFill>
                <a:schemeClr val="bg1"/>
              </a:solidFill>
            </a:endParaRPr>
          </a:p>
          <a:p>
            <a:endParaRPr lang="en-GB" dirty="0">
              <a:solidFill>
                <a:schemeClr val="bg1"/>
              </a:solidFill>
            </a:endParaRPr>
          </a:p>
          <a:p>
            <a:pPr lvl="1"/>
            <a:r>
              <a:rPr lang="en-GB" dirty="0">
                <a:solidFill>
                  <a:schemeClr val="bg1"/>
                </a:solidFill>
              </a:rPr>
              <a:t>Highly automated, computer controlled production has increased productivity</a:t>
            </a:r>
          </a:p>
          <a:p>
            <a:pPr lvl="1"/>
            <a:r>
              <a:rPr lang="en-GB" dirty="0">
                <a:solidFill>
                  <a:schemeClr val="bg1"/>
                </a:solidFill>
              </a:rPr>
              <a:t>What innovations in textile technology and manufacturing techniques have led to high performance fabrics?</a:t>
            </a:r>
          </a:p>
        </p:txBody>
      </p:sp>
    </p:spTree>
    <p:extLst>
      <p:ext uri="{BB962C8B-B14F-4D97-AF65-F5344CB8AC3E}">
        <p14:creationId xmlns:p14="http://schemas.microsoft.com/office/powerpoint/2010/main" val="263060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425E65-2256-4D79-A463-9881B8CBE5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0" y="4438649"/>
            <a:ext cx="9144000" cy="2419350"/>
          </a:xfrm>
          <a:prstGeom prst="rect">
            <a:avLst/>
          </a:prstGeom>
        </p:spPr>
      </p:pic>
      <p:sp>
        <p:nvSpPr>
          <p:cNvPr id="2" name="Text Placeholder 1"/>
          <p:cNvSpPr>
            <a:spLocks noGrp="1"/>
          </p:cNvSpPr>
          <p:nvPr>
            <p:ph type="body" sz="quarter" idx="13"/>
          </p:nvPr>
        </p:nvSpPr>
        <p:spPr/>
        <p:txBody>
          <a:bodyPr/>
          <a:lstStyle/>
          <a:p>
            <a:r>
              <a:rPr lang="en-GB"/>
              <a:t>Plenary</a:t>
            </a:r>
            <a:endParaRPr lang="en-GB" dirty="0"/>
          </a:p>
        </p:txBody>
      </p:sp>
      <p:sp>
        <p:nvSpPr>
          <p:cNvPr id="3" name="Text Placeholder 2"/>
          <p:cNvSpPr>
            <a:spLocks noGrp="1"/>
          </p:cNvSpPr>
          <p:nvPr>
            <p:ph type="body" sz="quarter" idx="14"/>
          </p:nvPr>
        </p:nvSpPr>
        <p:spPr/>
        <p:txBody>
          <a:bodyPr/>
          <a:lstStyle/>
          <a:p>
            <a:r>
              <a:rPr lang="en-GB" dirty="0"/>
              <a:t>How are denim garments lay planned and cut?</a:t>
            </a:r>
          </a:p>
          <a:p>
            <a:r>
              <a:rPr lang="en-GB" dirty="0"/>
              <a:t>What properties of denim make it so desirable?</a:t>
            </a:r>
          </a:p>
          <a:p>
            <a:r>
              <a:rPr lang="en-GB" dirty="0"/>
              <a:t>What quality control measures could be taken to ensure products are of a high enough standard?</a:t>
            </a:r>
          </a:p>
          <a:p>
            <a:r>
              <a:rPr lang="en-GB" dirty="0"/>
              <a:t>How do surface treatments and finishes affect the functional and aesthetic properties of denim?</a:t>
            </a:r>
          </a:p>
          <a:p>
            <a:endParaRPr lang="en-GB" dirty="0"/>
          </a:p>
        </p:txBody>
      </p:sp>
    </p:spTree>
    <p:extLst>
      <p:ext uri="{BB962C8B-B14F-4D97-AF65-F5344CB8AC3E}">
        <p14:creationId xmlns:p14="http://schemas.microsoft.com/office/powerpoint/2010/main" val="4143253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69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979"/>
            <a:ext cx="9144000" cy="6210021"/>
          </a:xfrm>
          <a:prstGeom prst="rect">
            <a:avLst/>
          </a:prstGeom>
        </p:spPr>
      </p:pic>
      <p:sp>
        <p:nvSpPr>
          <p:cNvPr id="2" name="Text Placeholder 1"/>
          <p:cNvSpPr>
            <a:spLocks noGrp="1"/>
          </p:cNvSpPr>
          <p:nvPr>
            <p:ph type="body" sz="quarter" idx="13"/>
          </p:nvPr>
        </p:nvSpPr>
        <p:spPr/>
        <p:txBody>
          <a:bodyPr/>
          <a:lstStyle/>
          <a:p>
            <a:r>
              <a:rPr lang="en-GB" dirty="0"/>
              <a:t>Material selection</a:t>
            </a:r>
          </a:p>
        </p:txBody>
      </p:sp>
      <p:sp>
        <p:nvSpPr>
          <p:cNvPr id="3" name="Text Placeholder 2"/>
          <p:cNvSpPr>
            <a:spLocks noGrp="1"/>
          </p:cNvSpPr>
          <p:nvPr>
            <p:ph type="body" sz="quarter" idx="14"/>
          </p:nvPr>
        </p:nvSpPr>
        <p:spPr>
          <a:xfrm>
            <a:off x="724280" y="1704179"/>
            <a:ext cx="4710362" cy="3453607"/>
          </a:xfrm>
        </p:spPr>
        <p:txBody>
          <a:bodyPr/>
          <a:lstStyle/>
          <a:p>
            <a:r>
              <a:rPr lang="en-GB" dirty="0"/>
              <a:t>What factors might a designer consider when selecting a material for a sports garment?</a:t>
            </a:r>
          </a:p>
          <a:p>
            <a:pPr lvl="1"/>
            <a:r>
              <a:rPr lang="en-GB" dirty="0">
                <a:solidFill>
                  <a:srgbClr val="4C5268"/>
                </a:solidFill>
              </a:rPr>
              <a:t>What properties might make a material suitable or unsuitable?</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41939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3963"/>
            <a:ext cx="9144000" cy="6214037"/>
          </a:xfrm>
          <a:prstGeom prst="rect">
            <a:avLst/>
          </a:prstGeom>
        </p:spPr>
      </p:pic>
      <p:sp>
        <p:nvSpPr>
          <p:cNvPr id="2" name="Text Placeholder 1"/>
          <p:cNvSpPr>
            <a:spLocks noGrp="1"/>
          </p:cNvSpPr>
          <p:nvPr>
            <p:ph type="body" sz="quarter" idx="13"/>
          </p:nvPr>
        </p:nvSpPr>
        <p:spPr/>
        <p:txBody>
          <a:bodyPr/>
          <a:lstStyle/>
          <a:p>
            <a:r>
              <a:rPr lang="en-GB" sz="3600" dirty="0"/>
              <a:t>Surface treatments and finishes</a:t>
            </a:r>
          </a:p>
        </p:txBody>
      </p:sp>
      <p:sp>
        <p:nvSpPr>
          <p:cNvPr id="3" name="Text Placeholder 2"/>
          <p:cNvSpPr>
            <a:spLocks noGrp="1"/>
          </p:cNvSpPr>
          <p:nvPr>
            <p:ph type="body" sz="quarter" idx="14"/>
          </p:nvPr>
        </p:nvSpPr>
        <p:spPr/>
        <p:txBody>
          <a:bodyPr/>
          <a:lstStyle/>
          <a:p>
            <a:r>
              <a:rPr lang="en-GB" dirty="0"/>
              <a:t>Surface treatments can be added to a fabric or product to enhance performance or aesthetics:</a:t>
            </a:r>
          </a:p>
          <a:p>
            <a:pPr lvl="1"/>
            <a:r>
              <a:rPr lang="en-GB" dirty="0">
                <a:solidFill>
                  <a:srgbClr val="4C5268"/>
                </a:solidFill>
              </a:rPr>
              <a:t>Stain protection</a:t>
            </a:r>
          </a:p>
          <a:p>
            <a:pPr lvl="1"/>
            <a:r>
              <a:rPr lang="en-GB" dirty="0">
                <a:solidFill>
                  <a:srgbClr val="4C5268"/>
                </a:solidFill>
              </a:rPr>
              <a:t>Crease resistance</a:t>
            </a:r>
          </a:p>
          <a:p>
            <a:pPr lvl="1"/>
            <a:r>
              <a:rPr lang="en-GB" dirty="0">
                <a:solidFill>
                  <a:srgbClr val="4C5268"/>
                </a:solidFill>
              </a:rPr>
              <a:t>Heat transfer printing</a:t>
            </a:r>
          </a:p>
          <a:p>
            <a:pPr lvl="1"/>
            <a:r>
              <a:rPr lang="en-GB" dirty="0">
                <a:solidFill>
                  <a:srgbClr val="4C5268"/>
                </a:solidFill>
              </a:rPr>
              <a:t>Flame retardants </a:t>
            </a:r>
          </a:p>
          <a:p>
            <a:pPr lvl="1"/>
            <a:r>
              <a:rPr lang="en-GB" dirty="0">
                <a:solidFill>
                  <a:srgbClr val="4C5268"/>
                </a:solidFill>
              </a:rPr>
              <a:t>Waterproofing</a:t>
            </a:r>
          </a:p>
          <a:p>
            <a:pPr lvl="1"/>
            <a:r>
              <a:rPr lang="en-GB" dirty="0">
                <a:solidFill>
                  <a:srgbClr val="4C5268"/>
                </a:solidFill>
              </a:rPr>
              <a:t>Distressing (chemical and physical)</a:t>
            </a:r>
          </a:p>
          <a:p>
            <a:pPr lvl="1"/>
            <a:r>
              <a:rPr lang="en-GB" dirty="0">
                <a:solidFill>
                  <a:srgbClr val="4C5268"/>
                </a:solidFill>
              </a:rPr>
              <a:t>Brushing</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44479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Task 1</a:t>
            </a:r>
          </a:p>
        </p:txBody>
      </p:sp>
      <p:sp>
        <p:nvSpPr>
          <p:cNvPr id="3" name="Text Placeholder 2"/>
          <p:cNvSpPr>
            <a:spLocks noGrp="1"/>
          </p:cNvSpPr>
          <p:nvPr>
            <p:ph type="body" sz="quarter" idx="14"/>
          </p:nvPr>
        </p:nvSpPr>
        <p:spPr/>
        <p:txBody>
          <a:bodyPr/>
          <a:lstStyle/>
          <a:p>
            <a:pPr lvl="0"/>
            <a:r>
              <a:rPr lang="en-GB" dirty="0"/>
              <a:t>Match the definitions to the correct finish or treatment (see example)</a:t>
            </a:r>
          </a:p>
          <a:p>
            <a:pPr lvl="0"/>
            <a:r>
              <a:rPr lang="en-GB" dirty="0"/>
              <a:t>Specify a practical application for each treatment and explain your answer</a:t>
            </a:r>
          </a:p>
          <a:p>
            <a:pPr lvl="1"/>
            <a:r>
              <a:rPr lang="en-GB" dirty="0"/>
              <a:t>Curtains</a:t>
            </a:r>
          </a:p>
          <a:p>
            <a:pPr lvl="1"/>
            <a:r>
              <a:rPr lang="en-GB" dirty="0"/>
              <a:t>Emergency service uniforms</a:t>
            </a:r>
          </a:p>
          <a:p>
            <a:pPr lvl="1"/>
            <a:r>
              <a:rPr lang="en-GB" dirty="0"/>
              <a:t>Football kit</a:t>
            </a:r>
          </a:p>
          <a:p>
            <a:pPr lvl="1"/>
            <a:r>
              <a:rPr lang="en-GB" dirty="0"/>
              <a:t>Bedding</a:t>
            </a:r>
          </a:p>
          <a:p>
            <a:pPr lvl="1"/>
            <a:r>
              <a:rPr lang="en-GB" dirty="0"/>
              <a:t>School uniform</a:t>
            </a:r>
          </a:p>
          <a:p>
            <a:pPr lvl="1"/>
            <a:r>
              <a:rPr lang="en-GB" dirty="0"/>
              <a:t>Carpets</a:t>
            </a:r>
          </a:p>
          <a:p>
            <a:endParaRPr lang="en-GB" dirty="0"/>
          </a:p>
        </p:txBody>
      </p:sp>
    </p:spTree>
    <p:extLst>
      <p:ext uri="{BB962C8B-B14F-4D97-AF65-F5344CB8AC3E}">
        <p14:creationId xmlns:p14="http://schemas.microsoft.com/office/powerpoint/2010/main" val="369901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3280996"/>
            <a:ext cx="9144000" cy="3577004"/>
          </a:xfrm>
          <a:prstGeom prst="rect">
            <a:avLst/>
          </a:prstGeom>
        </p:spPr>
      </p:pic>
      <p:sp>
        <p:nvSpPr>
          <p:cNvPr id="2" name="Text Placeholder 1"/>
          <p:cNvSpPr>
            <a:spLocks noGrp="1"/>
          </p:cNvSpPr>
          <p:nvPr>
            <p:ph type="body" sz="quarter" idx="13"/>
          </p:nvPr>
        </p:nvSpPr>
        <p:spPr>
          <a:xfrm>
            <a:off x="724280" y="906233"/>
            <a:ext cx="7928014" cy="670772"/>
          </a:xfrm>
        </p:spPr>
        <p:txBody>
          <a:bodyPr/>
          <a:lstStyle/>
          <a:p>
            <a:r>
              <a:rPr lang="en-GB" dirty="0"/>
              <a:t>Commercial dyeing and printing</a:t>
            </a:r>
          </a:p>
        </p:txBody>
      </p:sp>
      <p:sp>
        <p:nvSpPr>
          <p:cNvPr id="3" name="Text Placeholder 2"/>
          <p:cNvSpPr>
            <a:spLocks noGrp="1"/>
          </p:cNvSpPr>
          <p:nvPr>
            <p:ph type="body" sz="quarter" idx="14"/>
          </p:nvPr>
        </p:nvSpPr>
        <p:spPr>
          <a:xfrm>
            <a:off x="724280" y="1704179"/>
            <a:ext cx="7797230" cy="3453607"/>
          </a:xfrm>
        </p:spPr>
        <p:txBody>
          <a:bodyPr/>
          <a:lstStyle/>
          <a:p>
            <a:r>
              <a:rPr lang="en-GB" dirty="0"/>
              <a:t>Dyeing and printing are used to add a colour, pattern or motif to fabrics</a:t>
            </a:r>
          </a:p>
          <a:p>
            <a:pPr lvl="1"/>
            <a:r>
              <a:rPr lang="en-GB" dirty="0"/>
              <a:t>Dyeing affects the entire garment or fabric whereas printing generally only affects some parts</a:t>
            </a:r>
          </a:p>
        </p:txBody>
      </p:sp>
    </p:spTree>
    <p:extLst>
      <p:ext uri="{BB962C8B-B14F-4D97-AF65-F5344CB8AC3E}">
        <p14:creationId xmlns:p14="http://schemas.microsoft.com/office/powerpoint/2010/main" val="157895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7797230" cy="3453607"/>
          </a:xfrm>
        </p:spPr>
        <p:txBody>
          <a:bodyPr/>
          <a:lstStyle/>
          <a:p>
            <a:r>
              <a:rPr lang="en-GB" dirty="0"/>
              <a:t>Dyeing can happen at any stage of production</a:t>
            </a:r>
          </a:p>
          <a:p>
            <a:endParaRPr lang="en-GB" dirty="0"/>
          </a:p>
          <a:p>
            <a:endParaRPr lang="en-GB" dirty="0"/>
          </a:p>
          <a:p>
            <a:pPr marL="0" indent="0">
              <a:buNone/>
            </a:pPr>
            <a:endParaRPr lang="en-GB" dirty="0"/>
          </a:p>
          <a:p>
            <a:pPr marL="0" indent="0">
              <a:buNone/>
            </a:pPr>
            <a:br>
              <a:rPr lang="en-GB" dirty="0"/>
            </a:br>
            <a:br>
              <a:rPr lang="en-GB" dirty="0"/>
            </a:br>
            <a:endParaRPr lang="en-GB" dirty="0"/>
          </a:p>
          <a:p>
            <a:pPr lvl="1"/>
            <a:r>
              <a:rPr lang="en-GB" dirty="0"/>
              <a:t>For some products it will be more cost effective, efficient and/or viable to dye the fibres, whereas other products will be made into garments and dyed later</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182" y="2579741"/>
            <a:ext cx="2831982" cy="1888932"/>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70876" y="2310852"/>
            <a:ext cx="1881056" cy="2426711"/>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3871" y="2655636"/>
            <a:ext cx="1737142" cy="1737142"/>
          </a:xfrm>
          <a:prstGeom prst="rect">
            <a:avLst/>
          </a:prstGeom>
        </p:spPr>
      </p:pic>
      <p:pic>
        <p:nvPicPr>
          <p:cNvPr id="19" name="Picture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93472" y="2509600"/>
            <a:ext cx="1753297" cy="2029215"/>
          </a:xfrm>
          <a:prstGeom prst="rect">
            <a:avLst/>
          </a:prstGeom>
        </p:spPr>
      </p:pic>
      <p:sp>
        <p:nvSpPr>
          <p:cNvPr id="2" name="Text Placeholder 1"/>
          <p:cNvSpPr>
            <a:spLocks noGrp="1"/>
          </p:cNvSpPr>
          <p:nvPr>
            <p:ph type="body" sz="quarter" idx="13"/>
          </p:nvPr>
        </p:nvSpPr>
        <p:spPr/>
        <p:txBody>
          <a:bodyPr/>
          <a:lstStyle/>
          <a:p>
            <a:r>
              <a:rPr lang="en-GB" dirty="0"/>
              <a:t>Commercial dyeing</a:t>
            </a:r>
          </a:p>
        </p:txBody>
      </p:sp>
      <p:sp>
        <p:nvSpPr>
          <p:cNvPr id="9" name="TextBox 8"/>
          <p:cNvSpPr txBox="1"/>
          <p:nvPr/>
        </p:nvSpPr>
        <p:spPr>
          <a:xfrm>
            <a:off x="2923008" y="4512678"/>
            <a:ext cx="1451957" cy="368531"/>
          </a:xfrm>
          <a:prstGeom prst="rect">
            <a:avLst/>
          </a:prstGeom>
          <a:noFill/>
        </p:spPr>
        <p:txBody>
          <a:bodyPr wrap="square" rtlCol="0">
            <a:spAutoFit/>
          </a:bodyPr>
          <a:lstStyle/>
          <a:p>
            <a:pPr algn="ctr"/>
            <a:r>
              <a:rPr lang="en-GB" b="1" dirty="0">
                <a:solidFill>
                  <a:srgbClr val="00314F"/>
                </a:solidFill>
                <a:latin typeface="Arial" panose="020B0604020202020204" pitchFamily="34" charset="0"/>
                <a:cs typeface="Arial" panose="020B0604020202020204" pitchFamily="34" charset="0"/>
              </a:rPr>
              <a:t>Yarns</a:t>
            </a:r>
          </a:p>
        </p:txBody>
      </p:sp>
      <p:sp>
        <p:nvSpPr>
          <p:cNvPr id="10" name="TextBox 9"/>
          <p:cNvSpPr txBox="1"/>
          <p:nvPr/>
        </p:nvSpPr>
        <p:spPr>
          <a:xfrm>
            <a:off x="5045613" y="4512678"/>
            <a:ext cx="1451957" cy="368531"/>
          </a:xfrm>
          <a:prstGeom prst="rect">
            <a:avLst/>
          </a:prstGeom>
          <a:noFill/>
        </p:spPr>
        <p:txBody>
          <a:bodyPr wrap="square" rtlCol="0">
            <a:spAutoFit/>
          </a:bodyPr>
          <a:lstStyle/>
          <a:p>
            <a:pPr algn="ctr"/>
            <a:r>
              <a:rPr lang="en-GB" b="1" dirty="0">
                <a:solidFill>
                  <a:srgbClr val="00314F"/>
                </a:solidFill>
                <a:latin typeface="Arial" panose="020B0604020202020204" pitchFamily="34" charset="0"/>
                <a:cs typeface="Arial" panose="020B0604020202020204" pitchFamily="34" charset="0"/>
              </a:rPr>
              <a:t>Fabric</a:t>
            </a:r>
          </a:p>
        </p:txBody>
      </p:sp>
      <p:sp>
        <p:nvSpPr>
          <p:cNvPr id="12" name="TextBox 11"/>
          <p:cNvSpPr txBox="1"/>
          <p:nvPr/>
        </p:nvSpPr>
        <p:spPr>
          <a:xfrm>
            <a:off x="308677" y="2288042"/>
            <a:ext cx="2485371" cy="369332"/>
          </a:xfrm>
          <a:prstGeom prst="rect">
            <a:avLst/>
          </a:prstGeom>
          <a:noFill/>
        </p:spPr>
        <p:txBody>
          <a:bodyPr wrap="square" rtlCol="0">
            <a:spAutoFit/>
          </a:bodyPr>
          <a:lstStyle/>
          <a:p>
            <a:pPr algn="ctr"/>
            <a:r>
              <a:rPr lang="en-GB" b="1" dirty="0">
                <a:solidFill>
                  <a:srgbClr val="00314F"/>
                </a:solidFill>
                <a:latin typeface="Arial" panose="020B0604020202020204" pitchFamily="34" charset="0"/>
                <a:cs typeface="Arial" panose="020B0604020202020204" pitchFamily="34" charset="0"/>
              </a:rPr>
              <a:t>Stock dyeing</a:t>
            </a:r>
          </a:p>
        </p:txBody>
      </p:sp>
      <p:sp>
        <p:nvSpPr>
          <p:cNvPr id="13" name="TextBox 12"/>
          <p:cNvSpPr txBox="1"/>
          <p:nvPr/>
        </p:nvSpPr>
        <p:spPr>
          <a:xfrm>
            <a:off x="2819307" y="2288042"/>
            <a:ext cx="1609056" cy="369332"/>
          </a:xfrm>
          <a:prstGeom prst="rect">
            <a:avLst/>
          </a:prstGeom>
          <a:noFill/>
        </p:spPr>
        <p:txBody>
          <a:bodyPr wrap="square" rtlCol="0">
            <a:spAutoFit/>
          </a:bodyPr>
          <a:lstStyle/>
          <a:p>
            <a:pPr algn="ctr"/>
            <a:r>
              <a:rPr lang="en-GB" b="1" dirty="0">
                <a:solidFill>
                  <a:srgbClr val="00314F"/>
                </a:solidFill>
                <a:latin typeface="Arial" panose="020B0604020202020204" pitchFamily="34" charset="0"/>
                <a:cs typeface="Arial" panose="020B0604020202020204" pitchFamily="34" charset="0"/>
              </a:rPr>
              <a:t>Yarn dyeing</a:t>
            </a:r>
          </a:p>
        </p:txBody>
      </p:sp>
      <p:sp>
        <p:nvSpPr>
          <p:cNvPr id="14" name="TextBox 13"/>
          <p:cNvSpPr txBox="1"/>
          <p:nvPr/>
        </p:nvSpPr>
        <p:spPr>
          <a:xfrm>
            <a:off x="4900218" y="2288042"/>
            <a:ext cx="1720190" cy="369332"/>
          </a:xfrm>
          <a:prstGeom prst="rect">
            <a:avLst/>
          </a:prstGeom>
          <a:noFill/>
        </p:spPr>
        <p:txBody>
          <a:bodyPr wrap="square" rtlCol="0">
            <a:spAutoFit/>
          </a:bodyPr>
          <a:lstStyle/>
          <a:p>
            <a:pPr algn="ctr"/>
            <a:r>
              <a:rPr lang="en-GB" b="1" dirty="0">
                <a:solidFill>
                  <a:srgbClr val="00314F"/>
                </a:solidFill>
                <a:latin typeface="Arial" panose="020B0604020202020204" pitchFamily="34" charset="0"/>
                <a:cs typeface="Arial" panose="020B0604020202020204" pitchFamily="34" charset="0"/>
              </a:rPr>
              <a:t>Fabric dyeing</a:t>
            </a:r>
          </a:p>
        </p:txBody>
      </p:sp>
      <p:sp>
        <p:nvSpPr>
          <p:cNvPr id="16" name="Arrow: Right 15"/>
          <p:cNvSpPr/>
          <p:nvPr/>
        </p:nvSpPr>
        <p:spPr>
          <a:xfrm>
            <a:off x="2417264" y="3323362"/>
            <a:ext cx="363090" cy="401690"/>
          </a:xfrm>
          <a:prstGeom prst="rightArrow">
            <a:avLst>
              <a:gd name="adj1" fmla="val 50000"/>
              <a:gd name="adj2" fmla="val 128571"/>
            </a:avLst>
          </a:prstGeom>
          <a:solidFill>
            <a:schemeClr val="tx1"/>
          </a:solidFill>
          <a:ln>
            <a:solidFill>
              <a:srgbClr val="003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1" name="TextBox 10"/>
          <p:cNvSpPr txBox="1"/>
          <p:nvPr/>
        </p:nvSpPr>
        <p:spPr>
          <a:xfrm>
            <a:off x="7004647" y="4512678"/>
            <a:ext cx="1451957" cy="368531"/>
          </a:xfrm>
          <a:prstGeom prst="rect">
            <a:avLst/>
          </a:prstGeom>
          <a:noFill/>
        </p:spPr>
        <p:txBody>
          <a:bodyPr wrap="square" rtlCol="0">
            <a:spAutoFit/>
          </a:bodyPr>
          <a:lstStyle/>
          <a:p>
            <a:pPr algn="ctr"/>
            <a:r>
              <a:rPr lang="en-GB" b="1" dirty="0">
                <a:solidFill>
                  <a:srgbClr val="00314F"/>
                </a:solidFill>
                <a:latin typeface="Arial" panose="020B0604020202020204" pitchFamily="34" charset="0"/>
                <a:cs typeface="Arial" panose="020B0604020202020204" pitchFamily="34" charset="0"/>
              </a:rPr>
              <a:t>Garment</a:t>
            </a:r>
          </a:p>
        </p:txBody>
      </p:sp>
      <p:sp>
        <p:nvSpPr>
          <p:cNvPr id="20" name="TextBox 19"/>
          <p:cNvSpPr txBox="1"/>
          <p:nvPr/>
        </p:nvSpPr>
        <p:spPr>
          <a:xfrm>
            <a:off x="566369" y="4391042"/>
            <a:ext cx="1965608" cy="646331"/>
          </a:xfrm>
          <a:prstGeom prst="rect">
            <a:avLst/>
          </a:prstGeom>
          <a:noFill/>
        </p:spPr>
        <p:txBody>
          <a:bodyPr wrap="square" rtlCol="0">
            <a:spAutoFit/>
          </a:bodyPr>
          <a:lstStyle/>
          <a:p>
            <a:pPr algn="ctr"/>
            <a:r>
              <a:rPr lang="en-GB" b="1" dirty="0">
                <a:solidFill>
                  <a:srgbClr val="00314F"/>
                </a:solidFill>
                <a:latin typeface="Arial" panose="020B0604020202020204" pitchFamily="34" charset="0"/>
                <a:cs typeface="Arial" panose="020B0604020202020204" pitchFamily="34" charset="0"/>
              </a:rPr>
              <a:t>Natural or synthetic fibres</a:t>
            </a:r>
          </a:p>
        </p:txBody>
      </p:sp>
      <p:sp>
        <p:nvSpPr>
          <p:cNvPr id="32" name="Arrow: Right 31"/>
          <p:cNvSpPr/>
          <p:nvPr/>
        </p:nvSpPr>
        <p:spPr>
          <a:xfrm>
            <a:off x="4510781" y="3323362"/>
            <a:ext cx="363090" cy="401690"/>
          </a:xfrm>
          <a:prstGeom prst="rightArrow">
            <a:avLst>
              <a:gd name="adj1" fmla="val 50000"/>
              <a:gd name="adj2" fmla="val 128571"/>
            </a:avLst>
          </a:prstGeom>
          <a:solidFill>
            <a:schemeClr val="tx1"/>
          </a:solidFill>
          <a:ln>
            <a:solidFill>
              <a:srgbClr val="003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5" name="TextBox 14"/>
          <p:cNvSpPr txBox="1"/>
          <p:nvPr/>
        </p:nvSpPr>
        <p:spPr>
          <a:xfrm>
            <a:off x="6523390" y="2288042"/>
            <a:ext cx="2386583" cy="369332"/>
          </a:xfrm>
          <a:prstGeom prst="rect">
            <a:avLst/>
          </a:prstGeom>
          <a:noFill/>
        </p:spPr>
        <p:txBody>
          <a:bodyPr wrap="square" rtlCol="0">
            <a:spAutoFit/>
          </a:bodyPr>
          <a:lstStyle/>
          <a:p>
            <a:pPr algn="ctr"/>
            <a:r>
              <a:rPr lang="en-GB" b="1" dirty="0">
                <a:solidFill>
                  <a:srgbClr val="00314F"/>
                </a:solidFill>
                <a:latin typeface="Arial" panose="020B0604020202020204" pitchFamily="34" charset="0"/>
                <a:cs typeface="Arial" panose="020B0604020202020204" pitchFamily="34" charset="0"/>
              </a:rPr>
              <a:t>Garment dyeing</a:t>
            </a:r>
          </a:p>
        </p:txBody>
      </p:sp>
      <p:sp>
        <p:nvSpPr>
          <p:cNvPr id="33" name="Arrow: Right 32"/>
          <p:cNvSpPr/>
          <p:nvPr/>
        </p:nvSpPr>
        <p:spPr>
          <a:xfrm>
            <a:off x="6631755" y="3323362"/>
            <a:ext cx="363090" cy="401690"/>
          </a:xfrm>
          <a:prstGeom prst="rightArrow">
            <a:avLst>
              <a:gd name="adj1" fmla="val 50000"/>
              <a:gd name="adj2" fmla="val 128571"/>
            </a:avLst>
          </a:prstGeom>
          <a:solidFill>
            <a:schemeClr val="tx1"/>
          </a:solidFill>
          <a:ln>
            <a:solidFill>
              <a:srgbClr val="003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Tree>
    <p:extLst>
      <p:ext uri="{BB962C8B-B14F-4D97-AF65-F5344CB8AC3E}">
        <p14:creationId xmlns:p14="http://schemas.microsoft.com/office/powerpoint/2010/main" val="306349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V="1">
            <a:off x="0" y="633044"/>
            <a:ext cx="9144000" cy="6224955"/>
          </a:xfrm>
          <a:prstGeom prst="rect">
            <a:avLst/>
          </a:prstGeom>
        </p:spPr>
      </p:pic>
      <p:sp>
        <p:nvSpPr>
          <p:cNvPr id="2" name="Text Placeholder 1"/>
          <p:cNvSpPr>
            <a:spLocks noGrp="1"/>
          </p:cNvSpPr>
          <p:nvPr>
            <p:ph type="body" sz="quarter" idx="13"/>
          </p:nvPr>
        </p:nvSpPr>
        <p:spPr>
          <a:xfrm>
            <a:off x="724280" y="906233"/>
            <a:ext cx="5308587" cy="670772"/>
          </a:xfrm>
        </p:spPr>
        <p:txBody>
          <a:bodyPr/>
          <a:lstStyle/>
          <a:p>
            <a:r>
              <a:rPr lang="en-GB" dirty="0">
                <a:solidFill>
                  <a:schemeClr val="bg1"/>
                </a:solidFill>
              </a:rPr>
              <a:t>Stock dyeing</a:t>
            </a:r>
          </a:p>
        </p:txBody>
      </p:sp>
      <p:sp>
        <p:nvSpPr>
          <p:cNvPr id="3" name="Text Placeholder 2"/>
          <p:cNvSpPr>
            <a:spLocks noGrp="1"/>
          </p:cNvSpPr>
          <p:nvPr>
            <p:ph type="body" sz="quarter" idx="14"/>
          </p:nvPr>
        </p:nvSpPr>
        <p:spPr>
          <a:xfrm>
            <a:off x="724280" y="1704179"/>
            <a:ext cx="5295520" cy="3453607"/>
          </a:xfrm>
        </p:spPr>
        <p:txBody>
          <a:bodyPr/>
          <a:lstStyle/>
          <a:p>
            <a:r>
              <a:rPr lang="en-GB" dirty="0">
                <a:solidFill>
                  <a:schemeClr val="bg1"/>
                </a:solidFill>
              </a:rPr>
              <a:t>Stock dyeing is the dyeing of fibres</a:t>
            </a:r>
          </a:p>
          <a:p>
            <a:pPr lvl="1"/>
            <a:r>
              <a:rPr lang="en-GB" dirty="0">
                <a:solidFill>
                  <a:schemeClr val="bg1"/>
                </a:solidFill>
              </a:rPr>
              <a:t>Natural fibres take colour very well and are dyed in large vats before being spun into yarn</a:t>
            </a:r>
          </a:p>
          <a:p>
            <a:pPr lvl="1"/>
            <a:r>
              <a:rPr lang="en-GB" dirty="0">
                <a:solidFill>
                  <a:schemeClr val="bg1"/>
                </a:solidFill>
              </a:rPr>
              <a:t>Synthetic fibres are coloured during the liquid polymer stage before being extruded which gives them excellent colour fastness</a:t>
            </a:r>
          </a:p>
          <a:p>
            <a:endParaRPr lang="en-GB" dirty="0">
              <a:solidFill>
                <a:schemeClr val="bg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15133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2680</TotalTime>
  <Words>915</Words>
  <Application>Microsoft Office PowerPoint</Application>
  <PresentationFormat>On-screen Show (4:3)</PresentationFormat>
  <Paragraphs>149</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Museo 900</vt:lpstr>
      <vt:lpstr>Times New Roman</vt:lpstr>
      <vt:lpstr>Museo 700</vt:lpstr>
      <vt:lpstr>Calibri</vt:lpstr>
      <vt:lpstr>Museo 500</vt:lpstr>
      <vt:lpstr>Arial</vt:lpstr>
      <vt:lpstr>Museo900-Regular</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219</cp:revision>
  <dcterms:created xsi:type="dcterms:W3CDTF">2016-10-10T10:55:54Z</dcterms:created>
  <dcterms:modified xsi:type="dcterms:W3CDTF">2017-06-13T08:27:12Z</dcterms:modified>
</cp:coreProperties>
</file>