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notesMasterIdLst>
    <p:notesMasterId r:id="rId12"/>
  </p:notesMasterIdLst>
  <p:sldIdLst>
    <p:sldId id="256" r:id="rId2"/>
    <p:sldId id="273" r:id="rId3"/>
    <p:sldId id="275" r:id="rId4"/>
    <p:sldId id="276" r:id="rId5"/>
    <p:sldId id="277" r:id="rId6"/>
    <p:sldId id="278" r:id="rId7"/>
    <p:sldId id="279" r:id="rId8"/>
    <p:sldId id="280" r:id="rId9"/>
    <p:sldId id="281" r:id="rId10"/>
    <p:sldId id="27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p:scale>
          <a:sx n="119" d="100"/>
          <a:sy n="119" d="100"/>
        </p:scale>
        <p:origin x="-120" y="8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3085F-0FD7-44D7-AA5E-C4479F0BEC55}" type="datetimeFigureOut">
              <a:rPr lang="en-AU" smtClean="0"/>
              <a:t>24/08/2017</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84D0B6-35C8-47CE-AEA9-C309E9ADA296}" type="slidenum">
              <a:rPr lang="en-AU" smtClean="0"/>
              <a:t>‹#›</a:t>
            </a:fld>
            <a:endParaRPr lang="en-AU"/>
          </a:p>
        </p:txBody>
      </p:sp>
    </p:spTree>
    <p:extLst>
      <p:ext uri="{BB962C8B-B14F-4D97-AF65-F5344CB8AC3E}">
        <p14:creationId xmlns:p14="http://schemas.microsoft.com/office/powerpoint/2010/main" val="3161223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084D0B6-35C8-47CE-AEA9-C309E9ADA296}" type="slidenum">
              <a:rPr lang="en-AU" smtClean="0"/>
              <a:t>1</a:t>
            </a:fld>
            <a:endParaRPr lang="en-AU"/>
          </a:p>
        </p:txBody>
      </p:sp>
    </p:spTree>
    <p:extLst>
      <p:ext uri="{BB962C8B-B14F-4D97-AF65-F5344CB8AC3E}">
        <p14:creationId xmlns:p14="http://schemas.microsoft.com/office/powerpoint/2010/main" val="1981097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http://www.bbc.co.uk/guides/zgjmtfr</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91009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12192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4" name="Date Placeholder 3"/>
          <p:cNvSpPr>
            <a:spLocks noGrp="1"/>
          </p:cNvSpPr>
          <p:nvPr>
            <p:ph type="dt" sz="half" idx="10"/>
          </p:nvPr>
        </p:nvSpPr>
        <p:spPr>
          <a:xfrm>
            <a:off x="9245600" y="6553200"/>
            <a:ext cx="22352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9859AE62-E087-419F-96CB-3133E8513006}" type="datetime1">
              <a:rPr lang="en-US" smtClean="0"/>
              <a:t>8/24/2017</a:t>
            </a:fld>
            <a:endParaRPr lang="en-GB"/>
          </a:p>
        </p:txBody>
      </p:sp>
      <p:sp>
        <p:nvSpPr>
          <p:cNvPr id="5" name="Footer Placeholder 4"/>
          <p:cNvSpPr>
            <a:spLocks noGrp="1"/>
          </p:cNvSpPr>
          <p:nvPr>
            <p:ph type="ftr" sz="quarter" idx="11"/>
          </p:nvPr>
        </p:nvSpPr>
        <p:spPr>
          <a:xfrm>
            <a:off x="2522071" y="6553200"/>
            <a:ext cx="2235200" cy="228600"/>
          </a:xfrm>
        </p:spPr>
        <p:txBody>
          <a:bodyPr anchor="t" anchorCtr="0"/>
          <a:lstStyle>
            <a:lvl1pPr>
              <a:defRPr>
                <a:solidFill>
                  <a:sysClr val="windowText" lastClr="000000"/>
                </a:solidFill>
              </a:defRPr>
            </a:lvl1pPr>
          </a:lstStyle>
          <a:p>
            <a:endParaRPr lang="en-GB"/>
          </a:p>
        </p:txBody>
      </p:sp>
      <p:sp>
        <p:nvSpPr>
          <p:cNvPr id="6" name="Slide Number Placeholder 5"/>
          <p:cNvSpPr>
            <a:spLocks noGrp="1"/>
          </p:cNvSpPr>
          <p:nvPr>
            <p:ph type="sldNum" sz="quarter" idx="12"/>
          </p:nvPr>
        </p:nvSpPr>
        <p:spPr>
          <a:xfrm>
            <a:off x="6493435" y="6553200"/>
            <a:ext cx="1016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2540000" y="5867400"/>
            <a:ext cx="8760963"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2540000" y="4648200"/>
            <a:ext cx="8737600" cy="1219200"/>
          </a:xfrm>
        </p:spPr>
        <p:txBody>
          <a:bodyPr anchor="b" anchorCtr="0">
            <a:noAutofit/>
          </a:bodyPr>
          <a:lstStyle>
            <a:lvl1pPr algn="l">
              <a:defRPr sz="3600"/>
            </a:lvl1pPr>
          </a:lstStyle>
          <a:p>
            <a:r>
              <a:rPr lang="en-US"/>
              <a:t>Click to edit Master title style</a:t>
            </a:r>
            <a:endParaRPr/>
          </a:p>
        </p:txBody>
      </p:sp>
    </p:spTree>
    <p:extLst>
      <p:ext uri="{BB962C8B-B14F-4D97-AF65-F5344CB8AC3E}">
        <p14:creationId xmlns:p14="http://schemas.microsoft.com/office/powerpoint/2010/main" val="4050685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C9EF393-84FB-463E-8000-F83584BE60D6}" type="datetime1">
              <a:rPr lang="en-US" smtClean="0"/>
              <a:t>8/24/2017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94615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12192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Vertical Title 1"/>
          <p:cNvSpPr>
            <a:spLocks noGrp="1"/>
          </p:cNvSpPr>
          <p:nvPr>
            <p:ph type="title" orient="vert"/>
          </p:nvPr>
        </p:nvSpPr>
        <p:spPr>
          <a:xfrm>
            <a:off x="9956800" y="2298701"/>
            <a:ext cx="19304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711200" y="2286001"/>
            <a:ext cx="79248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6D387ED-5771-4820-9728-C3892FC20177}" type="datetime1">
              <a:rPr lang="en-US" smtClean="0"/>
              <a:t>8/24/2017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464800" y="533400"/>
            <a:ext cx="1016000" cy="609600"/>
          </a:xfrm>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68554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AF079A13-4D17-4043-8E11-CBB54E4E37A7}" type="datetime1">
              <a:rPr lang="en-US" smtClean="0"/>
              <a:t>8/24/2017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359295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12192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540000" y="2667000"/>
            <a:ext cx="88392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203200" y="4495800"/>
            <a:ext cx="2032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9241536" y="6556248"/>
            <a:ext cx="2231136" cy="228600"/>
          </a:xfrm>
        </p:spPr>
        <p:txBody>
          <a:bodyPr/>
          <a:lstStyle/>
          <a:p>
            <a:fld id="{E098278A-EE74-412D-B84B-DB5484757C1E}" type="datetime1">
              <a:rPr lang="en-US" smtClean="0"/>
              <a:t>8/24/2017</a:t>
            </a:fld>
            <a:endParaRPr lang="en-GB"/>
          </a:p>
        </p:txBody>
      </p:sp>
      <p:sp>
        <p:nvSpPr>
          <p:cNvPr id="5" name="Footer Placeholder 4"/>
          <p:cNvSpPr>
            <a:spLocks noGrp="1"/>
          </p:cNvSpPr>
          <p:nvPr>
            <p:ph type="ftr" sz="quarter" idx="11"/>
          </p:nvPr>
        </p:nvSpPr>
        <p:spPr>
          <a:xfrm>
            <a:off x="2523744" y="6556248"/>
            <a:ext cx="2231136" cy="228600"/>
          </a:xfrm>
        </p:spPr>
        <p:txBody>
          <a:bodyPr/>
          <a:lstStyle/>
          <a:p>
            <a:endParaRPr lang="en-GB"/>
          </a:p>
        </p:txBody>
      </p:sp>
      <p:sp>
        <p:nvSpPr>
          <p:cNvPr id="6" name="Slide Number Placeholder 5"/>
          <p:cNvSpPr>
            <a:spLocks noGrp="1"/>
          </p:cNvSpPr>
          <p:nvPr>
            <p:ph type="sldNum" sz="quarter" idx="12"/>
          </p:nvPr>
        </p:nvSpPr>
        <p:spPr>
          <a:xfrm>
            <a:off x="6490208" y="6556248"/>
            <a:ext cx="1016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extLst>
      <p:ext uri="{BB962C8B-B14F-4D97-AF65-F5344CB8AC3E}">
        <p14:creationId xmlns:p14="http://schemas.microsoft.com/office/powerpoint/2010/main" val="156301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51200" y="228600"/>
            <a:ext cx="8331200" cy="1143000"/>
          </a:xfrm>
        </p:spPr>
        <p:txBody>
          <a:bodyPr/>
          <a:lstStyle/>
          <a:p>
            <a:r>
              <a:rPr lang="en-US"/>
              <a:t>Click to edit Master title style</a:t>
            </a:r>
            <a:endParaRPr/>
          </a:p>
        </p:txBody>
      </p:sp>
      <p:sp>
        <p:nvSpPr>
          <p:cNvPr id="3" name="Content Placeholder 2"/>
          <p:cNvSpPr>
            <a:spLocks noGrp="1"/>
          </p:cNvSpPr>
          <p:nvPr>
            <p:ph sz="half" idx="1"/>
          </p:nvPr>
        </p:nvSpPr>
        <p:spPr>
          <a:xfrm>
            <a:off x="3251200" y="2298701"/>
            <a:ext cx="39624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620000" y="2298701"/>
            <a:ext cx="39624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5406E612-2EE2-4EA0-AD72-6DEAD7CD894B}" type="datetime1">
              <a:rPr lang="en-US" smtClean="0"/>
              <a:t>8/24/2017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49234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51200" y="228600"/>
            <a:ext cx="83312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3251200" y="2291697"/>
            <a:ext cx="39624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3263900" y="3137647"/>
            <a:ext cx="39624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620000" y="2291697"/>
            <a:ext cx="39624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620000" y="3137647"/>
            <a:ext cx="39624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0A944072-2A92-42D0-82A6-9E207D6B12FF}" type="datetime1">
              <a:rPr lang="en-US" smtClean="0"/>
              <a:t>8/24/2017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419974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12192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84B4BB3B-B798-4C1C-B398-7DEE904D2983}" type="datetime1">
              <a:rPr lang="en-US" smtClean="0"/>
              <a:t>8/24/2017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289461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24384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Date Placeholder 1"/>
          <p:cNvSpPr>
            <a:spLocks noGrp="1"/>
          </p:cNvSpPr>
          <p:nvPr>
            <p:ph type="dt" sz="half" idx="10"/>
          </p:nvPr>
        </p:nvSpPr>
        <p:spPr/>
        <p:txBody>
          <a:bodyPr/>
          <a:lstStyle/>
          <a:p>
            <a:fld id="{36275396-60E9-49FD-8D64-58DB7AB9FC4B}" type="datetime1">
              <a:rPr lang="en-US" smtClean="0"/>
              <a:t>8/24/2017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279693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5264" y="228600"/>
            <a:ext cx="8327136"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3608832" y="2446991"/>
            <a:ext cx="7620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219456" y="3031490"/>
            <a:ext cx="2032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042E26-59D2-4270-9DB4-692CF4C0F29E}" type="datetime1">
              <a:rPr lang="en-US" smtClean="0"/>
              <a:t>8/24/2017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660375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5264" y="228600"/>
            <a:ext cx="8327136"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3608832" y="2450592"/>
            <a:ext cx="7620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219456" y="3031489"/>
            <a:ext cx="2036064"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2D7F612B-0775-44C5-9262-8D2EB243A104}" type="datetime1">
              <a:rPr lang="en-US" smtClean="0"/>
              <a:t>8/24/2017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402248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12192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3" name="Text Placeholder 2"/>
          <p:cNvSpPr>
            <a:spLocks noGrp="1"/>
          </p:cNvSpPr>
          <p:nvPr>
            <p:ph type="body" idx="1"/>
          </p:nvPr>
        </p:nvSpPr>
        <p:spPr>
          <a:xfrm>
            <a:off x="3251200" y="2286001"/>
            <a:ext cx="83312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3251200" y="228600"/>
            <a:ext cx="83312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8737600" y="6351495"/>
            <a:ext cx="28448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27071BC4-8285-446A-9792-7D38433415EC}" type="datetime1">
              <a:rPr lang="en-US" smtClean="0"/>
              <a:t>8/24/2017</a:t>
            </a:fld>
            <a:endParaRPr lang="en-GB"/>
          </a:p>
        </p:txBody>
      </p:sp>
      <p:sp>
        <p:nvSpPr>
          <p:cNvPr id="5" name="Footer Placeholder 4"/>
          <p:cNvSpPr>
            <a:spLocks noGrp="1"/>
          </p:cNvSpPr>
          <p:nvPr>
            <p:ph type="ftr" sz="quarter" idx="3"/>
          </p:nvPr>
        </p:nvSpPr>
        <p:spPr>
          <a:xfrm>
            <a:off x="3251200" y="6356351"/>
            <a:ext cx="38608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n-GB"/>
          </a:p>
        </p:txBody>
      </p:sp>
      <p:sp>
        <p:nvSpPr>
          <p:cNvPr id="6" name="Slide Number Placeholder 5"/>
          <p:cNvSpPr>
            <a:spLocks noGrp="1"/>
          </p:cNvSpPr>
          <p:nvPr>
            <p:ph type="sldNum" sz="quarter" idx="4"/>
          </p:nvPr>
        </p:nvSpPr>
        <p:spPr>
          <a:xfrm>
            <a:off x="711200" y="533400"/>
            <a:ext cx="1016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extLst>
      <p:ext uri="{BB962C8B-B14F-4D97-AF65-F5344CB8AC3E}">
        <p14:creationId xmlns:p14="http://schemas.microsoft.com/office/powerpoint/2010/main" val="272320189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bc.co.uk/guides/zgjmt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40000" y="4786604"/>
            <a:ext cx="9584267" cy="1537996"/>
          </a:xfrm>
        </p:spPr>
        <p:txBody>
          <a:bodyPr>
            <a:normAutofit/>
          </a:bodyPr>
          <a:lstStyle/>
          <a:p>
            <a:r>
              <a:rPr lang="en-AU" sz="3200" dirty="0" smtClean="0"/>
              <a:t>Topic 3: People</a:t>
            </a:r>
          </a:p>
          <a:p>
            <a:r>
              <a:rPr lang="en-GB" sz="3200" dirty="0" smtClean="0"/>
              <a:t>3.3 Communication in business</a:t>
            </a:r>
            <a:endParaRPr lang="en-AU" sz="3200" dirty="0"/>
          </a:p>
        </p:txBody>
      </p:sp>
      <p:sp>
        <p:nvSpPr>
          <p:cNvPr id="2" name="Title 1"/>
          <p:cNvSpPr>
            <a:spLocks noGrp="1"/>
          </p:cNvSpPr>
          <p:nvPr>
            <p:ph type="ctrTitle"/>
          </p:nvPr>
        </p:nvSpPr>
        <p:spPr>
          <a:xfrm>
            <a:off x="179355" y="4876800"/>
            <a:ext cx="2059992" cy="1219200"/>
          </a:xfrm>
        </p:spPr>
        <p:txBody>
          <a:bodyPr/>
          <a:lstStyle/>
          <a:p>
            <a:pPr algn="ctr"/>
            <a:r>
              <a:rPr lang="en-AU" sz="2000" dirty="0" smtClean="0"/>
              <a:t>OCR </a:t>
            </a:r>
            <a:r>
              <a:rPr lang="en-AU" sz="2000" dirty="0"/>
              <a:t>GCSE BUSINESS 8132</a:t>
            </a:r>
          </a:p>
        </p:txBody>
      </p:sp>
      <p:sp>
        <p:nvSpPr>
          <p:cNvPr id="4" name="Content Placeholder 2"/>
          <p:cNvSpPr txBox="1">
            <a:spLocks/>
          </p:cNvSpPr>
          <p:nvPr/>
        </p:nvSpPr>
        <p:spPr>
          <a:xfrm>
            <a:off x="2679479" y="224391"/>
            <a:ext cx="8846773" cy="4209331"/>
          </a:xfrm>
          <a:prstGeom prst="rect">
            <a:avLst/>
          </a:prstGeom>
        </p:spPr>
        <p:txBody>
          <a:bodyPr vert="horz" lIns="91440" tIns="45720" rIns="91440" bIns="45720" rtlCol="0">
            <a:normAutofit/>
            <a:scene3d>
              <a:camera prst="orthographicFront"/>
              <a:lightRig rig="soft" dir="t">
                <a:rot lat="0" lon="0" rev="10800000"/>
              </a:lightRig>
            </a:scene3d>
            <a:sp3d>
              <a:contourClr>
                <a:srgbClr val="DDDDDD"/>
              </a:contourClr>
            </a:sp3d>
          </a:bodyPr>
          <a:lstStyle>
            <a:lvl1pPr marL="0" indent="0" algn="l" defTabSz="914400" rtl="0" eaLnBrk="1" latinLnBrk="0" hangingPunct="1">
              <a:spcBef>
                <a:spcPts val="0"/>
              </a:spcBef>
              <a:buClr>
                <a:schemeClr val="accent1"/>
              </a:buClr>
              <a:buSzPct val="80000"/>
              <a:buFont typeface="Wingdings" pitchFamily="2" charset="2"/>
              <a:buNone/>
              <a:defRPr sz="2000" kern="1200">
                <a:solidFill>
                  <a:schemeClr val="tx1">
                    <a:alpha val="50000"/>
                  </a:schemeClr>
                </a:solidFill>
                <a:latin typeface="+mn-lt"/>
                <a:ea typeface="+mn-ea"/>
                <a:cs typeface="+mn-cs"/>
              </a:defRPr>
            </a:lvl1pPr>
            <a:lvl2pPr marL="457200" indent="0" algn="ctr" defTabSz="914400" rtl="0" eaLnBrk="1" latinLnBrk="0" hangingPunct="1">
              <a:spcBef>
                <a:spcPts val="1800"/>
              </a:spcBef>
              <a:buClr>
                <a:schemeClr val="accent2"/>
              </a:buClr>
              <a:buSzPct val="80000"/>
              <a:buFont typeface="Wingdings" pitchFamily="2" charset="2"/>
              <a:buNone/>
              <a:defRPr sz="2000" kern="1200">
                <a:solidFill>
                  <a:schemeClr val="tx1">
                    <a:tint val="75000"/>
                  </a:schemeClr>
                </a:solidFill>
                <a:latin typeface="+mn-lt"/>
                <a:ea typeface="+mn-ea"/>
                <a:cs typeface="+mn-cs"/>
              </a:defRPr>
            </a:lvl2pPr>
            <a:lvl3pPr marL="914400" indent="0" algn="ctr" defTabSz="914400" rtl="0" eaLnBrk="1" latinLnBrk="0" hangingPunct="1">
              <a:spcBef>
                <a:spcPts val="1200"/>
              </a:spcBef>
              <a:buClr>
                <a:schemeClr val="accent3"/>
              </a:buClr>
              <a:buSzPct val="80000"/>
              <a:buFont typeface="Wingdings" pitchFamily="2" charset="2"/>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1200"/>
              </a:spcBef>
              <a:buClr>
                <a:schemeClr val="accent4"/>
              </a:buClr>
              <a:buSzPct val="80000"/>
              <a:buFont typeface="Wingdings" pitchFamily="2" charset="2"/>
              <a:buNone/>
              <a:defRPr sz="1600" kern="1200">
                <a:solidFill>
                  <a:schemeClr val="tx1">
                    <a:tint val="75000"/>
                  </a:schemeClr>
                </a:solidFill>
                <a:latin typeface="+mn-lt"/>
                <a:ea typeface="+mn-ea"/>
                <a:cs typeface="+mn-cs"/>
              </a:defRPr>
            </a:lvl4pPr>
            <a:lvl5pPr marL="1828800" indent="0" algn="ctr" defTabSz="914400" rtl="0" eaLnBrk="1" latinLnBrk="0" hangingPunct="1">
              <a:spcBef>
                <a:spcPts val="1200"/>
              </a:spcBef>
              <a:buClr>
                <a:schemeClr val="accent5"/>
              </a:buClr>
              <a:buSzPct val="80000"/>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1200"/>
              </a:spcBef>
              <a:buClr>
                <a:schemeClr val="accent6"/>
              </a:buClr>
              <a:buSzPct val="90000"/>
              <a:buFont typeface="Wingdings" pitchFamily="2" charset="2"/>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1200"/>
              </a:spcBef>
              <a:buClr>
                <a:schemeClr val="accent1"/>
              </a:buClr>
              <a:buSzPct val="70000"/>
              <a:buFont typeface="Wingdings" pitchFamily="2" charset="2"/>
              <a:buNone/>
              <a:defRPr sz="1600" kern="1200" baseline="0">
                <a:solidFill>
                  <a:schemeClr val="tx1">
                    <a:tint val="75000"/>
                  </a:schemeClr>
                </a:solidFill>
                <a:latin typeface="+mn-lt"/>
                <a:ea typeface="+mn-ea"/>
                <a:cs typeface="+mn-cs"/>
              </a:defRPr>
            </a:lvl7pPr>
            <a:lvl8pPr marL="3200400" indent="0" algn="ctr" defTabSz="914400" rtl="0" eaLnBrk="1" latinLnBrk="0" hangingPunct="1">
              <a:spcBef>
                <a:spcPts val="1200"/>
              </a:spcBef>
              <a:buClr>
                <a:schemeClr val="accent3"/>
              </a:buClr>
              <a:buFont typeface="Courier New" pitchFamily="49" charset="0"/>
              <a:buNone/>
              <a:defRPr sz="1600" kern="1200" baseline="0">
                <a:solidFill>
                  <a:schemeClr val="tx1">
                    <a:tint val="75000"/>
                  </a:schemeClr>
                </a:solidFill>
                <a:latin typeface="+mn-lt"/>
                <a:ea typeface="+mn-ea"/>
                <a:cs typeface="+mn-cs"/>
              </a:defRPr>
            </a:lvl8pPr>
            <a:lvl9pPr marL="3657600" indent="0" algn="ctr" defTabSz="914400" rtl="0" eaLnBrk="1" latinLnBrk="0" hangingPunct="1">
              <a:spcBef>
                <a:spcPts val="1200"/>
              </a:spcBef>
              <a:buClr>
                <a:schemeClr val="accent5"/>
              </a:buClr>
              <a:buFont typeface="Arial" pitchFamily="34" charset="0"/>
              <a:buNone/>
              <a:defRPr sz="1600" kern="1200" baseline="0">
                <a:solidFill>
                  <a:schemeClr val="tx1">
                    <a:tint val="75000"/>
                  </a:schemeClr>
                </a:solidFill>
                <a:latin typeface="+mn-lt"/>
                <a:ea typeface="+mn-ea"/>
                <a:cs typeface="+mn-cs"/>
              </a:defRPr>
            </a:lvl9pPr>
          </a:lstStyle>
          <a:p>
            <a:r>
              <a:rPr lang="en-GB" smtClean="0"/>
              <a:t>How does school communicate important information with:</a:t>
            </a:r>
          </a:p>
          <a:p>
            <a:pPr lvl="1"/>
            <a:r>
              <a:rPr lang="en-GB" smtClean="0"/>
              <a:t>Students</a:t>
            </a:r>
          </a:p>
          <a:p>
            <a:pPr lvl="1"/>
            <a:r>
              <a:rPr lang="en-GB" smtClean="0"/>
              <a:t>Parents/guardians</a:t>
            </a:r>
          </a:p>
          <a:p>
            <a:pPr lvl="1"/>
            <a:r>
              <a:rPr lang="en-GB" smtClean="0"/>
              <a:t>Teachers</a:t>
            </a:r>
          </a:p>
          <a:p>
            <a:pPr lvl="1"/>
            <a:r>
              <a:rPr lang="en-GB" smtClean="0"/>
              <a:t>Community</a:t>
            </a:r>
          </a:p>
          <a:p>
            <a:r>
              <a:rPr lang="en-GB" smtClean="0"/>
              <a:t>How effective are each of these methods?</a:t>
            </a:r>
          </a:p>
          <a:p>
            <a:r>
              <a:rPr lang="en-GB" smtClean="0"/>
              <a:t>Is communication insufficient, excessive or about right?</a:t>
            </a:r>
            <a:endParaRPr lang="en-GB" dirty="0"/>
          </a:p>
        </p:txBody>
      </p:sp>
    </p:spTree>
    <p:extLst>
      <p:ext uri="{BB962C8B-B14F-4D97-AF65-F5344CB8AC3E}">
        <p14:creationId xmlns:p14="http://schemas.microsoft.com/office/powerpoint/2010/main" val="2046101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2394" y="255895"/>
            <a:ext cx="8331200" cy="1143000"/>
          </a:xfrm>
        </p:spPr>
        <p:txBody>
          <a:bodyPr>
            <a:normAutofit/>
          </a:bodyPr>
          <a:lstStyle/>
          <a:p>
            <a:r>
              <a:rPr lang="en-GB" sz="2400" dirty="0"/>
              <a:t>3.3 Communication in business</a:t>
            </a:r>
            <a:endParaRPr lang="en-AU" sz="2400" dirty="0"/>
          </a:p>
        </p:txBody>
      </p:sp>
      <p:sp>
        <p:nvSpPr>
          <p:cNvPr id="3" name="Content Placeholder 2"/>
          <p:cNvSpPr>
            <a:spLocks noGrp="1"/>
          </p:cNvSpPr>
          <p:nvPr>
            <p:ph idx="1"/>
          </p:nvPr>
        </p:nvSpPr>
        <p:spPr>
          <a:xfrm>
            <a:off x="2637050" y="2026694"/>
            <a:ext cx="8331200" cy="4578822"/>
          </a:xfrm>
        </p:spPr>
        <p:txBody>
          <a:bodyPr>
            <a:normAutofit/>
          </a:bodyPr>
          <a:lstStyle/>
          <a:p>
            <a:r>
              <a:rPr lang="en-AU" sz="2000" dirty="0"/>
              <a:t>IN THIS UNIT YOU SHOULD HAVE LEARNT:</a:t>
            </a:r>
          </a:p>
          <a:p>
            <a:pPr lvl="1"/>
            <a:r>
              <a:rPr lang="en-GB" sz="1800" dirty="0"/>
              <a:t>Ways of communicating in a business	 context</a:t>
            </a:r>
          </a:p>
          <a:p>
            <a:pPr lvl="1"/>
            <a:r>
              <a:rPr lang="en-GB" sz="1800" dirty="0"/>
              <a:t>The importance of	business	communications </a:t>
            </a:r>
          </a:p>
          <a:p>
            <a:pPr lvl="1"/>
            <a:r>
              <a:rPr lang="en-GB" sz="1800" dirty="0"/>
              <a:t>The influence of digital communication on business activity</a:t>
            </a:r>
            <a:endParaRPr lang="en-AU" sz="1800" dirty="0"/>
          </a:p>
        </p:txBody>
      </p:sp>
    </p:spTree>
    <p:extLst>
      <p:ext uri="{BB962C8B-B14F-4D97-AF65-F5344CB8AC3E}">
        <p14:creationId xmlns:p14="http://schemas.microsoft.com/office/powerpoint/2010/main" val="105161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Communication</a:t>
            </a:r>
            <a:endParaRPr lang="en-GB" sz="2400" dirty="0"/>
          </a:p>
        </p:txBody>
      </p:sp>
      <p:sp>
        <p:nvSpPr>
          <p:cNvPr id="3" name="Content Placeholder 2"/>
          <p:cNvSpPr>
            <a:spLocks noGrp="1"/>
          </p:cNvSpPr>
          <p:nvPr>
            <p:ph idx="1"/>
          </p:nvPr>
        </p:nvSpPr>
        <p:spPr>
          <a:xfrm>
            <a:off x="2894120" y="1907954"/>
            <a:ext cx="8651801" cy="4824536"/>
          </a:xfrm>
        </p:spPr>
        <p:txBody>
          <a:bodyPr>
            <a:normAutofit fontScale="77500" lnSpcReduction="20000"/>
          </a:bodyPr>
          <a:lstStyle/>
          <a:p>
            <a:pPr>
              <a:lnSpc>
                <a:spcPct val="120000"/>
              </a:lnSpc>
            </a:pPr>
            <a:r>
              <a:rPr lang="en-GB" b="1" dirty="0" smtClean="0"/>
              <a:t>Communication</a:t>
            </a:r>
            <a:r>
              <a:rPr lang="en-GB" dirty="0" smtClean="0"/>
              <a:t> is the exchange of ideas from one person to another</a:t>
            </a:r>
          </a:p>
          <a:p>
            <a:pPr>
              <a:lnSpc>
                <a:spcPct val="120000"/>
              </a:lnSpc>
            </a:pPr>
            <a:r>
              <a:rPr lang="en-GB" dirty="0" smtClean="0"/>
              <a:t>Effective and efficient communication is essential if a business is to be successful  </a:t>
            </a:r>
          </a:p>
          <a:p>
            <a:pPr>
              <a:lnSpc>
                <a:spcPct val="120000"/>
              </a:lnSpc>
            </a:pPr>
            <a:r>
              <a:rPr lang="en-GB" dirty="0" smtClean="0"/>
              <a:t>Communication requires a sender and a receiver.  In a business this flows up and down the chain of command and across levels on the hierarchy</a:t>
            </a:r>
          </a:p>
          <a:p>
            <a:pPr>
              <a:lnSpc>
                <a:spcPct val="120000"/>
              </a:lnSpc>
            </a:pPr>
            <a:r>
              <a:rPr lang="en-GB" dirty="0" smtClean="0"/>
              <a:t>A medium or </a:t>
            </a:r>
            <a:r>
              <a:rPr lang="en-GB" b="1" dirty="0" smtClean="0"/>
              <a:t>channel of communication </a:t>
            </a:r>
            <a:r>
              <a:rPr lang="en-GB" dirty="0" smtClean="0"/>
              <a:t>is required in order to send a message.  This may take a variety of forms, including:</a:t>
            </a:r>
          </a:p>
          <a:p>
            <a:pPr lvl="1">
              <a:lnSpc>
                <a:spcPct val="120000"/>
              </a:lnSpc>
              <a:spcBef>
                <a:spcPts val="600"/>
              </a:spcBef>
            </a:pPr>
            <a:r>
              <a:rPr lang="en-GB" sz="2100" dirty="0" smtClean="0"/>
              <a:t>Oral – this allows for immediate communication between two parties and can take the form of face-to-face meetings and presentations, telephone, video conferencing etc.</a:t>
            </a:r>
          </a:p>
          <a:p>
            <a:pPr lvl="1">
              <a:lnSpc>
                <a:spcPct val="120000"/>
              </a:lnSpc>
              <a:spcBef>
                <a:spcPts val="600"/>
              </a:spcBef>
            </a:pPr>
            <a:r>
              <a:rPr lang="en-GB" sz="2100" dirty="0" smtClean="0"/>
              <a:t>Written – increasingly done through e-mail, texting and Twitter rather than letters.  This allows the sender and receiver to have a record of the communication. Letters are still  a traditional method of communication used in businesses</a:t>
            </a:r>
          </a:p>
          <a:p>
            <a:pPr lvl="1">
              <a:lnSpc>
                <a:spcPct val="120000"/>
              </a:lnSpc>
              <a:spcBef>
                <a:spcPts val="600"/>
              </a:spcBef>
            </a:pPr>
            <a:r>
              <a:rPr lang="en-GB" sz="2100" dirty="0" smtClean="0"/>
              <a:t>Visual or non-verbal – this is likely to be combined with oral and written communication to emphasise a point or to provide graphics and data e.g. on a PowerPoint presentation</a:t>
            </a:r>
            <a:endParaRPr lang="en-GB" sz="2100" dirty="0"/>
          </a:p>
          <a:p>
            <a:pPr marL="457200" lvl="1" indent="0">
              <a:spcBef>
                <a:spcPts val="600"/>
              </a:spcBef>
              <a:buNone/>
            </a:pPr>
            <a:endParaRPr lang="en-GB" sz="1200" dirty="0" smtClean="0"/>
          </a:p>
          <a:p>
            <a:pPr marL="0" indent="0">
              <a:buNone/>
            </a:pPr>
            <a:r>
              <a:rPr lang="en-GB" sz="1400" dirty="0"/>
              <a:t>	</a:t>
            </a:r>
          </a:p>
        </p:txBody>
      </p:sp>
    </p:spTree>
    <p:extLst>
      <p:ext uri="{BB962C8B-B14F-4D97-AF65-F5344CB8AC3E}">
        <p14:creationId xmlns:p14="http://schemas.microsoft.com/office/powerpoint/2010/main" val="851670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prstClr val="black"/>
                </a:solidFill>
              </a:rPr>
              <a:t>Ways of communicating in a business context</a:t>
            </a:r>
            <a:endParaRPr lang="en-GB" dirty="0"/>
          </a:p>
        </p:txBody>
      </p:sp>
      <p:sp>
        <p:nvSpPr>
          <p:cNvPr id="3" name="Content Placeholder 2"/>
          <p:cNvSpPr>
            <a:spLocks noGrp="1"/>
          </p:cNvSpPr>
          <p:nvPr>
            <p:ph idx="4294967295"/>
          </p:nvPr>
        </p:nvSpPr>
        <p:spPr>
          <a:xfrm>
            <a:off x="239349" y="1988840"/>
            <a:ext cx="10753195" cy="4680520"/>
          </a:xfrm>
        </p:spPr>
        <p:txBody>
          <a:bodyPr/>
          <a:lstStyle/>
          <a:p>
            <a:r>
              <a:rPr lang="en-GB" dirty="0" smtClean="0"/>
              <a:t>Communication can take many forms:</a:t>
            </a:r>
          </a:p>
          <a:p>
            <a:pPr lvl="1">
              <a:spcBef>
                <a:spcPts val="0"/>
              </a:spcBef>
            </a:pPr>
            <a:r>
              <a:rPr lang="en-GB" dirty="0" smtClean="0"/>
              <a:t>Letter</a:t>
            </a:r>
          </a:p>
          <a:p>
            <a:pPr lvl="1">
              <a:spcBef>
                <a:spcPts val="0"/>
              </a:spcBef>
            </a:pPr>
            <a:r>
              <a:rPr lang="en-GB" dirty="0" smtClean="0"/>
              <a:t>Email</a:t>
            </a:r>
          </a:p>
          <a:p>
            <a:pPr lvl="1">
              <a:spcBef>
                <a:spcPts val="0"/>
              </a:spcBef>
            </a:pPr>
            <a:r>
              <a:rPr lang="en-GB" dirty="0" smtClean="0"/>
              <a:t>Text</a:t>
            </a:r>
          </a:p>
          <a:p>
            <a:pPr lvl="1">
              <a:spcBef>
                <a:spcPts val="0"/>
              </a:spcBef>
            </a:pPr>
            <a:r>
              <a:rPr lang="en-GB" dirty="0" smtClean="0"/>
              <a:t>Phone</a:t>
            </a:r>
          </a:p>
          <a:p>
            <a:pPr lvl="1">
              <a:spcBef>
                <a:spcPts val="0"/>
              </a:spcBef>
            </a:pPr>
            <a:r>
              <a:rPr lang="en-GB" dirty="0" smtClean="0"/>
              <a:t>Meeting/presentation</a:t>
            </a:r>
          </a:p>
          <a:p>
            <a:pPr lvl="1">
              <a:spcBef>
                <a:spcPts val="0"/>
              </a:spcBef>
            </a:pPr>
            <a:r>
              <a:rPr lang="en-GB" dirty="0" smtClean="0"/>
              <a:t>Social media</a:t>
            </a:r>
          </a:p>
          <a:p>
            <a:pPr lvl="1">
              <a:spcBef>
                <a:spcPts val="0"/>
              </a:spcBef>
            </a:pPr>
            <a:r>
              <a:rPr lang="en-GB" dirty="0" smtClean="0"/>
              <a:t>Website</a:t>
            </a:r>
            <a:endParaRPr lang="en-GB" dirty="0"/>
          </a:p>
        </p:txBody>
      </p:sp>
      <p:sp>
        <p:nvSpPr>
          <p:cNvPr id="4" name="Right Brace 3"/>
          <p:cNvSpPr/>
          <p:nvPr/>
        </p:nvSpPr>
        <p:spPr>
          <a:xfrm>
            <a:off x="5327914" y="2011996"/>
            <a:ext cx="1248139" cy="2752509"/>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Rounded Rectangle 4"/>
          <p:cNvSpPr/>
          <p:nvPr/>
        </p:nvSpPr>
        <p:spPr>
          <a:xfrm>
            <a:off x="6935791" y="1787951"/>
            <a:ext cx="4896544" cy="3762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Split the class in two.</a:t>
            </a:r>
          </a:p>
          <a:p>
            <a:pPr algn="ctr"/>
            <a:r>
              <a:rPr lang="en-GB" dirty="0" smtClean="0"/>
              <a:t>One half of the room takes appropriate, the other half inappropriate.</a:t>
            </a:r>
          </a:p>
          <a:p>
            <a:pPr algn="ctr"/>
            <a:r>
              <a:rPr lang="en-GB" dirty="0" smtClean="0"/>
              <a:t>For each method of communication come up with a business scenario when it would be either appropriate or inappropriate.</a:t>
            </a:r>
          </a:p>
          <a:p>
            <a:pPr algn="ctr"/>
            <a:r>
              <a:rPr lang="en-GB" dirty="0" smtClean="0"/>
              <a:t>You must be able to justify your choice of scenario.</a:t>
            </a:r>
          </a:p>
          <a:p>
            <a:pPr algn="ctr"/>
            <a:r>
              <a:rPr lang="en-GB" dirty="0" smtClean="0"/>
              <a:t>As a whole class discuss each method and agree on when it is appropriate and inappropriate.</a:t>
            </a:r>
            <a:endParaRPr lang="en-GB" dirty="0"/>
          </a:p>
        </p:txBody>
      </p:sp>
    </p:spTree>
    <p:extLst>
      <p:ext uri="{BB962C8B-B14F-4D97-AF65-F5344CB8AC3E}">
        <p14:creationId xmlns:p14="http://schemas.microsoft.com/office/powerpoint/2010/main" val="1828312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The importance of business communication</a:t>
            </a:r>
            <a:endParaRPr lang="en-GB" sz="2400" dirty="0"/>
          </a:p>
        </p:txBody>
      </p:sp>
      <p:sp>
        <p:nvSpPr>
          <p:cNvPr id="3" name="Content Placeholder 2"/>
          <p:cNvSpPr>
            <a:spLocks noGrp="1"/>
          </p:cNvSpPr>
          <p:nvPr>
            <p:ph idx="1"/>
          </p:nvPr>
        </p:nvSpPr>
        <p:spPr>
          <a:xfrm>
            <a:off x="2447595" y="1915280"/>
            <a:ext cx="9744405" cy="4034000"/>
          </a:xfrm>
        </p:spPr>
        <p:txBody>
          <a:bodyPr>
            <a:normAutofit lnSpcReduction="10000"/>
          </a:bodyPr>
          <a:lstStyle/>
          <a:p>
            <a:pPr marL="0" indent="0">
              <a:buNone/>
            </a:pPr>
            <a:r>
              <a:rPr lang="en-GB" sz="1800" b="1" dirty="0" smtClean="0"/>
              <a:t>Insufficient communication </a:t>
            </a:r>
            <a:r>
              <a:rPr lang="en-GB" sz="1800" dirty="0" smtClean="0"/>
              <a:t>can impact on efficiency and motivation.</a:t>
            </a:r>
          </a:p>
          <a:p>
            <a:r>
              <a:rPr lang="en-GB" sz="1800" dirty="0" smtClean="0"/>
              <a:t>If staff have not had appropriate communication a number of problems may arise:</a:t>
            </a:r>
          </a:p>
          <a:p>
            <a:pPr lvl="1"/>
            <a:r>
              <a:rPr lang="en-GB" sz="1800" dirty="0" smtClean="0"/>
              <a:t>Misunderstanding between employees meaning that jobs might not be completed correctly</a:t>
            </a:r>
          </a:p>
          <a:p>
            <a:pPr lvl="1"/>
            <a:r>
              <a:rPr lang="en-GB" sz="1800" dirty="0" smtClean="0"/>
              <a:t>Unhappy customers as orders are not delivered on time</a:t>
            </a:r>
          </a:p>
          <a:p>
            <a:pPr lvl="1"/>
            <a:r>
              <a:rPr lang="en-GB" sz="1800" dirty="0" smtClean="0"/>
              <a:t>Supplies not being ordered on time delaying the process of orders or the production of goods or services</a:t>
            </a:r>
          </a:p>
          <a:p>
            <a:pPr lvl="1"/>
            <a:r>
              <a:rPr lang="en-GB" sz="1800" dirty="0" smtClean="0"/>
              <a:t>Poorly motivated workforce as employees do not know what is happening within the business</a:t>
            </a:r>
            <a:endParaRPr lang="en-GB" sz="1800" dirty="0"/>
          </a:p>
          <a:p>
            <a:pPr marL="457200" lvl="1" indent="0">
              <a:spcBef>
                <a:spcPts val="600"/>
              </a:spcBef>
              <a:buNone/>
            </a:pPr>
            <a:endParaRPr lang="en-GB" sz="1200" dirty="0" smtClean="0"/>
          </a:p>
          <a:p>
            <a:pPr marL="0" indent="0">
              <a:buNone/>
            </a:pPr>
            <a:r>
              <a:rPr lang="en-GB" sz="1400" dirty="0"/>
              <a:t>	</a:t>
            </a:r>
          </a:p>
        </p:txBody>
      </p:sp>
      <p:sp>
        <p:nvSpPr>
          <p:cNvPr id="7" name="Rounded Rectangle 6"/>
          <p:cNvSpPr/>
          <p:nvPr/>
        </p:nvSpPr>
        <p:spPr>
          <a:xfrm>
            <a:off x="4199137" y="5297020"/>
            <a:ext cx="5921406" cy="7886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English philosopher Sir Francis Bacon stated ‘Knowledge is power’.  How might this be applied in the workplace?</a:t>
            </a:r>
            <a:endParaRPr lang="en-US" dirty="0"/>
          </a:p>
        </p:txBody>
      </p:sp>
    </p:spTree>
    <p:extLst>
      <p:ext uri="{BB962C8B-B14F-4D97-AF65-F5344CB8AC3E}">
        <p14:creationId xmlns:p14="http://schemas.microsoft.com/office/powerpoint/2010/main" val="571780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The importance of business communication</a:t>
            </a:r>
          </a:p>
        </p:txBody>
      </p:sp>
      <p:sp>
        <p:nvSpPr>
          <p:cNvPr id="3" name="Content Placeholder 2"/>
          <p:cNvSpPr>
            <a:spLocks noGrp="1"/>
          </p:cNvSpPr>
          <p:nvPr>
            <p:ph idx="1"/>
          </p:nvPr>
        </p:nvSpPr>
        <p:spPr>
          <a:xfrm>
            <a:off x="2798680" y="1988840"/>
            <a:ext cx="9393321" cy="3766603"/>
          </a:xfrm>
        </p:spPr>
        <p:txBody>
          <a:bodyPr/>
          <a:lstStyle/>
          <a:p>
            <a:pPr marL="0" indent="0">
              <a:buNone/>
            </a:pPr>
            <a:r>
              <a:rPr lang="en-GB" sz="1800" b="1" dirty="0" smtClean="0"/>
              <a:t>Excessive communication </a:t>
            </a:r>
            <a:r>
              <a:rPr lang="en-GB" sz="1800" dirty="0" smtClean="0"/>
              <a:t>can lead to information overload when employees have too much information to process.  </a:t>
            </a:r>
          </a:p>
          <a:p>
            <a:r>
              <a:rPr lang="en-GB" sz="1800" dirty="0" smtClean="0"/>
              <a:t>Staff might miss out on important information leading to a problem in the production of the good or service</a:t>
            </a:r>
          </a:p>
          <a:p>
            <a:r>
              <a:rPr lang="en-GB" sz="1800" dirty="0" smtClean="0"/>
              <a:t>Too much time might be spent on trivial matters detracting from the core role of the employee</a:t>
            </a:r>
          </a:p>
          <a:p>
            <a:r>
              <a:rPr lang="en-GB" sz="1800" dirty="0" smtClean="0"/>
              <a:t>This might be demotivating for employees who feel swamped in paperwork and emails</a:t>
            </a:r>
          </a:p>
          <a:p>
            <a:pPr marL="457200" lvl="1" indent="0">
              <a:spcBef>
                <a:spcPts val="600"/>
              </a:spcBef>
              <a:buNone/>
            </a:pPr>
            <a:endParaRPr lang="en-GB" sz="1800" dirty="0" smtClean="0"/>
          </a:p>
          <a:p>
            <a:pPr marL="0" indent="0">
              <a:buNone/>
            </a:pPr>
            <a:r>
              <a:rPr lang="en-GB" sz="1800" dirty="0"/>
              <a:t>	</a:t>
            </a:r>
          </a:p>
        </p:txBody>
      </p:sp>
      <p:sp>
        <p:nvSpPr>
          <p:cNvPr id="6" name="Rounded Rectangle 5"/>
          <p:cNvSpPr/>
          <p:nvPr/>
        </p:nvSpPr>
        <p:spPr>
          <a:xfrm>
            <a:off x="2787249" y="4711577"/>
            <a:ext cx="8640960"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Computers thwart, contort, and befuddle us. We mess around with fonts, change screen backgrounds, slow down or increase mouse speed. We tweak and we piddle. We spend countless hours preparing PowerPoint slides that most people forget in seconds. We generate reports in duplicate and triplicate, and then some, that end up serving only one function for most of the recipients - to collect dust.					Jeff Davidson</a:t>
            </a:r>
            <a:endParaRPr lang="en-US" dirty="0"/>
          </a:p>
        </p:txBody>
      </p:sp>
    </p:spTree>
    <p:extLst>
      <p:ext uri="{BB962C8B-B14F-4D97-AF65-F5344CB8AC3E}">
        <p14:creationId xmlns:p14="http://schemas.microsoft.com/office/powerpoint/2010/main" val="182366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The importance of business communication</a:t>
            </a:r>
          </a:p>
        </p:txBody>
      </p:sp>
      <p:sp>
        <p:nvSpPr>
          <p:cNvPr id="3" name="Content Placeholder 2"/>
          <p:cNvSpPr>
            <a:spLocks noGrp="1"/>
          </p:cNvSpPr>
          <p:nvPr>
            <p:ph idx="1"/>
          </p:nvPr>
        </p:nvSpPr>
        <p:spPr>
          <a:xfrm>
            <a:off x="3215680" y="1915280"/>
            <a:ext cx="8331200" cy="3840163"/>
          </a:xfrm>
        </p:spPr>
        <p:txBody>
          <a:bodyPr/>
          <a:lstStyle/>
          <a:p>
            <a:pPr marL="0" indent="0">
              <a:buNone/>
            </a:pPr>
            <a:r>
              <a:rPr lang="en-GB" sz="1800" dirty="0" smtClean="0"/>
              <a:t>Poor communication can seriously affect the motivation of staff in the workplace:</a:t>
            </a:r>
          </a:p>
          <a:p>
            <a:r>
              <a:rPr lang="en-GB" sz="1800" dirty="0" smtClean="0"/>
              <a:t>Not knowing what is going on at work</a:t>
            </a:r>
          </a:p>
          <a:p>
            <a:r>
              <a:rPr lang="en-GB" sz="1800" dirty="0" smtClean="0"/>
              <a:t>Hearing about issues through unofficial channels (the ‘grapevine’)</a:t>
            </a:r>
          </a:p>
          <a:p>
            <a:r>
              <a:rPr lang="en-GB" sz="1800" dirty="0" smtClean="0"/>
              <a:t>Being inundated with work issues outside of work time</a:t>
            </a:r>
          </a:p>
          <a:p>
            <a:r>
              <a:rPr lang="en-GB" sz="1800" dirty="0" smtClean="0"/>
              <a:t>Not being able to operate efficiently due to lack of information</a:t>
            </a:r>
          </a:p>
          <a:p>
            <a:pPr marL="457200" lvl="1" indent="0">
              <a:spcBef>
                <a:spcPts val="600"/>
              </a:spcBef>
              <a:buNone/>
            </a:pPr>
            <a:endParaRPr lang="en-GB" sz="1200" dirty="0" smtClean="0"/>
          </a:p>
          <a:p>
            <a:pPr marL="0" indent="0">
              <a:buNone/>
            </a:pPr>
            <a:r>
              <a:rPr lang="en-GB" sz="1400" dirty="0"/>
              <a:t>	</a:t>
            </a:r>
          </a:p>
        </p:txBody>
      </p:sp>
      <p:sp>
        <p:nvSpPr>
          <p:cNvPr id="6" name="Rounded Rectangle 5"/>
          <p:cNvSpPr/>
          <p:nvPr/>
        </p:nvSpPr>
        <p:spPr>
          <a:xfrm>
            <a:off x="2831637" y="4509120"/>
            <a:ext cx="8640960"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How many different methods of communication do you use in a day?  </a:t>
            </a:r>
          </a:p>
          <a:p>
            <a:pPr algn="ctr"/>
            <a:r>
              <a:rPr lang="en-GB" dirty="0" smtClean="0"/>
              <a:t>How many of these are of electronic form?  </a:t>
            </a:r>
          </a:p>
          <a:p>
            <a:pPr algn="ctr"/>
            <a:r>
              <a:rPr lang="en-GB" dirty="0" smtClean="0"/>
              <a:t>Apart from when you are asleep what is the longest period of time that you go without using electronic information e.g. Twitter, email, text, Facebook etc. </a:t>
            </a:r>
            <a:endParaRPr lang="en-US" dirty="0"/>
          </a:p>
        </p:txBody>
      </p:sp>
    </p:spTree>
    <p:extLst>
      <p:ext uri="{BB962C8B-B14F-4D97-AF65-F5344CB8AC3E}">
        <p14:creationId xmlns:p14="http://schemas.microsoft.com/office/powerpoint/2010/main" val="1864148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5680" y="1915280"/>
            <a:ext cx="8331200" cy="4343477"/>
          </a:xfrm>
        </p:spPr>
        <p:txBody>
          <a:bodyPr>
            <a:normAutofit fontScale="25000" lnSpcReduction="20000"/>
          </a:bodyPr>
          <a:lstStyle/>
          <a:p>
            <a:pPr marL="0" indent="0">
              <a:buNone/>
            </a:pPr>
            <a:r>
              <a:rPr lang="en-GB" sz="7200" dirty="0"/>
              <a:t>There are a number of barriers stopping effective communication.  These include:</a:t>
            </a:r>
          </a:p>
          <a:p>
            <a:pPr>
              <a:buClr>
                <a:srgbClr val="00B050"/>
              </a:buClr>
            </a:pPr>
            <a:r>
              <a:rPr lang="en-GB" sz="7200" dirty="0" smtClean="0"/>
              <a:t>Physical </a:t>
            </a:r>
            <a:r>
              <a:rPr lang="en-GB" sz="7200" dirty="0"/>
              <a:t>barriers </a:t>
            </a:r>
          </a:p>
          <a:p>
            <a:pPr lvl="1"/>
            <a:r>
              <a:rPr lang="en-GB" sz="7200" dirty="0" smtClean="0"/>
              <a:t>larger </a:t>
            </a:r>
            <a:r>
              <a:rPr lang="en-GB" sz="7200" dirty="0"/>
              <a:t>organisations operate in different locations, impacting on face to face </a:t>
            </a:r>
            <a:r>
              <a:rPr lang="en-GB" sz="7200" dirty="0" smtClean="0"/>
              <a:t>discussions</a:t>
            </a:r>
          </a:p>
          <a:p>
            <a:pPr>
              <a:buClr>
                <a:srgbClr val="00B050"/>
              </a:buClr>
            </a:pPr>
            <a:r>
              <a:rPr lang="en-GB" sz="7200" dirty="0"/>
              <a:t>Cultural barriers </a:t>
            </a:r>
          </a:p>
          <a:p>
            <a:pPr lvl="1"/>
            <a:r>
              <a:rPr lang="en-GB" sz="7200" dirty="0" smtClean="0"/>
              <a:t>a </a:t>
            </a:r>
            <a:r>
              <a:rPr lang="en-GB" sz="7200" dirty="0"/>
              <a:t>clash of cultures might occur with different interpretations of messages</a:t>
            </a:r>
          </a:p>
          <a:p>
            <a:pPr>
              <a:buClr>
                <a:srgbClr val="00B050"/>
              </a:buClr>
            </a:pPr>
            <a:r>
              <a:rPr lang="en-GB" sz="7200" dirty="0"/>
              <a:t>Language barriers </a:t>
            </a:r>
          </a:p>
          <a:p>
            <a:pPr lvl="1"/>
            <a:r>
              <a:rPr lang="en-GB" sz="7200" dirty="0" smtClean="0"/>
              <a:t>misunderstanding </a:t>
            </a:r>
            <a:r>
              <a:rPr lang="en-GB" sz="7200" dirty="0"/>
              <a:t>of words and instructions in a cosmopolitan workplace</a:t>
            </a:r>
          </a:p>
          <a:p>
            <a:pPr>
              <a:buClr>
                <a:srgbClr val="00B050"/>
              </a:buClr>
            </a:pPr>
            <a:r>
              <a:rPr lang="en-GB" sz="7200" dirty="0"/>
              <a:t>Perception </a:t>
            </a:r>
          </a:p>
          <a:p>
            <a:pPr lvl="1"/>
            <a:r>
              <a:rPr lang="en-GB" sz="7200" dirty="0" smtClean="0"/>
              <a:t>people </a:t>
            </a:r>
            <a:r>
              <a:rPr lang="en-GB" sz="7200" dirty="0"/>
              <a:t>often interpret the same message in different ways </a:t>
            </a:r>
          </a:p>
          <a:p>
            <a:pPr>
              <a:buClr>
                <a:srgbClr val="00B050"/>
              </a:buClr>
            </a:pPr>
            <a:endParaRPr lang="en-GB" sz="2000" dirty="0" smtClean="0"/>
          </a:p>
          <a:p>
            <a:pPr>
              <a:buClr>
                <a:srgbClr val="00B050"/>
              </a:buClr>
            </a:pPr>
            <a:endParaRPr lang="en-GB" sz="1400" dirty="0"/>
          </a:p>
          <a:p>
            <a:pPr marL="457200" lvl="1" indent="0">
              <a:spcBef>
                <a:spcPts val="600"/>
              </a:spcBef>
              <a:buNone/>
            </a:pPr>
            <a:endParaRPr lang="en-GB" sz="1200" dirty="0" smtClean="0"/>
          </a:p>
          <a:p>
            <a:pPr marL="0" indent="0">
              <a:buNone/>
            </a:pPr>
            <a:r>
              <a:rPr lang="en-GB" sz="1400" dirty="0"/>
              <a:t>	</a:t>
            </a:r>
          </a:p>
        </p:txBody>
      </p:sp>
      <p:sp>
        <p:nvSpPr>
          <p:cNvPr id="7" name="Title 1"/>
          <p:cNvSpPr>
            <a:spLocks noGrp="1"/>
          </p:cNvSpPr>
          <p:nvPr>
            <p:ph type="title"/>
          </p:nvPr>
        </p:nvSpPr>
        <p:spPr>
          <a:xfrm>
            <a:off x="3251200" y="228600"/>
            <a:ext cx="8331200" cy="1143000"/>
          </a:xfrm>
        </p:spPr>
        <p:txBody>
          <a:bodyPr>
            <a:normAutofit/>
          </a:bodyPr>
          <a:lstStyle/>
          <a:p>
            <a:r>
              <a:rPr lang="en-GB" sz="2400" dirty="0" smtClean="0"/>
              <a:t>Barriers to effective communication</a:t>
            </a:r>
            <a:endParaRPr lang="en-GB" sz="2400" dirty="0"/>
          </a:p>
        </p:txBody>
      </p:sp>
    </p:spTree>
    <p:extLst>
      <p:ext uri="{BB962C8B-B14F-4D97-AF65-F5344CB8AC3E}">
        <p14:creationId xmlns:p14="http://schemas.microsoft.com/office/powerpoint/2010/main" val="3190697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9616" y="1916832"/>
            <a:ext cx="9313035" cy="4608512"/>
          </a:xfrm>
        </p:spPr>
        <p:txBody>
          <a:bodyPr>
            <a:normAutofit fontScale="25000" lnSpcReduction="20000"/>
          </a:bodyPr>
          <a:lstStyle/>
          <a:p>
            <a:pPr>
              <a:lnSpc>
                <a:spcPct val="120000"/>
              </a:lnSpc>
              <a:spcBef>
                <a:spcPts val="600"/>
              </a:spcBef>
              <a:buClr>
                <a:srgbClr val="00B050"/>
              </a:buClr>
            </a:pPr>
            <a:r>
              <a:rPr lang="en-GB" sz="6400" dirty="0" smtClean="0"/>
              <a:t>Developments in ICT have aided business communications, reducing the need for business travel and allowing people to change the way they work. This has included:</a:t>
            </a:r>
          </a:p>
          <a:p>
            <a:pPr lvl="1">
              <a:lnSpc>
                <a:spcPct val="120000"/>
              </a:lnSpc>
              <a:spcBef>
                <a:spcPts val="600"/>
              </a:spcBef>
            </a:pPr>
            <a:r>
              <a:rPr lang="en-GB" sz="6400" dirty="0" smtClean="0"/>
              <a:t>Mobile phones</a:t>
            </a:r>
          </a:p>
          <a:p>
            <a:pPr lvl="1">
              <a:lnSpc>
                <a:spcPct val="120000"/>
              </a:lnSpc>
              <a:spcBef>
                <a:spcPts val="600"/>
              </a:spcBef>
            </a:pPr>
            <a:r>
              <a:rPr lang="en-GB" sz="6400" dirty="0" smtClean="0"/>
              <a:t>Web conferencing / online meetings / desktop sharing</a:t>
            </a:r>
          </a:p>
          <a:p>
            <a:pPr lvl="1">
              <a:lnSpc>
                <a:spcPct val="120000"/>
              </a:lnSpc>
              <a:spcBef>
                <a:spcPts val="600"/>
              </a:spcBef>
            </a:pPr>
            <a:r>
              <a:rPr lang="en-GB" sz="6400" dirty="0" smtClean="0"/>
              <a:t>Broadband / telephone advances e.g. Skype</a:t>
            </a:r>
          </a:p>
          <a:p>
            <a:pPr lvl="1">
              <a:lnSpc>
                <a:spcPct val="120000"/>
              </a:lnSpc>
              <a:spcBef>
                <a:spcPts val="600"/>
              </a:spcBef>
            </a:pPr>
            <a:r>
              <a:rPr lang="en-GB" sz="6400" dirty="0" smtClean="0"/>
              <a:t>Social media</a:t>
            </a:r>
          </a:p>
          <a:p>
            <a:pPr lvl="1">
              <a:lnSpc>
                <a:spcPct val="120000"/>
              </a:lnSpc>
              <a:spcBef>
                <a:spcPts val="600"/>
              </a:spcBef>
            </a:pPr>
            <a:r>
              <a:rPr lang="en-GB" sz="6400" dirty="0" smtClean="0"/>
              <a:t>Cloud storage e.g. </a:t>
            </a:r>
            <a:r>
              <a:rPr lang="en-GB" sz="6400" dirty="0" err="1" smtClean="0"/>
              <a:t>Dropbox</a:t>
            </a:r>
            <a:endParaRPr lang="en-GB" sz="6400" dirty="0" smtClean="0"/>
          </a:p>
          <a:p>
            <a:pPr lvl="1">
              <a:lnSpc>
                <a:spcPct val="120000"/>
              </a:lnSpc>
              <a:spcBef>
                <a:spcPts val="600"/>
              </a:spcBef>
            </a:pPr>
            <a:r>
              <a:rPr lang="en-GB" sz="6400" dirty="0" smtClean="0"/>
              <a:t>E Mail</a:t>
            </a:r>
          </a:p>
          <a:p>
            <a:pPr marL="0" indent="0">
              <a:lnSpc>
                <a:spcPct val="120000"/>
              </a:lnSpc>
              <a:spcBef>
                <a:spcPts val="600"/>
              </a:spcBef>
              <a:buClr>
                <a:srgbClr val="00B050"/>
              </a:buClr>
              <a:buNone/>
            </a:pPr>
            <a:endParaRPr lang="en-GB" sz="6400" dirty="0" smtClean="0"/>
          </a:p>
          <a:p>
            <a:pPr>
              <a:lnSpc>
                <a:spcPct val="120000"/>
              </a:lnSpc>
              <a:spcBef>
                <a:spcPts val="600"/>
              </a:spcBef>
              <a:buClr>
                <a:srgbClr val="00B050"/>
              </a:buClr>
            </a:pPr>
            <a:r>
              <a:rPr lang="en-GB" sz="6400" dirty="0" smtClean="0"/>
              <a:t>However there are issues:</a:t>
            </a:r>
          </a:p>
          <a:p>
            <a:pPr lvl="1">
              <a:lnSpc>
                <a:spcPct val="120000"/>
              </a:lnSpc>
              <a:spcBef>
                <a:spcPts val="600"/>
              </a:spcBef>
            </a:pPr>
            <a:r>
              <a:rPr lang="en-GB" sz="6400" dirty="0" smtClean="0"/>
              <a:t>Cost of installing and staying current</a:t>
            </a:r>
          </a:p>
          <a:p>
            <a:pPr lvl="1">
              <a:lnSpc>
                <a:spcPct val="120000"/>
              </a:lnSpc>
              <a:spcBef>
                <a:spcPts val="600"/>
              </a:spcBef>
            </a:pPr>
            <a:r>
              <a:rPr lang="en-GB" sz="6400" dirty="0" smtClean="0"/>
              <a:t>Need to train staff</a:t>
            </a:r>
          </a:p>
          <a:p>
            <a:pPr lvl="1">
              <a:lnSpc>
                <a:spcPct val="120000"/>
              </a:lnSpc>
              <a:spcBef>
                <a:spcPts val="600"/>
              </a:spcBef>
            </a:pPr>
            <a:r>
              <a:rPr lang="en-GB" sz="6400" dirty="0" smtClean="0"/>
              <a:t>Loss of personal contact</a:t>
            </a:r>
          </a:p>
          <a:p>
            <a:pPr lvl="1">
              <a:lnSpc>
                <a:spcPct val="120000"/>
              </a:lnSpc>
              <a:spcBef>
                <a:spcPts val="600"/>
              </a:spcBef>
            </a:pPr>
            <a:r>
              <a:rPr lang="en-GB" sz="6400" dirty="0" smtClean="0"/>
              <a:t>Data overload</a:t>
            </a:r>
          </a:p>
          <a:p>
            <a:pPr>
              <a:spcBef>
                <a:spcPts val="0"/>
              </a:spcBef>
              <a:buClr>
                <a:srgbClr val="00B050"/>
              </a:buClr>
            </a:pPr>
            <a:endParaRPr lang="en-GB" sz="2000" dirty="0" smtClean="0"/>
          </a:p>
          <a:p>
            <a:pPr>
              <a:buClr>
                <a:srgbClr val="00B050"/>
              </a:buClr>
            </a:pPr>
            <a:endParaRPr lang="en-GB" sz="2000" dirty="0" smtClean="0"/>
          </a:p>
          <a:p>
            <a:pPr>
              <a:buClr>
                <a:srgbClr val="00B050"/>
              </a:buClr>
            </a:pPr>
            <a:endParaRPr lang="en-GB" sz="1400" dirty="0" smtClean="0"/>
          </a:p>
          <a:p>
            <a:pPr marL="457200" lvl="1" indent="0">
              <a:spcBef>
                <a:spcPts val="600"/>
              </a:spcBef>
              <a:buNone/>
            </a:pPr>
            <a:endParaRPr lang="en-GB" sz="1200" dirty="0" smtClean="0"/>
          </a:p>
          <a:p>
            <a:pPr marL="0" indent="0">
              <a:buNone/>
            </a:pPr>
            <a:r>
              <a:rPr lang="en-GB" sz="1400" dirty="0"/>
              <a:t>	</a:t>
            </a:r>
          </a:p>
        </p:txBody>
      </p:sp>
      <p:sp>
        <p:nvSpPr>
          <p:cNvPr id="5" name="Title 1"/>
          <p:cNvSpPr>
            <a:spLocks noGrp="1"/>
          </p:cNvSpPr>
          <p:nvPr>
            <p:ph type="title"/>
          </p:nvPr>
        </p:nvSpPr>
        <p:spPr>
          <a:xfrm>
            <a:off x="3251200" y="228600"/>
            <a:ext cx="8331200" cy="1143000"/>
          </a:xfrm>
        </p:spPr>
        <p:txBody>
          <a:bodyPr>
            <a:normAutofit/>
          </a:bodyPr>
          <a:lstStyle/>
          <a:p>
            <a:r>
              <a:rPr lang="en-GB" sz="2400" dirty="0" smtClean="0"/>
              <a:t>The influence of digital communication on business activity</a:t>
            </a:r>
            <a:endParaRPr lang="en-GB" sz="2400" dirty="0"/>
          </a:p>
        </p:txBody>
      </p:sp>
    </p:spTree>
    <p:extLst>
      <p:ext uri="{BB962C8B-B14F-4D97-AF65-F5344CB8AC3E}">
        <p14:creationId xmlns:p14="http://schemas.microsoft.com/office/powerpoint/2010/main" val="2976426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The influence of digital communication on business activity</a:t>
            </a:r>
          </a:p>
        </p:txBody>
      </p:sp>
      <p:sp>
        <p:nvSpPr>
          <p:cNvPr id="3" name="Content Placeholder 2"/>
          <p:cNvSpPr>
            <a:spLocks noGrp="1"/>
          </p:cNvSpPr>
          <p:nvPr>
            <p:ph idx="1"/>
          </p:nvPr>
        </p:nvSpPr>
        <p:spPr>
          <a:xfrm>
            <a:off x="3023659" y="2060849"/>
            <a:ext cx="8544949" cy="3840163"/>
          </a:xfrm>
        </p:spPr>
        <p:txBody>
          <a:bodyPr>
            <a:normAutofit fontScale="77500" lnSpcReduction="20000"/>
          </a:bodyPr>
          <a:lstStyle/>
          <a:p>
            <a:r>
              <a:rPr lang="en-GB" dirty="0" smtClean="0"/>
              <a:t>Hot-desking</a:t>
            </a:r>
          </a:p>
          <a:p>
            <a:pPr lvl="1"/>
            <a:r>
              <a:rPr lang="en-GB" dirty="0" smtClean="0"/>
              <a:t>Desks or workspaces are not allocated to individual employees on a permanent basis but just allocated as and when needed </a:t>
            </a:r>
          </a:p>
          <a:p>
            <a:pPr lvl="1"/>
            <a:r>
              <a:rPr lang="en-GB" dirty="0" smtClean="0"/>
              <a:t>This is achievable due to advances in technology e.g. USB sticks and access to the Internet</a:t>
            </a:r>
          </a:p>
          <a:p>
            <a:pPr lvl="1"/>
            <a:r>
              <a:rPr lang="en-GB" dirty="0" smtClean="0"/>
              <a:t>Over any period of time multiple people can use one desk and employees multiple desks</a:t>
            </a:r>
          </a:p>
          <a:p>
            <a:pPr lvl="2"/>
            <a:r>
              <a:rPr lang="en-GB" dirty="0" smtClean="0"/>
              <a:t>Potentially reduces ownership and sense of security</a:t>
            </a:r>
          </a:p>
          <a:p>
            <a:pPr lvl="2"/>
            <a:r>
              <a:rPr lang="en-GB" dirty="0" smtClean="0"/>
              <a:t>Increases flexibility and movement around the office</a:t>
            </a:r>
          </a:p>
          <a:p>
            <a:pPr lvl="2"/>
            <a:r>
              <a:rPr lang="en-GB" dirty="0" smtClean="0"/>
              <a:t>Reduces overhead costs</a:t>
            </a:r>
          </a:p>
          <a:p>
            <a:pPr lvl="2"/>
            <a:r>
              <a:rPr lang="en-GB" dirty="0" smtClean="0"/>
              <a:t>Encourages tidy work practices</a:t>
            </a:r>
          </a:p>
          <a:p>
            <a:pPr lvl="1"/>
            <a:r>
              <a:rPr lang="en-GB" dirty="0" smtClean="0"/>
              <a:t>This is more efficient and cost effective for the business, increasing the utilisation of resources</a:t>
            </a:r>
            <a:endParaRPr lang="en-GB" dirty="0"/>
          </a:p>
        </p:txBody>
      </p:sp>
      <p:sp>
        <p:nvSpPr>
          <p:cNvPr id="5" name="Action Button: Document 4">
            <a:hlinkClick r:id="rId3" highlightClick="1"/>
          </p:cNvPr>
          <p:cNvSpPr/>
          <p:nvPr/>
        </p:nvSpPr>
        <p:spPr>
          <a:xfrm>
            <a:off x="767407" y="1844824"/>
            <a:ext cx="960107" cy="108012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35360" y="2996953"/>
            <a:ext cx="1824203" cy="1815882"/>
          </a:xfrm>
          <a:prstGeom prst="rect">
            <a:avLst/>
          </a:prstGeom>
          <a:noFill/>
        </p:spPr>
        <p:txBody>
          <a:bodyPr wrap="square" rtlCol="0">
            <a:spAutoFit/>
          </a:bodyPr>
          <a:lstStyle/>
          <a:p>
            <a:pPr algn="ctr"/>
            <a:r>
              <a:rPr lang="en-GB" sz="1400" dirty="0" smtClean="0"/>
              <a:t>Is hot-desking all good?</a:t>
            </a:r>
          </a:p>
          <a:p>
            <a:pPr algn="ctr"/>
            <a:endParaRPr lang="en-GB" sz="1400" dirty="0"/>
          </a:p>
          <a:p>
            <a:pPr algn="ctr"/>
            <a:r>
              <a:rPr lang="en-GB" sz="1400" dirty="0" smtClean="0"/>
              <a:t>Is this what happens in your sixth form study area? What about in the common room or refectory?</a:t>
            </a:r>
            <a:endParaRPr lang="en-GB" sz="1400" dirty="0"/>
          </a:p>
        </p:txBody>
      </p:sp>
    </p:spTree>
    <p:extLst>
      <p:ext uri="{BB962C8B-B14F-4D97-AF65-F5344CB8AC3E}">
        <p14:creationId xmlns:p14="http://schemas.microsoft.com/office/powerpoint/2010/main" val="640827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4925</TotalTime>
  <Words>952</Words>
  <Application>Microsoft Office PowerPoint</Application>
  <PresentationFormat>Custom</PresentationFormat>
  <Paragraphs>117</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vt:lpstr>
      <vt:lpstr>OCR GCSE BUSINESS 8132</vt:lpstr>
      <vt:lpstr>Communication</vt:lpstr>
      <vt:lpstr>Ways of communicating in a business context</vt:lpstr>
      <vt:lpstr>The importance of business communication</vt:lpstr>
      <vt:lpstr>The importance of business communication</vt:lpstr>
      <vt:lpstr>The importance of business communication</vt:lpstr>
      <vt:lpstr>Barriers to effective communication</vt:lpstr>
      <vt:lpstr>The influence of digital communication on business activity</vt:lpstr>
      <vt:lpstr>The influence of digital communication on business activity</vt:lpstr>
      <vt:lpstr>3.3 Communication in business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AQA GCSE BUSINESS 8132</dc:title>
  <dc:creator>PIA2</dc:creator>
  <cp:lastModifiedBy>Carlo</cp:lastModifiedBy>
  <cp:revision>80</cp:revision>
  <dcterms:created xsi:type="dcterms:W3CDTF">2017-03-20T06:20:25Z</dcterms:created>
  <dcterms:modified xsi:type="dcterms:W3CDTF">2017-08-24T10:21:51Z</dcterms:modified>
</cp:coreProperties>
</file>