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311" r:id="rId2"/>
    <p:sldId id="296" r:id="rId3"/>
    <p:sldId id="319" r:id="rId4"/>
    <p:sldId id="345" r:id="rId5"/>
    <p:sldId id="374" r:id="rId6"/>
    <p:sldId id="376" r:id="rId7"/>
    <p:sldId id="375" r:id="rId8"/>
    <p:sldId id="377" r:id="rId9"/>
    <p:sldId id="373" r:id="rId10"/>
    <p:sldId id="352" r:id="rId11"/>
    <p:sldId id="354" r:id="rId12"/>
    <p:sldId id="265" r:id="rId13"/>
    <p:sldId id="295" r:id="rId14"/>
    <p:sldId id="360" r:id="rId15"/>
    <p:sldId id="314" r:id="rId16"/>
    <p:sldId id="315" r:id="rId17"/>
    <p:sldId id="324" r:id="rId18"/>
    <p:sldId id="322" r:id="rId19"/>
    <p:sldId id="326" r:id="rId20"/>
    <p:sldId id="323" r:id="rId21"/>
    <p:sldId id="383" r:id="rId22"/>
    <p:sldId id="325" r:id="rId23"/>
    <p:sldId id="385" r:id="rId24"/>
    <p:sldId id="344" r:id="rId25"/>
    <p:sldId id="384" r:id="rId26"/>
    <p:sldId id="382" r:id="rId27"/>
    <p:sldId id="371" r:id="rId28"/>
    <p:sldId id="316" r:id="rId29"/>
  </p:sldIdLst>
  <p:sldSz cx="9144000" cy="6858000" type="screen4x3"/>
  <p:notesSz cx="6858000" cy="9144000"/>
  <p:embeddedFontLst>
    <p:embeddedFont>
      <p:font typeface="Museo900-Regular" panose="02000000000000000000" pitchFamily="2" charset="0"/>
      <p:bold r:id="rId32"/>
    </p:embeddedFont>
    <p:embeddedFont>
      <p:font typeface="Museo 500" panose="02000000000000000000" pitchFamily="2" charset="0"/>
      <p:regular r:id="rId33"/>
    </p:embeddedFont>
    <p:embeddedFont>
      <p:font typeface="Museo 900" panose="02000000000000000000" pitchFamily="2" charset="0"/>
      <p:bold r:id="rId34"/>
    </p:embeddedFont>
    <p:embeddedFont>
      <p:font typeface="Museo 700" panose="02000000000000000000" pitchFamily="2" charset="0"/>
      <p:bold r:id="rId35"/>
    </p:embeddedFont>
    <p:embeddedFont>
      <p:font typeface="Museo 100" panose="02000000000000000000" pitchFamily="2" charset="0"/>
      <p:regular r:id="rId36"/>
    </p:embeddedFon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Heathcote" initials="RH" lastIdx="35" clrIdx="0">
    <p:extLst>
      <p:ext uri="{19B8F6BF-5375-455C-9EA6-DF929625EA0E}">
        <p15:presenceInfo xmlns:p15="http://schemas.microsoft.com/office/powerpoint/2012/main" userId="c2f2ece637cb1f9c" providerId="Windows Live"/>
      </p:ext>
    </p:extLst>
  </p:cmAuthor>
  <p:cmAuthor id="2" name="Emma Berry" initials="EB" lastIdx="39" clrIdx="1">
    <p:extLst>
      <p:ext uri="{19B8F6BF-5375-455C-9EA6-DF929625EA0E}">
        <p15:presenceInfo xmlns:p15="http://schemas.microsoft.com/office/powerpoint/2012/main" userId="Emma Berry" providerId="None"/>
      </p:ext>
    </p:extLst>
  </p:cmAuthor>
  <p:cmAuthor id="3" name="Emma Berry" initials="EB [2]" lastIdx="9" clrIdx="2">
    <p:extLst>
      <p:ext uri="{19B8F6BF-5375-455C-9EA6-DF929625EA0E}">
        <p15:presenceInfo xmlns:p15="http://schemas.microsoft.com/office/powerpoint/2012/main" userId="3595e1f75f17c2cb" providerId="Windows Live"/>
      </p:ext>
    </p:extLst>
  </p:cmAuthor>
  <p:cmAuthor id="4" name="Microsoft Office User"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05D"/>
    <a:srgbClr val="B6B1AE"/>
    <a:srgbClr val="C3D4EE"/>
    <a:srgbClr val="B4C1F5"/>
    <a:srgbClr val="9DAF44"/>
    <a:srgbClr val="2B2625"/>
    <a:srgbClr val="111111"/>
    <a:srgbClr val="AAC866"/>
    <a:srgbClr val="93AA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75" autoAdjust="0"/>
    <p:restoredTop sz="95373" autoAdjust="0"/>
  </p:normalViewPr>
  <p:slideViewPr>
    <p:cSldViewPr snapToGrid="0">
      <p:cViewPr varScale="1">
        <p:scale>
          <a:sx n="107" d="100"/>
          <a:sy n="107" d="100"/>
        </p:scale>
        <p:origin x="1386" y="10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9" d="100"/>
          <a:sy n="79" d="100"/>
        </p:scale>
        <p:origin x="2685"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E26872-92CB-43AC-B146-BA1791FA3F24}" type="datetimeFigureOut">
              <a:rPr lang="en-GB" smtClean="0"/>
              <a:t>25/09/2017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65DF43-9C5D-4982-8552-C3CA42538C2E}" type="slidenum">
              <a:rPr lang="en-GB" smtClean="0"/>
              <a:t>‹#›</a:t>
            </a:fld>
            <a:endParaRPr lang="en-GB" dirty="0"/>
          </a:p>
        </p:txBody>
      </p:sp>
    </p:spTree>
    <p:extLst>
      <p:ext uri="{BB962C8B-B14F-4D97-AF65-F5344CB8AC3E}">
        <p14:creationId xmlns:p14="http://schemas.microsoft.com/office/powerpoint/2010/main" val="39861975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1-15T18:24:03.164"/>
    </inkml:context>
    <inkml:brush xml:id="br0">
      <inkml:brushProperty name="width" value="0.025" units="cm"/>
      <inkml:brushProperty name="height" value="0.025" units="cm"/>
      <inkml:brushProperty name="color" value="#ED1C24"/>
    </inkml:brush>
  </inkml:definitions>
  <inkml:traceGroup>
    <inkml:annotationXML>
      <emma:emma xmlns:emma="http://www.w3.org/2003/04/emma" version="1.0">
        <emma:interpretation id="{E5C434DD-72EB-4582-833E-45852CBFFECA}" emma:medium="tactile" emma:mode="ink">
          <msink:context xmlns:msink="http://schemas.microsoft.com/ink/2010/main" type="inkDrawing" rotatedBoundingBox="18615,16671 18657,16713 18646,16723 18604,16681" shapeName="Other"/>
        </emma:interpretation>
      </emma:emma>
    </inkml:annotationXML>
    <inkml:trace contextRef="#ctx0" brushRef="#br0">11656 11447 7808,'-21'-21'2976,"21"21"-1600,0 0-1536,0 0 544,-21-21-352,21 21-32</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04D56-0711-49CE-94A4-753B9D57B66C}" type="datetimeFigureOut">
              <a:rPr lang="en-GB" smtClean="0"/>
              <a:t>25/09/2017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D23B8-76B8-4F07-85A0-55EA49A17CB9}" type="slidenum">
              <a:rPr lang="en-GB" smtClean="0"/>
              <a:t>‹#›</a:t>
            </a:fld>
            <a:endParaRPr lang="en-GB" dirty="0"/>
          </a:p>
        </p:txBody>
      </p:sp>
    </p:spTree>
    <p:extLst>
      <p:ext uri="{BB962C8B-B14F-4D97-AF65-F5344CB8AC3E}">
        <p14:creationId xmlns:p14="http://schemas.microsoft.com/office/powerpoint/2010/main" val="233541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AAC866"/>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AAC866"/>
            </a:solidFill>
            <a:miter lim="800000"/>
          </a:ln>
        </p:spPr>
        <p:txBody>
          <a:bodyPr vert="horz" lIns="0" tIns="0" rIns="0" bIns="0" anchor="ctr" anchorCtr="0"/>
          <a:lstStyle>
            <a:lvl1pPr marL="0" indent="0" algn="ctr">
              <a:buNone/>
              <a:defRPr lang="en-US" sz="4500" b="1" kern="1200" dirty="0" smtClean="0">
                <a:solidFill>
                  <a:srgbClr val="AAC866"/>
                </a:solidFill>
                <a:latin typeface="Arial"/>
                <a:ea typeface="+mn-ea"/>
                <a:cs typeface="Arial"/>
              </a:defRPr>
            </a:lvl1pPr>
          </a:lstStyle>
          <a:p>
            <a:pPr lvl="0"/>
            <a:r>
              <a:rPr lang="en-US" dirty="0"/>
              <a:t>1</a:t>
            </a:r>
          </a:p>
        </p:txBody>
      </p:sp>
    </p:spTree>
    <p:extLst>
      <p:ext uri="{BB962C8B-B14F-4D97-AF65-F5344CB8AC3E}">
        <p14:creationId xmlns:p14="http://schemas.microsoft.com/office/powerpoint/2010/main" val="362562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9DAF4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8278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tx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12621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5305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20295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170493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91584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1461271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DAF44"/>
                </a:solidFill>
                <a:latin typeface="Arial"/>
                <a:cs typeface="Arial"/>
              </a:defRPr>
            </a:lvl2pPr>
            <a:lvl3pPr marL="723900" indent="-279400">
              <a:lnSpc>
                <a:spcPct val="100000"/>
              </a:lnSpc>
              <a:buFont typeface="Arial"/>
              <a:buChar char="•"/>
              <a:defRPr lang="en-US" sz="2000" kern="1200" baseline="0" dirty="0" smtClean="0">
                <a:solidFill>
                  <a:srgbClr val="25305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25507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40000"/>
                    </a:schemeClr>
                  </a:glow>
                </a:effectLst>
                <a:latin typeface="Arial"/>
                <a:ea typeface="+mn-ea"/>
                <a:cs typeface="Arial"/>
              </a:rPr>
              <a:t>Sources, origins and properties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5E Textiles</a:t>
            </a:r>
          </a:p>
        </p:txBody>
      </p:sp>
    </p:spTree>
    <p:extLst>
      <p:ext uri="{BB962C8B-B14F-4D97-AF65-F5344CB8AC3E}">
        <p14:creationId xmlns:p14="http://schemas.microsoft.com/office/powerpoint/2010/main" val="26183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31510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116.png"/><Relationship Id="rId2" Type="http://schemas.openxmlformats.org/officeDocument/2006/relationships/customXml" Target="../ink/ink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1</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768600" cy="2201863"/>
          </a:xfrm>
        </p:spPr>
        <p:txBody>
          <a:bodyPr/>
          <a:lstStyle/>
          <a:p>
            <a:r>
              <a:rPr lang="en-US" dirty="0">
                <a:latin typeface="Museo 900" panose="02000000000000000000" pitchFamily="2" charset="0"/>
              </a:rPr>
              <a:t>Sources, origins and properties</a:t>
            </a:r>
          </a:p>
          <a:p>
            <a:endParaRPr lang="en-US" dirty="0">
              <a:latin typeface="Museo 900" panose="02000000000000000000" pitchFamily="2" charset="0"/>
            </a:endParaRPr>
          </a:p>
          <a:p>
            <a:endParaRPr lang="en-US" dirty="0">
              <a:latin typeface="Museo 900" panose="02000000000000000000" pitchFamily="2" charset="0"/>
            </a:endParaRPr>
          </a:p>
          <a:p>
            <a:pPr>
              <a:lnSpc>
                <a:spcPts val="2000"/>
              </a:lnSpc>
              <a:spcBef>
                <a:spcPts val="900"/>
              </a:spcBef>
            </a:pPr>
            <a:r>
              <a:rPr lang="en-US" sz="2000" dirty="0">
                <a:latin typeface="Museo 100" panose="02000000000000000000" pitchFamily="50" charset="0"/>
              </a:rPr>
              <a:t>Unit 5E</a:t>
            </a:r>
          </a:p>
          <a:p>
            <a:pPr lvl="1">
              <a:spcBef>
                <a:spcPts val="0"/>
              </a:spcBef>
            </a:pPr>
            <a:r>
              <a:rPr lang="en-US" sz="2000" dirty="0">
                <a:latin typeface="Museo 100" panose="02000000000000000000" pitchFamily="50" charset="0"/>
              </a:rPr>
              <a:t>Textiles</a:t>
            </a:r>
          </a:p>
        </p:txBody>
      </p:sp>
    </p:spTree>
    <p:extLst>
      <p:ext uri="{BB962C8B-B14F-4D97-AF65-F5344CB8AC3E}">
        <p14:creationId xmlns:p14="http://schemas.microsoft.com/office/powerpoint/2010/main" val="399692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are fabrics processed?</a:t>
            </a:r>
          </a:p>
        </p:txBody>
      </p:sp>
      <p:sp>
        <p:nvSpPr>
          <p:cNvPr id="3" name="Text Placeholder 2"/>
          <p:cNvSpPr>
            <a:spLocks noGrp="1"/>
          </p:cNvSpPr>
          <p:nvPr>
            <p:ph type="body" sz="quarter" idx="14"/>
          </p:nvPr>
        </p:nvSpPr>
        <p:spPr/>
        <p:txBody>
          <a:bodyPr/>
          <a:lstStyle/>
          <a:p>
            <a:r>
              <a:rPr lang="en-GB" dirty="0"/>
              <a:t>There are many different processes for converting raw materials from their sources</a:t>
            </a:r>
          </a:p>
          <a:p>
            <a:pPr lvl="1"/>
            <a:r>
              <a:rPr lang="en-GB" b="1" dirty="0"/>
              <a:t>Weaving</a:t>
            </a:r>
          </a:p>
          <a:p>
            <a:pPr lvl="1"/>
            <a:r>
              <a:rPr lang="en-GB" b="1" dirty="0"/>
              <a:t>Knitting</a:t>
            </a:r>
          </a:p>
          <a:p>
            <a:pPr lvl="1"/>
            <a:r>
              <a:rPr lang="en-GB" dirty="0"/>
              <a:t>Carding</a:t>
            </a:r>
          </a:p>
          <a:p>
            <a:pPr lvl="1"/>
            <a:r>
              <a:rPr lang="en-GB" dirty="0"/>
              <a:t>Bonding</a:t>
            </a:r>
          </a:p>
          <a:p>
            <a:pPr lvl="1"/>
            <a:r>
              <a:rPr lang="en-GB" dirty="0"/>
              <a:t>Tanning</a:t>
            </a:r>
          </a:p>
        </p:txBody>
      </p:sp>
      <p:pic>
        <p:nvPicPr>
          <p:cNvPr id="1026" name="Picture 2" descr="C:\Users\desig\AppData\Roaming\PixelMetrics\CaptureWiz\Temp\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6010" y="5157786"/>
            <a:ext cx="7019925" cy="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81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Processing yarns</a:t>
            </a:r>
          </a:p>
        </p:txBody>
      </p:sp>
      <p:sp>
        <p:nvSpPr>
          <p:cNvPr id="24" name="Text Placeholder 2"/>
          <p:cNvSpPr>
            <a:spLocks noGrp="1"/>
          </p:cNvSpPr>
          <p:nvPr>
            <p:ph type="body" sz="quarter" idx="14"/>
          </p:nvPr>
        </p:nvSpPr>
        <p:spPr/>
        <p:txBody>
          <a:bodyPr/>
          <a:lstStyle/>
          <a:p>
            <a:r>
              <a:rPr lang="en-GB" dirty="0"/>
              <a:t>To produce most fabrics, fibres will need to be processed into yarns</a:t>
            </a:r>
          </a:p>
          <a:p>
            <a:pPr lvl="1"/>
            <a:r>
              <a:rPr lang="en-GB" dirty="0"/>
              <a:t>Yarns can then be woven or knitted into fabric</a:t>
            </a:r>
          </a:p>
        </p:txBody>
      </p:sp>
      <p:sp>
        <p:nvSpPr>
          <p:cNvPr id="8" name="Text Placeholder 1"/>
          <p:cNvSpPr txBox="1">
            <a:spLocks/>
          </p:cNvSpPr>
          <p:nvPr/>
        </p:nvSpPr>
        <p:spPr>
          <a:xfrm>
            <a:off x="1227720" y="3036312"/>
            <a:ext cx="1674329" cy="670772"/>
          </a:xfrm>
          <a:prstGeom prst="rect">
            <a:avLst/>
          </a:prstGeom>
        </p:spPr>
        <p:txBody>
          <a:bodyPr lIns="0">
            <a:noAutofit/>
          </a:bodyPr>
          <a:lstStyle>
            <a:lvl1pPr marL="0" indent="0" algn="l" defTabSz="914400" rtl="0" eaLnBrk="1" latinLnBrk="0" hangingPunct="1">
              <a:lnSpc>
                <a:spcPts val="3900"/>
              </a:lnSpc>
              <a:spcBef>
                <a:spcPts val="0"/>
              </a:spcBef>
              <a:spcAft>
                <a:spcPts val="1500"/>
              </a:spcAft>
              <a:buFont typeface="Arial" panose="020B0604020202020204" pitchFamily="34" charset="0"/>
              <a:buNone/>
              <a:defRPr sz="4000" b="1" i="0" kern="1200">
                <a:solidFill>
                  <a:schemeClr val="tx1"/>
                </a:solidFill>
                <a:latin typeface="Arial"/>
                <a:ea typeface="+mn-ea"/>
                <a:cs typeface="Arial"/>
              </a:defRPr>
            </a:lvl1pPr>
            <a:lvl2pPr marL="457200" indent="-457200" algn="l" defTabSz="914400" rtl="0" eaLnBrk="1" latinLnBrk="0" hangingPunct="1">
              <a:lnSpc>
                <a:spcPts val="2500"/>
              </a:lnSpc>
              <a:spcBef>
                <a:spcPts val="0"/>
              </a:spcBef>
              <a:spcAft>
                <a:spcPts val="1000"/>
              </a:spcAft>
              <a:buFont typeface="Arial" panose="020B0604020202020204" pitchFamily="34" charset="0"/>
              <a:buNone/>
              <a:defRPr sz="4000" b="0" kern="1200">
                <a:solidFill>
                  <a:schemeClr val="tx1">
                    <a:lumMod val="50000"/>
                    <a:lumOff val="50000"/>
                  </a:schemeClr>
                </a:solidFill>
                <a:latin typeface="Arial"/>
                <a:ea typeface="+mn-ea"/>
                <a:cs typeface="Arial"/>
              </a:defRPr>
            </a:lvl2pPr>
            <a:lvl3pPr marL="0" indent="0" algn="l" defTabSz="914400" rtl="0" eaLnBrk="1" latinLnBrk="0" hangingPunct="1">
              <a:lnSpc>
                <a:spcPts val="3600"/>
              </a:lnSpc>
              <a:spcBef>
                <a:spcPts val="0"/>
              </a:spcBef>
              <a:buFont typeface="Arial" panose="020B0604020202020204" pitchFamily="34" charset="0"/>
              <a:buNone/>
              <a:defRPr sz="3000" kern="1200">
                <a:solidFill>
                  <a:schemeClr val="tx1">
                    <a:lumMod val="50000"/>
                    <a:lumOff val="50000"/>
                  </a:schemeClr>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500" dirty="0">
                <a:solidFill>
                  <a:srgbClr val="25305D"/>
                </a:solidFill>
              </a:rPr>
              <a:t>Fibres</a:t>
            </a:r>
          </a:p>
        </p:txBody>
      </p:sp>
      <p:sp>
        <p:nvSpPr>
          <p:cNvPr id="9" name="Text Placeholder 1"/>
          <p:cNvSpPr txBox="1">
            <a:spLocks/>
          </p:cNvSpPr>
          <p:nvPr/>
        </p:nvSpPr>
        <p:spPr>
          <a:xfrm>
            <a:off x="6189453" y="3036312"/>
            <a:ext cx="1914263" cy="670772"/>
          </a:xfrm>
          <a:prstGeom prst="rect">
            <a:avLst/>
          </a:prstGeom>
        </p:spPr>
        <p:txBody>
          <a:bodyPr lIns="0">
            <a:noAutofit/>
          </a:bodyPr>
          <a:lstStyle>
            <a:lvl1pPr marL="0" indent="0" algn="l" defTabSz="914400" rtl="0" eaLnBrk="1" latinLnBrk="0" hangingPunct="1">
              <a:lnSpc>
                <a:spcPts val="3900"/>
              </a:lnSpc>
              <a:spcBef>
                <a:spcPts val="0"/>
              </a:spcBef>
              <a:spcAft>
                <a:spcPts val="1500"/>
              </a:spcAft>
              <a:buFont typeface="Arial" panose="020B0604020202020204" pitchFamily="34" charset="0"/>
              <a:buNone/>
              <a:defRPr sz="4000" b="1" i="0" kern="1200">
                <a:solidFill>
                  <a:schemeClr val="tx1"/>
                </a:solidFill>
                <a:latin typeface="Arial"/>
                <a:ea typeface="+mn-ea"/>
                <a:cs typeface="Arial"/>
              </a:defRPr>
            </a:lvl1pPr>
            <a:lvl2pPr marL="457200" indent="-457200" algn="l" defTabSz="914400" rtl="0" eaLnBrk="1" latinLnBrk="0" hangingPunct="1">
              <a:lnSpc>
                <a:spcPts val="2500"/>
              </a:lnSpc>
              <a:spcBef>
                <a:spcPts val="0"/>
              </a:spcBef>
              <a:spcAft>
                <a:spcPts val="1000"/>
              </a:spcAft>
              <a:buFont typeface="Arial" panose="020B0604020202020204" pitchFamily="34" charset="0"/>
              <a:buNone/>
              <a:defRPr sz="4000" b="0" kern="1200">
                <a:solidFill>
                  <a:schemeClr val="tx1">
                    <a:lumMod val="50000"/>
                    <a:lumOff val="50000"/>
                  </a:schemeClr>
                </a:solidFill>
                <a:latin typeface="Arial"/>
                <a:ea typeface="+mn-ea"/>
                <a:cs typeface="Arial"/>
              </a:defRPr>
            </a:lvl2pPr>
            <a:lvl3pPr marL="0" indent="0" algn="l" defTabSz="914400" rtl="0" eaLnBrk="1" latinLnBrk="0" hangingPunct="1">
              <a:lnSpc>
                <a:spcPts val="3600"/>
              </a:lnSpc>
              <a:spcBef>
                <a:spcPts val="0"/>
              </a:spcBef>
              <a:buFont typeface="Arial" panose="020B0604020202020204" pitchFamily="34" charset="0"/>
              <a:buNone/>
              <a:defRPr sz="3000" kern="1200">
                <a:solidFill>
                  <a:schemeClr val="tx1">
                    <a:lumMod val="50000"/>
                    <a:lumOff val="50000"/>
                  </a:schemeClr>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500" dirty="0">
                <a:solidFill>
                  <a:srgbClr val="25305D"/>
                </a:solidFill>
              </a:rPr>
              <a:t>Fabric</a:t>
            </a:r>
          </a:p>
        </p:txBody>
      </p:sp>
      <p:sp>
        <p:nvSpPr>
          <p:cNvPr id="17" name="Text Placeholder 1"/>
          <p:cNvSpPr txBox="1">
            <a:spLocks/>
          </p:cNvSpPr>
          <p:nvPr/>
        </p:nvSpPr>
        <p:spPr>
          <a:xfrm>
            <a:off x="3718287" y="3036312"/>
            <a:ext cx="1674329" cy="670772"/>
          </a:xfrm>
          <a:prstGeom prst="rect">
            <a:avLst/>
          </a:prstGeom>
        </p:spPr>
        <p:txBody>
          <a:bodyPr lIns="0">
            <a:noAutofit/>
          </a:bodyPr>
          <a:lstStyle>
            <a:lvl1pPr marL="0" indent="0" algn="l" defTabSz="914400" rtl="0" eaLnBrk="1" latinLnBrk="0" hangingPunct="1">
              <a:lnSpc>
                <a:spcPts val="3900"/>
              </a:lnSpc>
              <a:spcBef>
                <a:spcPts val="0"/>
              </a:spcBef>
              <a:spcAft>
                <a:spcPts val="1500"/>
              </a:spcAft>
              <a:buFont typeface="Arial" panose="020B0604020202020204" pitchFamily="34" charset="0"/>
              <a:buNone/>
              <a:defRPr sz="4000" b="1" i="0" kern="1200">
                <a:solidFill>
                  <a:schemeClr val="tx1"/>
                </a:solidFill>
                <a:latin typeface="Arial"/>
                <a:ea typeface="+mn-ea"/>
                <a:cs typeface="Arial"/>
              </a:defRPr>
            </a:lvl1pPr>
            <a:lvl2pPr marL="457200" indent="-457200" algn="l" defTabSz="914400" rtl="0" eaLnBrk="1" latinLnBrk="0" hangingPunct="1">
              <a:lnSpc>
                <a:spcPts val="2500"/>
              </a:lnSpc>
              <a:spcBef>
                <a:spcPts val="0"/>
              </a:spcBef>
              <a:spcAft>
                <a:spcPts val="1000"/>
              </a:spcAft>
              <a:buFont typeface="Arial" panose="020B0604020202020204" pitchFamily="34" charset="0"/>
              <a:buNone/>
              <a:defRPr sz="4000" b="0" kern="1200">
                <a:solidFill>
                  <a:schemeClr val="tx1">
                    <a:lumMod val="50000"/>
                    <a:lumOff val="50000"/>
                  </a:schemeClr>
                </a:solidFill>
                <a:latin typeface="Arial"/>
                <a:ea typeface="+mn-ea"/>
                <a:cs typeface="Arial"/>
              </a:defRPr>
            </a:lvl2pPr>
            <a:lvl3pPr marL="0" indent="0" algn="l" defTabSz="914400" rtl="0" eaLnBrk="1" latinLnBrk="0" hangingPunct="1">
              <a:lnSpc>
                <a:spcPts val="3600"/>
              </a:lnSpc>
              <a:spcBef>
                <a:spcPts val="0"/>
              </a:spcBef>
              <a:buFont typeface="Arial" panose="020B0604020202020204" pitchFamily="34" charset="0"/>
              <a:buNone/>
              <a:defRPr sz="3000" kern="1200">
                <a:solidFill>
                  <a:schemeClr val="tx1">
                    <a:lumMod val="50000"/>
                    <a:lumOff val="50000"/>
                  </a:schemeClr>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500" dirty="0">
                <a:solidFill>
                  <a:srgbClr val="25305D"/>
                </a:solidFill>
              </a:rPr>
              <a:t>Yarn</a:t>
            </a:r>
          </a:p>
        </p:txBody>
      </p:sp>
      <p:sp>
        <p:nvSpPr>
          <p:cNvPr id="18" name="Text Placeholder 1"/>
          <p:cNvSpPr txBox="1">
            <a:spLocks/>
          </p:cNvSpPr>
          <p:nvPr/>
        </p:nvSpPr>
        <p:spPr>
          <a:xfrm>
            <a:off x="2720560" y="5659581"/>
            <a:ext cx="1286454" cy="670772"/>
          </a:xfrm>
          <a:prstGeom prst="rect">
            <a:avLst/>
          </a:prstGeom>
        </p:spPr>
        <p:txBody>
          <a:bodyPr lIns="0">
            <a:noAutofit/>
          </a:bodyPr>
          <a:lstStyle>
            <a:lvl1pPr marL="0" indent="0" algn="l" defTabSz="914400" rtl="0" eaLnBrk="1" latinLnBrk="0" hangingPunct="1">
              <a:lnSpc>
                <a:spcPts val="3900"/>
              </a:lnSpc>
              <a:spcBef>
                <a:spcPts val="0"/>
              </a:spcBef>
              <a:spcAft>
                <a:spcPts val="1500"/>
              </a:spcAft>
              <a:buFont typeface="Arial" panose="020B0604020202020204" pitchFamily="34" charset="0"/>
              <a:buNone/>
              <a:defRPr sz="4000" b="1" i="0" kern="1200">
                <a:solidFill>
                  <a:schemeClr val="tx1"/>
                </a:solidFill>
                <a:latin typeface="Arial"/>
                <a:ea typeface="+mn-ea"/>
                <a:cs typeface="Arial"/>
              </a:defRPr>
            </a:lvl1pPr>
            <a:lvl2pPr marL="457200" indent="-457200" algn="l" defTabSz="914400" rtl="0" eaLnBrk="1" latinLnBrk="0" hangingPunct="1">
              <a:lnSpc>
                <a:spcPts val="2500"/>
              </a:lnSpc>
              <a:spcBef>
                <a:spcPts val="0"/>
              </a:spcBef>
              <a:spcAft>
                <a:spcPts val="1000"/>
              </a:spcAft>
              <a:buFont typeface="Arial" panose="020B0604020202020204" pitchFamily="34" charset="0"/>
              <a:buNone/>
              <a:defRPr sz="4000" b="0" kern="1200">
                <a:solidFill>
                  <a:schemeClr val="tx1">
                    <a:lumMod val="50000"/>
                    <a:lumOff val="50000"/>
                  </a:schemeClr>
                </a:solidFill>
                <a:latin typeface="Arial"/>
                <a:ea typeface="+mn-ea"/>
                <a:cs typeface="Arial"/>
              </a:defRPr>
            </a:lvl2pPr>
            <a:lvl3pPr marL="0" indent="0" algn="l" defTabSz="914400" rtl="0" eaLnBrk="1" latinLnBrk="0" hangingPunct="1">
              <a:lnSpc>
                <a:spcPts val="3600"/>
              </a:lnSpc>
              <a:spcBef>
                <a:spcPts val="0"/>
              </a:spcBef>
              <a:buFont typeface="Arial" panose="020B0604020202020204" pitchFamily="34" charset="0"/>
              <a:buNone/>
              <a:defRPr sz="3000" kern="1200">
                <a:solidFill>
                  <a:schemeClr val="tx1">
                    <a:lumMod val="50000"/>
                    <a:lumOff val="50000"/>
                  </a:schemeClr>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rgbClr val="25305D"/>
                </a:solidFill>
              </a:rPr>
              <a:t>Spinning</a:t>
            </a:r>
          </a:p>
        </p:txBody>
      </p:sp>
      <p:sp>
        <p:nvSpPr>
          <p:cNvPr id="19" name="Text Placeholder 1"/>
          <p:cNvSpPr txBox="1">
            <a:spLocks/>
          </p:cNvSpPr>
          <p:nvPr/>
        </p:nvSpPr>
        <p:spPr>
          <a:xfrm>
            <a:off x="4590582" y="5659581"/>
            <a:ext cx="2564032" cy="670772"/>
          </a:xfrm>
          <a:prstGeom prst="rect">
            <a:avLst/>
          </a:prstGeom>
        </p:spPr>
        <p:txBody>
          <a:bodyPr lIns="0">
            <a:noAutofit/>
          </a:bodyPr>
          <a:lstStyle>
            <a:lvl1pPr marL="0" indent="0" algn="l" defTabSz="914400" rtl="0" eaLnBrk="1" latinLnBrk="0" hangingPunct="1">
              <a:lnSpc>
                <a:spcPts val="3900"/>
              </a:lnSpc>
              <a:spcBef>
                <a:spcPts val="0"/>
              </a:spcBef>
              <a:spcAft>
                <a:spcPts val="1500"/>
              </a:spcAft>
              <a:buFont typeface="Arial" panose="020B0604020202020204" pitchFamily="34" charset="0"/>
              <a:buNone/>
              <a:defRPr sz="4000" b="1" i="0" kern="1200">
                <a:solidFill>
                  <a:schemeClr val="tx1"/>
                </a:solidFill>
                <a:latin typeface="Arial"/>
                <a:ea typeface="+mn-ea"/>
                <a:cs typeface="Arial"/>
              </a:defRPr>
            </a:lvl1pPr>
            <a:lvl2pPr marL="457200" indent="-457200" algn="l" defTabSz="914400" rtl="0" eaLnBrk="1" latinLnBrk="0" hangingPunct="1">
              <a:lnSpc>
                <a:spcPts val="2500"/>
              </a:lnSpc>
              <a:spcBef>
                <a:spcPts val="0"/>
              </a:spcBef>
              <a:spcAft>
                <a:spcPts val="1000"/>
              </a:spcAft>
              <a:buFont typeface="Arial" panose="020B0604020202020204" pitchFamily="34" charset="0"/>
              <a:buNone/>
              <a:defRPr sz="4000" b="0" kern="1200">
                <a:solidFill>
                  <a:schemeClr val="tx1">
                    <a:lumMod val="50000"/>
                    <a:lumOff val="50000"/>
                  </a:schemeClr>
                </a:solidFill>
                <a:latin typeface="Arial"/>
                <a:ea typeface="+mn-ea"/>
                <a:cs typeface="Arial"/>
              </a:defRPr>
            </a:lvl2pPr>
            <a:lvl3pPr marL="0" indent="0" algn="l" defTabSz="914400" rtl="0" eaLnBrk="1" latinLnBrk="0" hangingPunct="1">
              <a:lnSpc>
                <a:spcPts val="3600"/>
              </a:lnSpc>
              <a:spcBef>
                <a:spcPts val="0"/>
              </a:spcBef>
              <a:buFont typeface="Arial" panose="020B0604020202020204" pitchFamily="34" charset="0"/>
              <a:buNone/>
              <a:defRPr sz="3000" kern="1200">
                <a:solidFill>
                  <a:schemeClr val="tx1">
                    <a:lumMod val="50000"/>
                    <a:lumOff val="50000"/>
                  </a:schemeClr>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000" dirty="0">
                <a:solidFill>
                  <a:srgbClr val="25305D"/>
                </a:solidFill>
              </a:rPr>
              <a:t>Weaving or knitting</a:t>
            </a:r>
          </a:p>
        </p:txBody>
      </p:sp>
      <p:sp>
        <p:nvSpPr>
          <p:cNvPr id="42" name="Arc 41"/>
          <p:cNvSpPr/>
          <p:nvPr/>
        </p:nvSpPr>
        <p:spPr>
          <a:xfrm rot="5400000">
            <a:off x="2831171" y="4457108"/>
            <a:ext cx="1055662" cy="1555750"/>
          </a:xfrm>
          <a:prstGeom prst="arc">
            <a:avLst>
              <a:gd name="adj1" fmla="val 16200000"/>
              <a:gd name="adj2" fmla="val 5203397"/>
            </a:avLst>
          </a:prstGeom>
          <a:ln w="57150">
            <a:solidFill>
              <a:srgbClr val="9DAF4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3" name="Arc 42"/>
          <p:cNvSpPr/>
          <p:nvPr/>
        </p:nvSpPr>
        <p:spPr>
          <a:xfrm rot="5400000">
            <a:off x="5335186" y="4457108"/>
            <a:ext cx="1055662" cy="1555750"/>
          </a:xfrm>
          <a:prstGeom prst="arc">
            <a:avLst>
              <a:gd name="adj1" fmla="val 16200000"/>
              <a:gd name="adj2" fmla="val 5203397"/>
            </a:avLst>
          </a:prstGeom>
          <a:ln w="57150">
            <a:solidFill>
              <a:srgbClr val="9DAF4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4017" y="3597917"/>
            <a:ext cx="2394278" cy="1582618"/>
          </a:xfrm>
          <a:prstGeom prst="rect">
            <a:avLst/>
          </a:prstGeom>
        </p:spPr>
      </p:pic>
      <p:pic>
        <p:nvPicPr>
          <p:cNvPr id="6" name="Picture 5"/>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3378976" y="3597916"/>
            <a:ext cx="2394000" cy="1584000"/>
          </a:xfrm>
          <a:prstGeom prst="rect">
            <a:avLst/>
          </a:prstGeom>
        </p:spPr>
      </p:pic>
      <p:pic>
        <p:nvPicPr>
          <p:cNvPr id="10" name="Picture 9"/>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5963658" y="3597917"/>
            <a:ext cx="2394000" cy="1584000"/>
          </a:xfrm>
          <a:prstGeom prst="rect">
            <a:avLst/>
          </a:prstGeom>
        </p:spPr>
      </p:pic>
    </p:spTree>
    <p:extLst>
      <p:ext uri="{BB962C8B-B14F-4D97-AF65-F5344CB8AC3E}">
        <p14:creationId xmlns:p14="http://schemas.microsoft.com/office/powerpoint/2010/main" val="408996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797230" cy="3453607"/>
          </a:xfrm>
        </p:spPr>
        <p:txBody>
          <a:bodyPr/>
          <a:lstStyle/>
          <a:p>
            <a:r>
              <a:rPr lang="en-GB" dirty="0"/>
              <a:t>Most natural fibres come in short hairy strands called staple fibres whereas all synthetic fibres are usually long and smooth – these are called filaments </a:t>
            </a:r>
          </a:p>
          <a:p>
            <a:pPr marL="0" indent="0">
              <a:buNone/>
            </a:pPr>
            <a:br>
              <a:rPr lang="en-GB" dirty="0"/>
            </a:br>
            <a:endParaRPr lang="en-GB" dirty="0"/>
          </a:p>
          <a:p>
            <a:pPr marL="0" indent="0">
              <a:buNone/>
            </a:pPr>
            <a:br>
              <a:rPr lang="en-GB" dirty="0"/>
            </a:br>
            <a:endParaRPr lang="en-GB" dirty="0"/>
          </a:p>
          <a:p>
            <a:endParaRPr lang="en-GB" dirty="0"/>
          </a:p>
          <a:p>
            <a:pPr lvl="1"/>
            <a:endParaRPr lang="en-GB" dirty="0"/>
          </a:p>
          <a:p>
            <a:pPr lvl="1"/>
            <a:r>
              <a:rPr lang="en-GB" dirty="0"/>
              <a:t>Why are staple fibres often more absorbent and warmer?</a:t>
            </a:r>
          </a:p>
        </p:txBody>
      </p:sp>
      <p:pic>
        <p:nvPicPr>
          <p:cNvPr id="6" name="Picture 2" descr="C:\Users\Rob\AppData\Roaming\PixelMetrics\CaptureWiz\Temp\1.png">
            <a:extLst>
              <a:ext uri="{FF2B5EF4-FFF2-40B4-BE49-F238E27FC236}">
                <a16:creationId xmlns:a16="http://schemas.microsoft.com/office/drawing/2014/main" id="{0D9395DB-391C-48E3-8A32-E65BCE55AE0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8944" y="2970720"/>
            <a:ext cx="5161550" cy="256823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Staple fibres and filaments</a:t>
            </a:r>
          </a:p>
        </p:txBody>
      </p:sp>
      <p:sp>
        <p:nvSpPr>
          <p:cNvPr id="4" name="Rectangle 3"/>
          <p:cNvSpPr/>
          <p:nvPr/>
        </p:nvSpPr>
        <p:spPr>
          <a:xfrm>
            <a:off x="2295279" y="4254835"/>
            <a:ext cx="1647132" cy="369332"/>
          </a:xfrm>
          <a:prstGeom prst="rect">
            <a:avLst/>
          </a:prstGeom>
        </p:spPr>
        <p:txBody>
          <a:bodyPr wrap="square">
            <a:spAutoFit/>
          </a:bodyPr>
          <a:lstStyle/>
          <a:p>
            <a:r>
              <a:rPr lang="en-GB" b="1" dirty="0">
                <a:solidFill>
                  <a:srgbClr val="25305D"/>
                </a:solidFill>
                <a:latin typeface="Arial" panose="020B0604020202020204" pitchFamily="34" charset="0"/>
                <a:cs typeface="Arial" panose="020B0604020202020204" pitchFamily="34" charset="0"/>
              </a:rPr>
              <a:t>Staple fibres </a:t>
            </a:r>
          </a:p>
        </p:txBody>
      </p:sp>
      <p:sp>
        <p:nvSpPr>
          <p:cNvPr id="5" name="Rectangle 4"/>
          <p:cNvSpPr/>
          <p:nvPr/>
        </p:nvSpPr>
        <p:spPr>
          <a:xfrm>
            <a:off x="2487903" y="5396875"/>
            <a:ext cx="1261884" cy="369332"/>
          </a:xfrm>
          <a:prstGeom prst="rect">
            <a:avLst/>
          </a:prstGeom>
        </p:spPr>
        <p:txBody>
          <a:bodyPr wrap="none">
            <a:spAutoFit/>
          </a:bodyPr>
          <a:lstStyle/>
          <a:p>
            <a:r>
              <a:rPr lang="en-GB" b="1" dirty="0">
                <a:solidFill>
                  <a:srgbClr val="25305D"/>
                </a:solidFill>
                <a:latin typeface="Arial" panose="020B0604020202020204" pitchFamily="34" charset="0"/>
                <a:cs typeface="Arial" panose="020B0604020202020204" pitchFamily="34" charset="0"/>
              </a:rPr>
              <a:t>Filaments</a:t>
            </a:r>
          </a:p>
        </p:txBody>
      </p:sp>
      <p:sp>
        <p:nvSpPr>
          <p:cNvPr id="12" name="Rectangle 11"/>
          <p:cNvSpPr/>
          <p:nvPr/>
        </p:nvSpPr>
        <p:spPr>
          <a:xfrm>
            <a:off x="4905231" y="4254835"/>
            <a:ext cx="1992853" cy="369332"/>
          </a:xfrm>
          <a:prstGeom prst="rect">
            <a:avLst/>
          </a:prstGeom>
        </p:spPr>
        <p:txBody>
          <a:bodyPr wrap="none">
            <a:spAutoFit/>
          </a:bodyPr>
          <a:lstStyle/>
          <a:p>
            <a:r>
              <a:rPr lang="en-GB" b="1" dirty="0">
                <a:solidFill>
                  <a:srgbClr val="25305D"/>
                </a:solidFill>
                <a:latin typeface="Arial" panose="020B0604020202020204" pitchFamily="34" charset="0"/>
                <a:cs typeface="Arial" panose="020B0604020202020204" pitchFamily="34" charset="0"/>
              </a:rPr>
              <a:t>Staple fibre yarn</a:t>
            </a:r>
          </a:p>
        </p:txBody>
      </p:sp>
      <p:sp>
        <p:nvSpPr>
          <p:cNvPr id="13" name="Rectangle 12"/>
          <p:cNvSpPr/>
          <p:nvPr/>
        </p:nvSpPr>
        <p:spPr>
          <a:xfrm>
            <a:off x="5059119" y="5396875"/>
            <a:ext cx="1685077" cy="369332"/>
          </a:xfrm>
          <a:prstGeom prst="rect">
            <a:avLst/>
          </a:prstGeom>
        </p:spPr>
        <p:txBody>
          <a:bodyPr wrap="none">
            <a:spAutoFit/>
          </a:bodyPr>
          <a:lstStyle/>
          <a:p>
            <a:r>
              <a:rPr lang="en-GB" b="1" dirty="0">
                <a:solidFill>
                  <a:srgbClr val="25305D"/>
                </a:solidFill>
                <a:latin typeface="Arial" panose="020B0604020202020204" pitchFamily="34" charset="0"/>
                <a:cs typeface="Arial" panose="020B0604020202020204" pitchFamily="34" charset="0"/>
              </a:rPr>
              <a:t>Filament yarn</a:t>
            </a:r>
          </a:p>
        </p:txBody>
      </p:sp>
    </p:spTree>
    <p:extLst>
      <p:ext uri="{BB962C8B-B14F-4D97-AF65-F5344CB8AC3E}">
        <p14:creationId xmlns:p14="http://schemas.microsoft.com/office/powerpoint/2010/main" val="333794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44588"/>
            <a:ext cx="9144001" cy="6213412"/>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Spinning fibres into yarn</a:t>
            </a:r>
          </a:p>
        </p:txBody>
      </p:sp>
      <p:sp>
        <p:nvSpPr>
          <p:cNvPr id="3" name="Text Placeholder 2"/>
          <p:cNvSpPr>
            <a:spLocks noGrp="1"/>
          </p:cNvSpPr>
          <p:nvPr>
            <p:ph type="body" sz="quarter" idx="14"/>
          </p:nvPr>
        </p:nvSpPr>
        <p:spPr>
          <a:xfrm>
            <a:off x="724280" y="1704179"/>
            <a:ext cx="4406520" cy="3453607"/>
          </a:xfrm>
        </p:spPr>
        <p:txBody>
          <a:bodyPr/>
          <a:lstStyle/>
          <a:p>
            <a:r>
              <a:rPr lang="en-GB" dirty="0">
                <a:solidFill>
                  <a:schemeClr val="bg1"/>
                </a:solidFill>
              </a:rPr>
              <a:t>Staple fibres and filaments </a:t>
            </a:r>
            <a:br>
              <a:rPr lang="en-GB" dirty="0">
                <a:solidFill>
                  <a:schemeClr val="bg1"/>
                </a:solidFill>
              </a:rPr>
            </a:br>
            <a:r>
              <a:rPr lang="en-GB" dirty="0">
                <a:solidFill>
                  <a:schemeClr val="bg1"/>
                </a:solidFill>
              </a:rPr>
              <a:t>are spun into longer, </a:t>
            </a:r>
            <a:br>
              <a:rPr lang="en-GB" dirty="0">
                <a:solidFill>
                  <a:schemeClr val="bg1"/>
                </a:solidFill>
              </a:rPr>
            </a:br>
            <a:r>
              <a:rPr lang="en-GB" dirty="0">
                <a:solidFill>
                  <a:schemeClr val="bg1"/>
                </a:solidFill>
              </a:rPr>
              <a:t>stronger yarns which can then be woven together </a:t>
            </a:r>
            <a:br>
              <a:rPr lang="en-GB" dirty="0">
                <a:solidFill>
                  <a:schemeClr val="bg1"/>
                </a:solidFill>
              </a:rPr>
            </a:br>
            <a:r>
              <a:rPr lang="en-GB" dirty="0">
                <a:solidFill>
                  <a:schemeClr val="bg1"/>
                </a:solidFill>
              </a:rPr>
              <a:t>to create fabrics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93170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6494"/>
            <a:ext cx="9144000" cy="6221506"/>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Weaving and knitting</a:t>
            </a:r>
          </a:p>
        </p:txBody>
      </p:sp>
      <p:sp>
        <p:nvSpPr>
          <p:cNvPr id="3" name="Text Placeholder 2"/>
          <p:cNvSpPr>
            <a:spLocks noGrp="1"/>
          </p:cNvSpPr>
          <p:nvPr>
            <p:ph type="body" sz="quarter" idx="14"/>
          </p:nvPr>
        </p:nvSpPr>
        <p:spPr>
          <a:xfrm>
            <a:off x="724280" y="1704179"/>
            <a:ext cx="7797230" cy="3453607"/>
          </a:xfrm>
        </p:spPr>
        <p:txBody>
          <a:bodyPr/>
          <a:lstStyle/>
          <a:p>
            <a:r>
              <a:rPr lang="en-GB" dirty="0">
                <a:solidFill>
                  <a:schemeClr val="bg1"/>
                </a:solidFill>
              </a:rPr>
              <a:t>Both weaving and knitting can be done by hand </a:t>
            </a:r>
            <a:br>
              <a:rPr lang="en-GB" dirty="0">
                <a:solidFill>
                  <a:schemeClr val="bg1"/>
                </a:solidFill>
              </a:rPr>
            </a:br>
            <a:r>
              <a:rPr lang="en-GB" dirty="0">
                <a:solidFill>
                  <a:schemeClr val="bg1"/>
                </a:solidFill>
              </a:rPr>
              <a:t>or by machine</a:t>
            </a:r>
          </a:p>
        </p:txBody>
      </p:sp>
      <p:pic>
        <p:nvPicPr>
          <p:cNvPr id="6" name="Picture 5">
            <a:extLst>
              <a:ext uri="{FF2B5EF4-FFF2-40B4-BE49-F238E27FC236}">
                <a16:creationId xmlns:a16="http://schemas.microsoft.com/office/drawing/2014/main" id="{789AC682-9FC3-4502-B218-46D31AB0C768}"/>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4062026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Warp and weft</a:t>
            </a:r>
          </a:p>
        </p:txBody>
      </p:sp>
      <p:pic>
        <p:nvPicPr>
          <p:cNvPr id="1030" name="Picture 6" descr="C:\Users\Rob\AppData\Roaming\PixelMetrics\CaptureWiz\Temp\17.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14083" y="3809828"/>
            <a:ext cx="2915834" cy="2308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GB" dirty="0"/>
              <a:t>Woven fabric is made of interlocking strands of yarn called the warp and the weft</a:t>
            </a:r>
          </a:p>
          <a:p>
            <a:pPr lvl="1"/>
            <a:r>
              <a:rPr lang="en-GB" dirty="0"/>
              <a:t>A common type of weave is called plain weave</a:t>
            </a:r>
          </a:p>
          <a:p>
            <a:pPr lvl="1"/>
            <a:r>
              <a:rPr lang="en-GB" dirty="0"/>
              <a:t>The warp runs the length of the fabric while the weft runs </a:t>
            </a:r>
            <a:br>
              <a:rPr lang="en-GB" dirty="0"/>
            </a:br>
            <a:r>
              <a:rPr lang="en-GB" dirty="0"/>
              <a:t>across the width</a:t>
            </a:r>
          </a:p>
          <a:p>
            <a:endParaRPr lang="en-GB" dirty="0"/>
          </a:p>
          <a:p>
            <a:endParaRPr lang="en-GB" dirty="0"/>
          </a:p>
          <a:p>
            <a:endParaRPr lang="en-GB" dirty="0"/>
          </a:p>
        </p:txBody>
      </p:sp>
      <p:sp>
        <p:nvSpPr>
          <p:cNvPr id="7" name="AutoShape 6" descr="Image result for twill weave"/>
          <p:cNvSpPr>
            <a:spLocks noChangeAspect="1" noChangeArrowheads="1"/>
          </p:cNvSpPr>
          <p:nvPr/>
        </p:nvSpPr>
        <p:spPr bwMode="auto">
          <a:xfrm>
            <a:off x="3495675" y="2352675"/>
            <a:ext cx="2152650" cy="2152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TextBox 7"/>
          <p:cNvSpPr txBox="1"/>
          <p:nvPr/>
        </p:nvSpPr>
        <p:spPr>
          <a:xfrm>
            <a:off x="5791200" y="4887778"/>
            <a:ext cx="1752600"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Selvedge</a:t>
            </a:r>
          </a:p>
        </p:txBody>
      </p:sp>
      <p:sp>
        <p:nvSpPr>
          <p:cNvPr id="13" name="TextBox 12"/>
          <p:cNvSpPr txBox="1"/>
          <p:nvPr/>
        </p:nvSpPr>
        <p:spPr>
          <a:xfrm>
            <a:off x="3692714" y="6072101"/>
            <a:ext cx="2034985" cy="400110"/>
          </a:xfrm>
          <a:prstGeom prst="rect">
            <a:avLst/>
          </a:prstGeom>
          <a:noFill/>
        </p:spPr>
        <p:txBody>
          <a:bodyPr wrap="square" rtlCol="0">
            <a:spAutoFit/>
          </a:bodyPr>
          <a:lstStyle/>
          <a:p>
            <a:r>
              <a:rPr lang="en-GB" sz="2000" b="1" dirty="0">
                <a:solidFill>
                  <a:srgbClr val="9DAF44"/>
                </a:solidFill>
                <a:latin typeface="Arial" panose="020B0604020202020204" pitchFamily="34" charset="0"/>
                <a:cs typeface="Arial" panose="020B0604020202020204" pitchFamily="34" charset="0"/>
              </a:rPr>
              <a:t>Warp threads</a:t>
            </a:r>
          </a:p>
        </p:txBody>
      </p:sp>
      <p:sp>
        <p:nvSpPr>
          <p:cNvPr id="14" name="TextBox 13"/>
          <p:cNvSpPr txBox="1"/>
          <p:nvPr/>
        </p:nvSpPr>
        <p:spPr>
          <a:xfrm>
            <a:off x="1600200" y="4887778"/>
            <a:ext cx="1752600" cy="400110"/>
          </a:xfrm>
          <a:prstGeom prst="rect">
            <a:avLst/>
          </a:prstGeom>
          <a:noFill/>
        </p:spPr>
        <p:txBody>
          <a:bodyPr wrap="square" rtlCol="0">
            <a:spAutoFit/>
          </a:bodyPr>
          <a:lstStyle/>
          <a:p>
            <a:r>
              <a:rPr lang="en-GB" sz="2000" b="1" dirty="0">
                <a:solidFill>
                  <a:srgbClr val="25305D"/>
                </a:solidFill>
                <a:latin typeface="Arial" panose="020B0604020202020204" pitchFamily="34" charset="0"/>
                <a:cs typeface="Arial" panose="020B0604020202020204" pitchFamily="34" charset="0"/>
              </a:rPr>
              <a:t>Weft threads</a:t>
            </a:r>
          </a:p>
        </p:txBody>
      </p:sp>
      <p:cxnSp>
        <p:nvCxnSpPr>
          <p:cNvPr id="10" name="Straight Arrow Connector 9"/>
          <p:cNvCxnSpPr/>
          <p:nvPr/>
        </p:nvCxnSpPr>
        <p:spPr>
          <a:xfrm flipV="1">
            <a:off x="3483033" y="4093052"/>
            <a:ext cx="2259570" cy="2259570"/>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91200" y="3892472"/>
            <a:ext cx="1752600" cy="400110"/>
          </a:xfrm>
          <a:prstGeom prst="rect">
            <a:avLst/>
          </a:prstGeom>
          <a:noFill/>
        </p:spPr>
        <p:txBody>
          <a:bodyPr wrap="square" rtlCol="0">
            <a:spAutoFit/>
          </a:bodyPr>
          <a:lstStyle/>
          <a:p>
            <a:r>
              <a:rPr lang="en-GB" sz="2000" b="1" dirty="0">
                <a:solidFill>
                  <a:srgbClr val="FF0000"/>
                </a:solidFill>
                <a:latin typeface="Arial" panose="020B0604020202020204" pitchFamily="34" charset="0"/>
                <a:cs typeface="Arial" panose="020B0604020202020204" pitchFamily="34" charset="0"/>
              </a:rPr>
              <a:t>Bias</a:t>
            </a:r>
          </a:p>
        </p:txBody>
      </p:sp>
    </p:spTree>
    <p:extLst>
      <p:ext uri="{BB962C8B-B14F-4D97-AF65-F5344CB8AC3E}">
        <p14:creationId xmlns:p14="http://schemas.microsoft.com/office/powerpoint/2010/main" val="2628223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Twill weave</a:t>
            </a:r>
          </a:p>
        </p:txBody>
      </p:sp>
      <p:sp>
        <p:nvSpPr>
          <p:cNvPr id="3" name="Text Placeholder 2"/>
          <p:cNvSpPr>
            <a:spLocks noGrp="1"/>
          </p:cNvSpPr>
          <p:nvPr>
            <p:ph type="body" sz="quarter" idx="14"/>
          </p:nvPr>
        </p:nvSpPr>
        <p:spPr/>
        <p:txBody>
          <a:bodyPr/>
          <a:lstStyle/>
          <a:p>
            <a:r>
              <a:rPr lang="en-GB" dirty="0"/>
              <a:t>Twill weave uses a different pattern which creates different functional and aesthetic properties</a:t>
            </a:r>
          </a:p>
          <a:p>
            <a:pPr lvl="1"/>
            <a:r>
              <a:rPr lang="en-GB" dirty="0"/>
              <a:t>Can you spot the difference?</a:t>
            </a:r>
          </a:p>
        </p:txBody>
      </p:sp>
      <p:sp>
        <p:nvSpPr>
          <p:cNvPr id="7" name="TextBox 6"/>
          <p:cNvSpPr txBox="1"/>
          <p:nvPr/>
        </p:nvSpPr>
        <p:spPr>
          <a:xfrm>
            <a:off x="1570400" y="5780529"/>
            <a:ext cx="2414324" cy="400110"/>
          </a:xfrm>
          <a:prstGeom prst="rect">
            <a:avLst/>
          </a:prstGeom>
          <a:noFill/>
        </p:spPr>
        <p:txBody>
          <a:bodyPr wrap="square" rtlCol="0">
            <a:spAutoFit/>
          </a:bodyPr>
          <a:lstStyle/>
          <a:p>
            <a:pPr algn="ctr"/>
            <a:r>
              <a:rPr lang="en-GB" sz="2000" b="1" dirty="0">
                <a:solidFill>
                  <a:srgbClr val="25305D"/>
                </a:solidFill>
                <a:latin typeface="Arial" panose="020B0604020202020204" pitchFamily="34" charset="0"/>
                <a:cs typeface="Arial" panose="020B0604020202020204" pitchFamily="34" charset="0"/>
              </a:rPr>
              <a:t>Plain weave</a:t>
            </a:r>
          </a:p>
        </p:txBody>
      </p:sp>
      <p:sp>
        <p:nvSpPr>
          <p:cNvPr id="11" name="TextBox 10"/>
          <p:cNvSpPr txBox="1"/>
          <p:nvPr/>
        </p:nvSpPr>
        <p:spPr>
          <a:xfrm>
            <a:off x="5280414" y="5780529"/>
            <a:ext cx="2414324" cy="400110"/>
          </a:xfrm>
          <a:prstGeom prst="rect">
            <a:avLst/>
          </a:prstGeom>
          <a:noFill/>
        </p:spPr>
        <p:txBody>
          <a:bodyPr wrap="square" rtlCol="0">
            <a:spAutoFit/>
          </a:bodyPr>
          <a:lstStyle/>
          <a:p>
            <a:pPr algn="ctr"/>
            <a:r>
              <a:rPr lang="en-GB" sz="2000" b="1" dirty="0">
                <a:solidFill>
                  <a:srgbClr val="25305D"/>
                </a:solidFill>
                <a:latin typeface="Arial" panose="020B0604020202020204" pitchFamily="34" charset="0"/>
                <a:cs typeface="Arial" panose="020B0604020202020204" pitchFamily="34" charset="0"/>
              </a:rPr>
              <a:t>Twill weave</a:t>
            </a:r>
          </a:p>
        </p:txBody>
      </p:sp>
      <p:pic>
        <p:nvPicPr>
          <p:cNvPr id="2050" name="Picture 2" descr="C:\Users\Rob\AppData\Roaming\PixelMetrics\CaptureWiz\Temp\1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9263" y="3115360"/>
            <a:ext cx="6245475" cy="2665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2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experiment</a:t>
            </a:r>
          </a:p>
        </p:txBody>
      </p:sp>
      <p:sp>
        <p:nvSpPr>
          <p:cNvPr id="3" name="Text Placeholder 2"/>
          <p:cNvSpPr>
            <a:spLocks noGrp="1"/>
          </p:cNvSpPr>
          <p:nvPr>
            <p:ph type="body" sz="quarter" idx="14"/>
          </p:nvPr>
        </p:nvSpPr>
        <p:spPr/>
        <p:txBody>
          <a:bodyPr/>
          <a:lstStyle/>
          <a:p>
            <a:r>
              <a:rPr lang="en-GB" dirty="0"/>
              <a:t>Take a swatch of woven fabric</a:t>
            </a:r>
          </a:p>
          <a:p>
            <a:pPr lvl="1"/>
            <a:r>
              <a:rPr lang="en-GB" dirty="0"/>
              <a:t>Is it plain weave, twill weave or another kind of weave?</a:t>
            </a:r>
          </a:p>
          <a:p>
            <a:pPr lvl="1"/>
            <a:r>
              <a:rPr lang="en-GB" dirty="0"/>
              <a:t>Dissect the swatch into yarn and then into fibres</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8925" y="3247393"/>
            <a:ext cx="2295715" cy="2305757"/>
          </a:xfrm>
          <a:prstGeom prst="rect">
            <a:avLst/>
          </a:prstGeom>
          <a:ln>
            <a:noFill/>
          </a:ln>
        </p:spPr>
      </p:pic>
      <p:sp>
        <p:nvSpPr>
          <p:cNvPr id="8" name="Oval 7"/>
          <p:cNvSpPr/>
          <p:nvPr/>
        </p:nvSpPr>
        <p:spPr>
          <a:xfrm>
            <a:off x="2500454" y="3555048"/>
            <a:ext cx="1692000" cy="1690446"/>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p:nvSpPr>
        <p:spPr>
          <a:xfrm>
            <a:off x="3711246" y="3555049"/>
            <a:ext cx="1692000" cy="1690445"/>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rot="10800000">
            <a:off x="4957361" y="3554271"/>
            <a:ext cx="1692000" cy="1692000"/>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rot="20010988">
            <a:off x="6064922" y="3246471"/>
            <a:ext cx="2307600" cy="2307600"/>
          </a:xfrm>
          <a:prstGeom prst="ellipse">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2"/>
          <p:cNvSpPr txBox="1">
            <a:spLocks/>
          </p:cNvSpPr>
          <p:nvPr/>
        </p:nvSpPr>
        <p:spPr>
          <a:xfrm>
            <a:off x="724280" y="5660787"/>
            <a:ext cx="7797230" cy="64584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9DAF44"/>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25305D"/>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Use your findings to complete </a:t>
            </a:r>
            <a:r>
              <a:rPr lang="en-GB" b="1" dirty="0"/>
              <a:t>Tasks 2 </a:t>
            </a:r>
            <a:r>
              <a:rPr lang="en-GB" dirty="0"/>
              <a:t>and</a:t>
            </a:r>
            <a:r>
              <a:rPr lang="en-GB" b="1" dirty="0"/>
              <a:t> 3</a:t>
            </a:r>
          </a:p>
        </p:txBody>
      </p:sp>
    </p:spTree>
    <p:extLst>
      <p:ext uri="{BB962C8B-B14F-4D97-AF65-F5344CB8AC3E}">
        <p14:creationId xmlns:p14="http://schemas.microsoft.com/office/powerpoint/2010/main" val="2811952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3134"/>
            <a:ext cx="9144000" cy="6214866"/>
          </a:xfrm>
          <a:prstGeom prst="rect">
            <a:avLst/>
          </a:prstGeom>
        </p:spPr>
      </p:pic>
      <p:sp>
        <p:nvSpPr>
          <p:cNvPr id="2" name="Text Placeholder 1"/>
          <p:cNvSpPr>
            <a:spLocks noGrp="1"/>
          </p:cNvSpPr>
          <p:nvPr>
            <p:ph type="body" sz="quarter" idx="13"/>
          </p:nvPr>
        </p:nvSpPr>
        <p:spPr/>
        <p:txBody>
          <a:bodyPr/>
          <a:lstStyle/>
          <a:p>
            <a:r>
              <a:rPr lang="en-GB" dirty="0"/>
              <a:t>Making felt</a:t>
            </a:r>
          </a:p>
        </p:txBody>
      </p:sp>
      <p:sp>
        <p:nvSpPr>
          <p:cNvPr id="3" name="Text Placeholder 2"/>
          <p:cNvSpPr>
            <a:spLocks noGrp="1"/>
          </p:cNvSpPr>
          <p:nvPr>
            <p:ph type="body" sz="quarter" idx="14"/>
          </p:nvPr>
        </p:nvSpPr>
        <p:spPr>
          <a:xfrm>
            <a:off x="724280" y="1704179"/>
            <a:ext cx="4373931" cy="3453607"/>
          </a:xfrm>
        </p:spPr>
        <p:txBody>
          <a:bodyPr/>
          <a:lstStyle/>
          <a:p>
            <a:r>
              <a:rPr lang="en-GB" dirty="0"/>
              <a:t>Felting is a process where </a:t>
            </a:r>
            <a:r>
              <a:rPr lang="en-GB" b="1" dirty="0"/>
              <a:t>staple</a:t>
            </a:r>
            <a:r>
              <a:rPr lang="en-GB" dirty="0"/>
              <a:t> </a:t>
            </a:r>
            <a:r>
              <a:rPr lang="en-GB" b="1" dirty="0"/>
              <a:t>fibres</a:t>
            </a:r>
            <a:r>
              <a:rPr lang="en-GB" dirty="0"/>
              <a:t> are randomly interlocked and compressed to form a matted fabric or 3D product</a:t>
            </a:r>
            <a:endParaRPr lang="en-GB" b="1" dirty="0"/>
          </a:p>
          <a:p>
            <a:pPr lvl="1"/>
            <a:r>
              <a:rPr lang="en-GB" dirty="0">
                <a:solidFill>
                  <a:srgbClr val="25305D"/>
                </a:solidFill>
              </a:rPr>
              <a:t>Felting can be done by hand </a:t>
            </a:r>
            <a:br>
              <a:rPr lang="en-GB" dirty="0">
                <a:solidFill>
                  <a:srgbClr val="25305D"/>
                </a:solidFill>
              </a:rPr>
            </a:br>
            <a:r>
              <a:rPr lang="en-GB" dirty="0">
                <a:solidFill>
                  <a:srgbClr val="25305D"/>
                </a:solidFill>
              </a:rPr>
              <a:t>or by machine</a:t>
            </a:r>
          </a:p>
          <a:p>
            <a:pPr lvl="1"/>
            <a:r>
              <a:rPr lang="en-GB" dirty="0">
                <a:solidFill>
                  <a:srgbClr val="25305D"/>
                </a:solidFill>
              </a:rPr>
              <a:t>What are common </a:t>
            </a:r>
            <a:br>
              <a:rPr lang="en-GB" dirty="0">
                <a:solidFill>
                  <a:srgbClr val="25305D"/>
                </a:solidFill>
              </a:rPr>
            </a:br>
            <a:r>
              <a:rPr lang="en-GB" dirty="0">
                <a:solidFill>
                  <a:srgbClr val="25305D"/>
                </a:solidFill>
              </a:rPr>
              <a:t>uses for </a:t>
            </a:r>
            <a:br>
              <a:rPr lang="en-GB" dirty="0">
                <a:solidFill>
                  <a:srgbClr val="25305D"/>
                </a:solidFill>
              </a:rPr>
            </a:br>
            <a:r>
              <a:rPr lang="en-GB" dirty="0">
                <a:solidFill>
                  <a:srgbClr val="25305D"/>
                </a:solidFill>
              </a:rPr>
              <a:t>felted fabrics?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5348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30"/>
            <a:ext cx="9143999" cy="6208770"/>
          </a:xfrm>
          <a:prstGeom prst="rect">
            <a:avLst/>
          </a:prstGeom>
        </p:spPr>
      </p:pic>
      <p:sp>
        <p:nvSpPr>
          <p:cNvPr id="2" name="Text Placeholder 1"/>
          <p:cNvSpPr>
            <a:spLocks noGrp="1"/>
          </p:cNvSpPr>
          <p:nvPr>
            <p:ph type="body" sz="quarter" idx="13"/>
          </p:nvPr>
        </p:nvSpPr>
        <p:spPr/>
        <p:txBody>
          <a:bodyPr/>
          <a:lstStyle/>
          <a:p>
            <a:r>
              <a:rPr lang="en-GB"/>
              <a:t>Tanning leather</a:t>
            </a:r>
            <a:endParaRPr lang="en-GB" dirty="0"/>
          </a:p>
        </p:txBody>
      </p:sp>
      <p:sp>
        <p:nvSpPr>
          <p:cNvPr id="3" name="Text Placeholder 2"/>
          <p:cNvSpPr>
            <a:spLocks noGrp="1"/>
          </p:cNvSpPr>
          <p:nvPr>
            <p:ph type="body" sz="quarter" idx="14"/>
          </p:nvPr>
        </p:nvSpPr>
        <p:spPr>
          <a:xfrm>
            <a:off x="724280" y="1704179"/>
            <a:ext cx="6935977" cy="3453607"/>
          </a:xfrm>
        </p:spPr>
        <p:txBody>
          <a:bodyPr/>
          <a:lstStyle/>
          <a:p>
            <a:r>
              <a:rPr lang="en-GB" dirty="0"/>
              <a:t>Animal skins or </a:t>
            </a:r>
            <a:r>
              <a:rPr lang="en-GB" b="1" dirty="0"/>
              <a:t>pelts</a:t>
            </a:r>
            <a:r>
              <a:rPr lang="en-GB" dirty="0"/>
              <a:t> are preserved with </a:t>
            </a:r>
            <a:br>
              <a:rPr lang="en-GB" dirty="0"/>
            </a:br>
            <a:r>
              <a:rPr lang="en-GB" dirty="0"/>
              <a:t>a chemical process called </a:t>
            </a:r>
            <a:r>
              <a:rPr lang="en-GB" b="1" dirty="0"/>
              <a:t>tanning</a:t>
            </a:r>
          </a:p>
          <a:p>
            <a:pPr lvl="1"/>
            <a:r>
              <a:rPr lang="en-GB" dirty="0">
                <a:solidFill>
                  <a:srgbClr val="25305D"/>
                </a:solidFill>
                <a:latin typeface="Arial" panose="020B0604020202020204" pitchFamily="34" charset="0"/>
                <a:cs typeface="Arial" panose="020B0604020202020204" pitchFamily="34" charset="0"/>
              </a:rPr>
              <a:t>Raw hides are cleaned, soaked in lime to remove </a:t>
            </a:r>
            <a:br>
              <a:rPr lang="en-GB" dirty="0">
                <a:solidFill>
                  <a:srgbClr val="25305D"/>
                </a:solidFill>
                <a:latin typeface="Arial" panose="020B0604020202020204" pitchFamily="34" charset="0"/>
                <a:cs typeface="Arial" panose="020B0604020202020204" pitchFamily="34" charset="0"/>
              </a:rPr>
            </a:br>
            <a:r>
              <a:rPr lang="en-GB" dirty="0">
                <a:solidFill>
                  <a:srgbClr val="25305D"/>
                </a:solidFill>
                <a:latin typeface="Arial" panose="020B0604020202020204" pitchFamily="34" charset="0"/>
                <a:cs typeface="Arial" panose="020B0604020202020204" pitchFamily="34" charset="0"/>
              </a:rPr>
              <a:t>hair and salted to help chemicals penetrate the pelt</a:t>
            </a:r>
          </a:p>
          <a:p>
            <a:pPr lvl="1"/>
            <a:r>
              <a:rPr lang="en-GB" dirty="0">
                <a:solidFill>
                  <a:srgbClr val="25305D"/>
                </a:solidFill>
                <a:latin typeface="Arial" panose="020B0604020202020204" pitchFamily="34" charset="0"/>
                <a:cs typeface="Arial" panose="020B0604020202020204" pitchFamily="34" charset="0"/>
              </a:rPr>
              <a:t>Prepared hides are treated with </a:t>
            </a:r>
            <a:r>
              <a:rPr lang="en-GB" b="1" dirty="0">
                <a:solidFill>
                  <a:srgbClr val="25305D"/>
                </a:solidFill>
                <a:latin typeface="Arial" panose="020B0604020202020204" pitchFamily="34" charset="0"/>
                <a:cs typeface="Arial" panose="020B0604020202020204" pitchFamily="34" charset="0"/>
              </a:rPr>
              <a:t>acid</a:t>
            </a:r>
            <a:r>
              <a:rPr lang="en-GB" dirty="0">
                <a:solidFill>
                  <a:srgbClr val="25305D"/>
                </a:solidFill>
                <a:latin typeface="Arial" panose="020B0604020202020204" pitchFamily="34" charset="0"/>
                <a:cs typeface="Arial" panose="020B0604020202020204" pitchFamily="34" charset="0"/>
              </a:rPr>
              <a:t> and </a:t>
            </a:r>
            <a:r>
              <a:rPr lang="en-GB" b="1" dirty="0">
                <a:solidFill>
                  <a:srgbClr val="25305D"/>
                </a:solidFill>
                <a:latin typeface="Arial" panose="020B0604020202020204" pitchFamily="34" charset="0"/>
                <a:cs typeface="Arial" panose="020B0604020202020204" pitchFamily="34" charset="0"/>
              </a:rPr>
              <a:t>chromium</a:t>
            </a:r>
            <a:r>
              <a:rPr lang="en-GB" dirty="0">
                <a:solidFill>
                  <a:srgbClr val="25305D"/>
                </a:solidFill>
                <a:latin typeface="Arial" panose="020B0604020202020204" pitchFamily="34" charset="0"/>
                <a:cs typeface="Arial" panose="020B0604020202020204" pitchFamily="34" charset="0"/>
              </a:rPr>
              <a:t> to produce “wet-blue” leathers</a:t>
            </a:r>
          </a:p>
          <a:p>
            <a:pPr lvl="1"/>
            <a:r>
              <a:rPr lang="en-GB" dirty="0">
                <a:solidFill>
                  <a:srgbClr val="25305D"/>
                </a:solidFill>
                <a:latin typeface="Arial" panose="020B0604020202020204" pitchFamily="34" charset="0"/>
                <a:cs typeface="Arial" panose="020B0604020202020204" pitchFamily="34" charset="0"/>
              </a:rPr>
              <a:t>These are then dried, </a:t>
            </a:r>
            <a:br>
              <a:rPr lang="en-GB" dirty="0">
                <a:solidFill>
                  <a:srgbClr val="25305D"/>
                </a:solidFill>
                <a:latin typeface="Arial" panose="020B0604020202020204" pitchFamily="34" charset="0"/>
                <a:cs typeface="Arial" panose="020B0604020202020204" pitchFamily="34" charset="0"/>
              </a:rPr>
            </a:br>
            <a:r>
              <a:rPr lang="en-GB" dirty="0">
                <a:solidFill>
                  <a:srgbClr val="25305D"/>
                </a:solidFill>
                <a:latin typeface="Arial" panose="020B0604020202020204" pitchFamily="34" charset="0"/>
                <a:cs typeface="Arial" panose="020B0604020202020204" pitchFamily="34" charset="0"/>
              </a:rPr>
              <a:t>softened and buffed to </a:t>
            </a:r>
            <a:br>
              <a:rPr lang="en-GB" dirty="0">
                <a:solidFill>
                  <a:srgbClr val="25305D"/>
                </a:solidFill>
                <a:latin typeface="Arial" panose="020B0604020202020204" pitchFamily="34" charset="0"/>
                <a:cs typeface="Arial" panose="020B0604020202020204" pitchFamily="34" charset="0"/>
              </a:rPr>
            </a:br>
            <a:r>
              <a:rPr lang="en-GB" dirty="0">
                <a:solidFill>
                  <a:srgbClr val="25305D"/>
                </a:solidFill>
                <a:latin typeface="Arial" panose="020B0604020202020204" pitchFamily="34" charset="0"/>
                <a:cs typeface="Arial" panose="020B0604020202020204" pitchFamily="34" charset="0"/>
              </a:rPr>
              <a:t>a workable finish</a:t>
            </a:r>
          </a:p>
          <a:p>
            <a:pPr lvl="1"/>
            <a:endParaRPr lang="en-GB" sz="1600" dirty="0">
              <a:solidFill>
                <a:srgbClr val="25305D"/>
              </a:solidFill>
              <a:latin typeface="Arial" panose="020B0604020202020204" pitchFamily="34" charset="0"/>
              <a:cs typeface="Arial" panose="020B0604020202020204" pitchFamily="34" charset="0"/>
            </a:endParaRPr>
          </a:p>
          <a:p>
            <a:pPr lvl="1"/>
            <a:endParaRPr lang="en-GB" sz="1500" dirty="0">
              <a:solidFill>
                <a:srgbClr val="25305D"/>
              </a:solidFill>
            </a:endParaRPr>
          </a:p>
        </p:txBody>
      </p:sp>
      <p:pic>
        <p:nvPicPr>
          <p:cNvPr id="6" name="Picture 5">
            <a:extLst>
              <a:ext uri="{FF2B5EF4-FFF2-40B4-BE49-F238E27FC236}">
                <a16:creationId xmlns:a16="http://schemas.microsoft.com/office/drawing/2014/main" id="{8F3B9347-B4A3-4894-8B61-5E70DF72C5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74425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2" name="Text Placeholder 1"/>
          <p:cNvSpPr>
            <a:spLocks noGrp="1"/>
          </p:cNvSpPr>
          <p:nvPr>
            <p:ph type="body" sz="quarter" idx="14"/>
          </p:nvPr>
        </p:nvSpPr>
        <p:spPr/>
        <p:txBody>
          <a:bodyPr/>
          <a:lstStyle/>
          <a:p>
            <a:r>
              <a:rPr lang="en-GB" dirty="0"/>
              <a:t>Understand the processes involved in obtaining raw material from animal, chemical and vegetable sources</a:t>
            </a:r>
          </a:p>
          <a:p>
            <a:r>
              <a:rPr lang="en-GB" dirty="0"/>
              <a:t>Be aware of sustainability issues in textile production, in use and end of life</a:t>
            </a:r>
          </a:p>
        </p:txBody>
      </p:sp>
    </p:spTree>
    <p:extLst>
      <p:ext uri="{BB962C8B-B14F-4D97-AF65-F5344CB8AC3E}">
        <p14:creationId xmlns:p14="http://schemas.microsoft.com/office/powerpoint/2010/main" val="1367516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1772"/>
            <a:ext cx="9144000" cy="6206228"/>
          </a:xfrm>
          <a:prstGeom prst="rect">
            <a:avLst/>
          </a:prstGeom>
        </p:spPr>
      </p:pic>
      <p:sp>
        <p:nvSpPr>
          <p:cNvPr id="2" name="Text Placeholder 1"/>
          <p:cNvSpPr>
            <a:spLocks noGrp="1"/>
          </p:cNvSpPr>
          <p:nvPr>
            <p:ph type="body" sz="quarter" idx="13"/>
          </p:nvPr>
        </p:nvSpPr>
        <p:spPr/>
        <p:txBody>
          <a:bodyPr/>
          <a:lstStyle/>
          <a:p>
            <a:r>
              <a:rPr lang="en-GB" dirty="0"/>
              <a:t>Bonded fabrics</a:t>
            </a:r>
          </a:p>
        </p:txBody>
      </p:sp>
      <p:sp>
        <p:nvSpPr>
          <p:cNvPr id="3" name="Text Placeholder 2"/>
          <p:cNvSpPr>
            <a:spLocks noGrp="1"/>
          </p:cNvSpPr>
          <p:nvPr>
            <p:ph type="body" sz="quarter" idx="14"/>
          </p:nvPr>
        </p:nvSpPr>
        <p:spPr>
          <a:xfrm>
            <a:off x="724280" y="1704179"/>
            <a:ext cx="3898520" cy="3453607"/>
          </a:xfrm>
        </p:spPr>
        <p:txBody>
          <a:bodyPr/>
          <a:lstStyle/>
          <a:p>
            <a:r>
              <a:rPr lang="en-GB" dirty="0"/>
              <a:t>These fabrics are created by fusing fibres together using heat, stitching, adhesives </a:t>
            </a:r>
            <a:br>
              <a:rPr lang="en-GB" dirty="0"/>
            </a:br>
            <a:r>
              <a:rPr lang="en-GB" dirty="0"/>
              <a:t>or chemicals</a:t>
            </a:r>
          </a:p>
          <a:p>
            <a:pPr lvl="1"/>
            <a:r>
              <a:rPr lang="en-GB" dirty="0">
                <a:solidFill>
                  <a:srgbClr val="25305D"/>
                </a:solidFill>
              </a:rPr>
              <a:t>They are often used in textiles for interfacing and in disposable clothing and cleaning fabrics</a:t>
            </a:r>
          </a:p>
          <a:p>
            <a:pPr lvl="1"/>
            <a:r>
              <a:rPr lang="en-GB" dirty="0">
                <a:solidFill>
                  <a:srgbClr val="25305D"/>
                </a:solidFill>
              </a:rPr>
              <a:t>What properties make bonded fibres suitable for cleaning cloths?</a:t>
            </a: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515765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Flame retardants</a:t>
            </a:r>
          </a:p>
        </p:txBody>
      </p:sp>
      <p:sp>
        <p:nvSpPr>
          <p:cNvPr id="3" name="Text Placeholder 2"/>
          <p:cNvSpPr>
            <a:spLocks noGrp="1"/>
          </p:cNvSpPr>
          <p:nvPr>
            <p:ph type="body" sz="quarter" idx="14"/>
          </p:nvPr>
        </p:nvSpPr>
        <p:spPr>
          <a:xfrm>
            <a:off x="724280" y="1704179"/>
            <a:ext cx="7797230" cy="3453607"/>
          </a:xfrm>
        </p:spPr>
        <p:txBody>
          <a:bodyPr/>
          <a:lstStyle/>
          <a:p>
            <a:r>
              <a:rPr lang="en-GB" sz="2800" dirty="0"/>
              <a:t>All fabrics can be treated with flame retardants</a:t>
            </a:r>
          </a:p>
          <a:p>
            <a:pPr lvl="1"/>
            <a:r>
              <a:rPr lang="en-GB" sz="2400" dirty="0"/>
              <a:t>By law (since 1988) certain soft furnishing and upholstered furniture must be treated with flame retardants to reduce the risk of fire or burns</a:t>
            </a:r>
          </a:p>
          <a:p>
            <a:pPr lvl="1"/>
            <a:r>
              <a:rPr lang="en-GB" sz="2400" dirty="0"/>
              <a:t>Examples of use include sofas and curtains</a:t>
            </a:r>
          </a:p>
          <a:p>
            <a:pPr lvl="1"/>
            <a:endParaRPr lang="en-GB" sz="2300" dirty="0"/>
          </a:p>
          <a:p>
            <a:endParaRPr lang="en-GB"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rot="10800000">
            <a:off x="0" y="3974349"/>
            <a:ext cx="5366870" cy="2883649"/>
          </a:xfrm>
          <a:prstGeom prst="rect">
            <a:avLst/>
          </a:prstGeom>
        </p:spPr>
      </p:pic>
    </p:spTree>
    <p:extLst>
      <p:ext uri="{BB962C8B-B14F-4D97-AF65-F5344CB8AC3E}">
        <p14:creationId xmlns:p14="http://schemas.microsoft.com/office/powerpoint/2010/main" val="406164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9483"/>
            <a:ext cx="9144000" cy="6218517"/>
          </a:xfrm>
          <a:prstGeom prst="rect">
            <a:avLst/>
          </a:prstGeom>
        </p:spPr>
      </p:pic>
      <p:sp>
        <p:nvSpPr>
          <p:cNvPr id="3" name="Text Placeholder 2"/>
          <p:cNvSpPr>
            <a:spLocks noGrp="1"/>
          </p:cNvSpPr>
          <p:nvPr>
            <p:ph type="body" sz="quarter" idx="13"/>
          </p:nvPr>
        </p:nvSpPr>
        <p:spPr/>
        <p:txBody>
          <a:bodyPr/>
          <a:lstStyle/>
          <a:p>
            <a:r>
              <a:rPr lang="en-GB" dirty="0">
                <a:solidFill>
                  <a:schemeClr val="bg1"/>
                </a:solidFill>
              </a:rPr>
              <a:t>Environmental factors</a:t>
            </a:r>
          </a:p>
        </p:txBody>
      </p:sp>
      <p:sp>
        <p:nvSpPr>
          <p:cNvPr id="4" name="Text Placeholder 3"/>
          <p:cNvSpPr>
            <a:spLocks noGrp="1"/>
          </p:cNvSpPr>
          <p:nvPr>
            <p:ph type="body" sz="quarter" idx="14"/>
          </p:nvPr>
        </p:nvSpPr>
        <p:spPr/>
        <p:txBody>
          <a:bodyPr/>
          <a:lstStyle/>
          <a:p>
            <a:r>
              <a:rPr lang="en-GB" sz="2800" dirty="0">
                <a:solidFill>
                  <a:schemeClr val="bg1"/>
                </a:solidFill>
              </a:rPr>
              <a:t>What is the true cost of textile production to people and the planet?</a:t>
            </a:r>
          </a:p>
          <a:p>
            <a:pPr lvl="1"/>
            <a:r>
              <a:rPr lang="en-GB" sz="2300" dirty="0">
                <a:solidFill>
                  <a:srgbClr val="25305D"/>
                </a:solidFill>
              </a:rPr>
              <a:t>How can the sustainability of textile production </a:t>
            </a:r>
            <a:br>
              <a:rPr lang="en-GB" sz="2300" dirty="0">
                <a:solidFill>
                  <a:srgbClr val="25305D"/>
                </a:solidFill>
              </a:rPr>
            </a:br>
            <a:r>
              <a:rPr lang="en-GB" sz="2300" dirty="0">
                <a:solidFill>
                  <a:srgbClr val="25305D"/>
                </a:solidFill>
              </a:rPr>
              <a:t>be increased?</a:t>
            </a:r>
          </a:p>
          <a:p>
            <a:endParaRPr lang="en-GB" dirty="0"/>
          </a:p>
        </p:txBody>
      </p:sp>
    </p:spTree>
    <p:extLst>
      <p:ext uri="{BB962C8B-B14F-4D97-AF65-F5344CB8AC3E}">
        <p14:creationId xmlns:p14="http://schemas.microsoft.com/office/powerpoint/2010/main" val="3315229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6724"/>
            <a:ext cx="9144000" cy="6211275"/>
          </a:xfrm>
          <a:prstGeom prst="rect">
            <a:avLst/>
          </a:prstGeom>
        </p:spPr>
      </p:pic>
      <p:sp>
        <p:nvSpPr>
          <p:cNvPr id="11" name="Rectangle 10"/>
          <p:cNvSpPr/>
          <p:nvPr/>
        </p:nvSpPr>
        <p:spPr>
          <a:xfrm>
            <a:off x="0" y="646725"/>
            <a:ext cx="4286251" cy="6211276"/>
          </a:xfrm>
          <a:prstGeom prst="rect">
            <a:avLst/>
          </a:prstGeom>
          <a:gradFill flip="none" rotWithShape="1">
            <a:gsLst>
              <a:gs pos="61000">
                <a:schemeClr val="tx1">
                  <a:alpha val="53000"/>
                </a:schemeClr>
              </a:gs>
              <a:gs pos="87000">
                <a:srgbClr val="B6B1AE">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3"/>
          </p:nvPr>
        </p:nvSpPr>
        <p:spPr/>
        <p:txBody>
          <a:bodyPr/>
          <a:lstStyle/>
          <a:p>
            <a:r>
              <a:rPr lang="en-GB" dirty="0">
                <a:solidFill>
                  <a:schemeClr val="bg1"/>
                </a:solidFill>
              </a:rPr>
              <a:t>Ethical considerations </a:t>
            </a:r>
          </a:p>
        </p:txBody>
      </p:sp>
      <p:sp>
        <p:nvSpPr>
          <p:cNvPr id="3" name="Text Placeholder 2"/>
          <p:cNvSpPr>
            <a:spLocks noGrp="1"/>
          </p:cNvSpPr>
          <p:nvPr>
            <p:ph type="body" sz="quarter" idx="14"/>
          </p:nvPr>
        </p:nvSpPr>
        <p:spPr>
          <a:xfrm>
            <a:off x="724280" y="1704179"/>
            <a:ext cx="3038095" cy="3420271"/>
          </a:xfrm>
        </p:spPr>
        <p:txBody>
          <a:bodyPr/>
          <a:lstStyle/>
          <a:p>
            <a:r>
              <a:rPr lang="en-GB" dirty="0">
                <a:solidFill>
                  <a:schemeClr val="bg1"/>
                </a:solidFill>
              </a:rPr>
              <a:t>Land and resources in developing countries are used to create products for western markets</a:t>
            </a:r>
          </a:p>
          <a:p>
            <a:pPr lvl="1"/>
            <a:r>
              <a:rPr lang="en-GB" dirty="0">
                <a:solidFill>
                  <a:schemeClr val="bg1"/>
                </a:solidFill>
              </a:rPr>
              <a:t>Would you buy a garment made using child labour?</a:t>
            </a:r>
          </a:p>
          <a:p>
            <a:endParaRPr lang="en-GB" dirty="0">
              <a:solidFill>
                <a:schemeClr val="bg1"/>
              </a:solidFill>
            </a:endParaRPr>
          </a:p>
        </p:txBody>
      </p:sp>
    </p:spTree>
    <p:extLst>
      <p:ext uri="{BB962C8B-B14F-4D97-AF65-F5344CB8AC3E}">
        <p14:creationId xmlns:p14="http://schemas.microsoft.com/office/powerpoint/2010/main" val="90572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Lifecycle analysis</a:t>
            </a:r>
          </a:p>
        </p:txBody>
      </p:sp>
      <p:sp>
        <p:nvSpPr>
          <p:cNvPr id="4" name="Text Placeholder 3"/>
          <p:cNvSpPr>
            <a:spLocks noGrp="1"/>
          </p:cNvSpPr>
          <p:nvPr>
            <p:ph type="body" sz="quarter" idx="14"/>
          </p:nvPr>
        </p:nvSpPr>
        <p:spPr/>
        <p:txBody>
          <a:bodyPr/>
          <a:lstStyle/>
          <a:p>
            <a:r>
              <a:rPr lang="en-GB" dirty="0"/>
              <a:t>A lifecycle analysis helps you to understand the environmental impact of a product</a:t>
            </a:r>
          </a:p>
          <a:p>
            <a:pPr lvl="1"/>
            <a:r>
              <a:rPr lang="en-GB" dirty="0"/>
              <a:t>Sourcing raw materials</a:t>
            </a:r>
          </a:p>
          <a:p>
            <a:pPr lvl="1"/>
            <a:r>
              <a:rPr lang="en-GB" dirty="0"/>
              <a:t>Manufacture</a:t>
            </a:r>
          </a:p>
          <a:p>
            <a:pPr lvl="1"/>
            <a:r>
              <a:rPr lang="en-GB" dirty="0"/>
              <a:t>Distribution</a:t>
            </a:r>
          </a:p>
          <a:p>
            <a:pPr lvl="1"/>
            <a:r>
              <a:rPr lang="en-GB" dirty="0"/>
              <a:t>Use</a:t>
            </a:r>
          </a:p>
          <a:p>
            <a:pPr lvl="1"/>
            <a:r>
              <a:rPr lang="en-GB" dirty="0"/>
              <a:t>Recovery</a:t>
            </a:r>
          </a:p>
          <a:p>
            <a:r>
              <a:rPr lang="en-GB" dirty="0"/>
              <a:t>Why is </a:t>
            </a:r>
            <a:r>
              <a:rPr lang="en-GB" b="1" i="1" dirty="0">
                <a:solidFill>
                  <a:srgbClr val="25305D"/>
                </a:solidFill>
              </a:rPr>
              <a:t>Use</a:t>
            </a:r>
            <a:r>
              <a:rPr lang="en-GB" dirty="0"/>
              <a:t> one of the most environmentally </a:t>
            </a:r>
            <a:br>
              <a:rPr lang="en-GB" dirty="0"/>
            </a:br>
            <a:r>
              <a:rPr lang="en-GB" dirty="0"/>
              <a:t>significant phases of a textile product’s life cycle?</a:t>
            </a:r>
          </a:p>
          <a:p>
            <a:endParaRPr lang="en-GB" dirty="0"/>
          </a:p>
        </p:txBody>
      </p:sp>
      <mc:AlternateContent xmlns:mc="http://schemas.openxmlformats.org/markup-compatibility/2006" xmlns:p14="http://schemas.microsoft.com/office/powerpoint/2010/main">
        <mc:Choice Requires="p14">
          <p:contentPart p14:bwMode="auto" r:id="rId2">
            <p14:nvContentPartPr>
              <p14:cNvPr id="14" name="Ink 13"/>
              <p14:cNvContentPartPr/>
              <p14:nvPr/>
            </p14:nvContentPartPr>
            <p14:xfrm>
              <a:off x="6701685" y="6001793"/>
              <a:ext cx="7740" cy="7740"/>
            </p14:xfrm>
          </p:contentPart>
        </mc:Choice>
        <mc:Fallback xmlns="">
          <p:pic>
            <p:nvPicPr>
              <p:cNvPr id="14" name="Ink 13"/>
              <p:cNvPicPr/>
              <p:nvPr/>
            </p:nvPicPr>
            <p:blipFill>
              <a:blip r:embed="rId8"/>
              <a:stretch>
                <a:fillRect/>
              </a:stretch>
            </p:blipFill>
            <p:spPr>
              <a:xfrm>
                <a:off x="6699885" y="5999993"/>
                <a:ext cx="10980" cy="10980"/>
              </a:xfrm>
              <a:prstGeom prst="rect">
                <a:avLst/>
              </a:prstGeom>
            </p:spPr>
          </p:pic>
        </mc:Fallback>
      </mc:AlternateContent>
    </p:spTree>
    <p:extLst>
      <p:ext uri="{BB962C8B-B14F-4D97-AF65-F5344CB8AC3E}">
        <p14:creationId xmlns:p14="http://schemas.microsoft.com/office/powerpoint/2010/main" val="2534147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647699"/>
            <a:ext cx="9144000" cy="6210301"/>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Sustainable or renewable?</a:t>
            </a:r>
          </a:p>
        </p:txBody>
      </p:sp>
      <p:sp>
        <p:nvSpPr>
          <p:cNvPr id="3" name="Text Placeholder 2"/>
          <p:cNvSpPr>
            <a:spLocks noGrp="1"/>
          </p:cNvSpPr>
          <p:nvPr>
            <p:ph type="body" sz="quarter" idx="14"/>
          </p:nvPr>
        </p:nvSpPr>
        <p:spPr/>
        <p:txBody>
          <a:bodyPr/>
          <a:lstStyle/>
          <a:p>
            <a:r>
              <a:rPr lang="en-GB" dirty="0">
                <a:solidFill>
                  <a:schemeClr val="bg1"/>
                </a:solidFill>
              </a:rPr>
              <a:t>What is the difference between sustainability </a:t>
            </a:r>
            <a:br>
              <a:rPr lang="en-GB" dirty="0">
                <a:solidFill>
                  <a:schemeClr val="bg1"/>
                </a:solidFill>
              </a:rPr>
            </a:br>
            <a:r>
              <a:rPr lang="en-GB" dirty="0">
                <a:solidFill>
                  <a:schemeClr val="bg1"/>
                </a:solidFill>
              </a:rPr>
              <a:t>and renewability?</a:t>
            </a:r>
          </a:p>
          <a:p>
            <a:pPr lvl="1"/>
            <a:r>
              <a:rPr lang="en-GB" dirty="0">
                <a:solidFill>
                  <a:srgbClr val="25305D"/>
                </a:solidFill>
              </a:rPr>
              <a:t>Is cotton production sustainable, renewable or both?</a:t>
            </a:r>
          </a:p>
          <a:p>
            <a:pPr lvl="1"/>
            <a:r>
              <a:rPr lang="en-GB" dirty="0">
                <a:solidFill>
                  <a:srgbClr val="25305D"/>
                </a:solidFill>
              </a:rPr>
              <a:t>Think of one resource that is sustainable but not renewable</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5546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5" name="Text Placeholder 2"/>
          <p:cNvSpPr>
            <a:spLocks noGrp="1"/>
          </p:cNvSpPr>
          <p:nvPr>
            <p:ph type="body" sz="quarter" idx="14"/>
          </p:nvPr>
        </p:nvSpPr>
        <p:spPr/>
        <p:txBody>
          <a:bodyPr/>
          <a:lstStyle/>
          <a:p>
            <a:r>
              <a:rPr lang="en-GB" dirty="0"/>
              <a:t>Complete </a:t>
            </a:r>
            <a:r>
              <a:rPr lang="en-GB" b="1" dirty="0"/>
              <a:t>Task 4</a:t>
            </a:r>
          </a:p>
        </p:txBody>
      </p:sp>
      <p:pic>
        <p:nvPicPr>
          <p:cNvPr id="3074" name="Picture 2" descr="C:\Users\Rob\AppData\Roaming\PixelMetrics\CaptureWiz\Temp\20.pn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77095" y="2304632"/>
            <a:ext cx="3710840" cy="384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42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There is hope…</a:t>
            </a:r>
          </a:p>
        </p:txBody>
      </p:sp>
      <p:sp>
        <p:nvSpPr>
          <p:cNvPr id="3" name="Text Placeholder 2"/>
          <p:cNvSpPr>
            <a:spLocks noGrp="1"/>
          </p:cNvSpPr>
          <p:nvPr>
            <p:ph type="body" sz="quarter" idx="14"/>
          </p:nvPr>
        </p:nvSpPr>
        <p:spPr/>
        <p:txBody>
          <a:bodyPr/>
          <a:lstStyle/>
          <a:p>
            <a:r>
              <a:rPr lang="en-GB" dirty="0"/>
              <a:t>Many </a:t>
            </a:r>
            <a:r>
              <a:rPr lang="en-GB" b="1" dirty="0"/>
              <a:t>companies</a:t>
            </a:r>
            <a:r>
              <a:rPr lang="en-GB" dirty="0"/>
              <a:t> are starting to make changes in their practices</a:t>
            </a:r>
          </a:p>
          <a:p>
            <a:r>
              <a:rPr lang="en-GB" dirty="0"/>
              <a:t>Many </a:t>
            </a:r>
            <a:r>
              <a:rPr lang="en-GB" b="1" dirty="0"/>
              <a:t>consumers</a:t>
            </a:r>
            <a:r>
              <a:rPr lang="en-GB" dirty="0"/>
              <a:t> are changing their habits as environmentalists work to raise awareness</a:t>
            </a:r>
          </a:p>
        </p:txBody>
      </p:sp>
    </p:spTree>
    <p:extLst>
      <p:ext uri="{BB962C8B-B14F-4D97-AF65-F5344CB8AC3E}">
        <p14:creationId xmlns:p14="http://schemas.microsoft.com/office/powerpoint/2010/main" val="205781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86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932570" y="637222"/>
            <a:ext cx="7211430" cy="6220777"/>
          </a:xfrm>
          <a:prstGeom prst="rect">
            <a:avLst/>
          </a:prstGeom>
        </p:spPr>
      </p:pic>
      <p:sp>
        <p:nvSpPr>
          <p:cNvPr id="2" name="Text Placeholder 1"/>
          <p:cNvSpPr>
            <a:spLocks noGrp="1"/>
          </p:cNvSpPr>
          <p:nvPr>
            <p:ph type="body" sz="quarter" idx="13"/>
          </p:nvPr>
        </p:nvSpPr>
        <p:spPr/>
        <p:txBody>
          <a:bodyPr/>
          <a:lstStyle/>
          <a:p>
            <a:r>
              <a:rPr lang="en-GB" dirty="0"/>
              <a:t>Starter</a:t>
            </a:r>
          </a:p>
        </p:txBody>
      </p:sp>
      <p:sp>
        <p:nvSpPr>
          <p:cNvPr id="18" name="Text Placeholder 17"/>
          <p:cNvSpPr>
            <a:spLocks noGrp="1"/>
          </p:cNvSpPr>
          <p:nvPr>
            <p:ph type="body" sz="quarter" idx="14"/>
          </p:nvPr>
        </p:nvSpPr>
        <p:spPr>
          <a:xfrm>
            <a:off x="724280" y="1704179"/>
            <a:ext cx="5019295" cy="3453607"/>
          </a:xfrm>
        </p:spPr>
        <p:txBody>
          <a:bodyPr/>
          <a:lstStyle/>
          <a:p>
            <a:r>
              <a:rPr lang="en-GB" dirty="0"/>
              <a:t>Identify and find the link between each of the images below:</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 y="3346209"/>
            <a:ext cx="1810703" cy="3511791"/>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79582" y="3663420"/>
            <a:ext cx="3171391" cy="3194580"/>
          </a:xfrm>
          <a:prstGeom prst="rect">
            <a:avLst/>
          </a:prstGeom>
        </p:spPr>
      </p:pic>
      <p:pic>
        <p:nvPicPr>
          <p:cNvPr id="1028" name="Picture 4" descr="https://upload.wikimedia.org/wikipedia/commons/2/21/Lucky_bamboo.jpg"/>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backgroundRemoval t="0" b="75429" l="9636" r="89936"/>
                    </a14:imgEffect>
                  </a14:imgLayer>
                </a14:imgProps>
              </a:ext>
              <a:ext uri="{28A0092B-C50C-407E-A947-70E740481C1C}">
                <a14:useLocalDpi xmlns:a14="http://schemas.microsoft.com/office/drawing/2010/main"/>
              </a:ext>
            </a:extLst>
          </a:blip>
          <a:srcRect l="1816" b="25633"/>
          <a:stretch/>
        </p:blipFill>
        <p:spPr bwMode="auto">
          <a:xfrm>
            <a:off x="917774" y="3463801"/>
            <a:ext cx="2967391" cy="33879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960000">
            <a:off x="6979660" y="4236695"/>
            <a:ext cx="1759205" cy="2556873"/>
          </a:xfrm>
          <a:prstGeom prst="rect">
            <a:avLst/>
          </a:prstGeom>
        </p:spPr>
      </p:pic>
    </p:spTree>
    <p:extLst>
      <p:ext uri="{BB962C8B-B14F-4D97-AF65-F5344CB8AC3E}">
        <p14:creationId xmlns:p14="http://schemas.microsoft.com/office/powerpoint/2010/main" val="128937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 y="642786"/>
            <a:ext cx="9143999" cy="6215211"/>
          </a:xfrm>
          <a:prstGeom prst="rect">
            <a:avLst/>
          </a:prstGeom>
        </p:spPr>
      </p:pic>
      <p:sp>
        <p:nvSpPr>
          <p:cNvPr id="2" name="Text Placeholder 1"/>
          <p:cNvSpPr>
            <a:spLocks noGrp="1"/>
          </p:cNvSpPr>
          <p:nvPr>
            <p:ph type="body" sz="quarter" idx="13"/>
          </p:nvPr>
        </p:nvSpPr>
        <p:spPr>
          <a:xfrm>
            <a:off x="724280" y="906233"/>
            <a:ext cx="4114050" cy="670772"/>
          </a:xfrm>
        </p:spPr>
        <p:txBody>
          <a:bodyPr/>
          <a:lstStyle/>
          <a:p>
            <a:r>
              <a:rPr lang="en-GB" dirty="0">
                <a:solidFill>
                  <a:schemeClr val="bg1"/>
                </a:solidFill>
              </a:rPr>
              <a:t>Raw materials for textiles</a:t>
            </a:r>
          </a:p>
        </p:txBody>
      </p:sp>
      <p:sp>
        <p:nvSpPr>
          <p:cNvPr id="3" name="Text Placeholder 2"/>
          <p:cNvSpPr>
            <a:spLocks noGrp="1"/>
          </p:cNvSpPr>
          <p:nvPr>
            <p:ph type="body" sz="quarter" idx="14"/>
          </p:nvPr>
        </p:nvSpPr>
        <p:spPr>
          <a:xfrm>
            <a:off x="724280" y="2050408"/>
            <a:ext cx="4114050" cy="3453607"/>
          </a:xfrm>
        </p:spPr>
        <p:txBody>
          <a:bodyPr/>
          <a:lstStyle/>
          <a:p>
            <a:r>
              <a:rPr lang="en-GB" dirty="0">
                <a:solidFill>
                  <a:schemeClr val="bg1"/>
                </a:solidFill>
              </a:rPr>
              <a:t>Raw materials for textiles can be categorised into:</a:t>
            </a:r>
          </a:p>
          <a:p>
            <a:pPr lvl="1"/>
            <a:r>
              <a:rPr lang="en-GB" dirty="0">
                <a:solidFill>
                  <a:srgbClr val="25305D"/>
                </a:solidFill>
              </a:rPr>
              <a:t>Animal sources</a:t>
            </a:r>
          </a:p>
          <a:p>
            <a:pPr lvl="1"/>
            <a:r>
              <a:rPr lang="en-GB" dirty="0">
                <a:solidFill>
                  <a:srgbClr val="25305D"/>
                </a:solidFill>
              </a:rPr>
              <a:t>Chemical sources and</a:t>
            </a:r>
          </a:p>
          <a:p>
            <a:pPr lvl="1"/>
            <a:r>
              <a:rPr lang="en-GB" dirty="0">
                <a:solidFill>
                  <a:srgbClr val="25305D"/>
                </a:solidFill>
              </a:rPr>
              <a:t>Vegetable sources</a:t>
            </a:r>
          </a:p>
          <a:p>
            <a:endParaRPr lang="en-GB" dirty="0">
              <a:solidFill>
                <a:schemeClr val="bg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325849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413242" y="4820087"/>
            <a:ext cx="1222731" cy="1380058"/>
          </a:xfrm>
          <a:prstGeom prst="rect">
            <a:avLst/>
          </a:prstGeom>
        </p:spPr>
      </p:pic>
      <p:pic>
        <p:nvPicPr>
          <p:cNvPr id="35" name="Picture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6054" y="4909523"/>
            <a:ext cx="1380045" cy="923250"/>
          </a:xfrm>
          <a:prstGeom prst="rect">
            <a:avLst/>
          </a:prstGeom>
        </p:spPr>
      </p:pic>
      <p:sp>
        <p:nvSpPr>
          <p:cNvPr id="3" name="Text Placeholder 2"/>
          <p:cNvSpPr>
            <a:spLocks noGrp="1"/>
          </p:cNvSpPr>
          <p:nvPr>
            <p:ph type="body" sz="quarter" idx="14"/>
          </p:nvPr>
        </p:nvSpPr>
        <p:spPr/>
        <p:txBody>
          <a:bodyPr/>
          <a:lstStyle/>
          <a:p>
            <a:r>
              <a:rPr lang="en-GB" dirty="0"/>
              <a:t>Animal fibres and skin (known as hides) can be processed into fabrics</a:t>
            </a:r>
          </a:p>
          <a:p>
            <a:pPr lvl="1"/>
            <a:r>
              <a:rPr lang="en-GB" dirty="0"/>
              <a:t>Fibres (e.g. wool and silk) are spun to create yarn for fabrics</a:t>
            </a:r>
          </a:p>
          <a:p>
            <a:pPr lvl="1">
              <a:lnSpc>
                <a:spcPct val="150000"/>
              </a:lnSpc>
            </a:pPr>
            <a:endParaRPr lang="en-GB" dirty="0"/>
          </a:p>
          <a:p>
            <a:endParaRPr lang="en-GB" dirty="0"/>
          </a:p>
          <a:p>
            <a:pPr lvl="1"/>
            <a:r>
              <a:rPr lang="en-GB" dirty="0"/>
              <a:t>Hides or skins are treated to produce goods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1772" y="2979745"/>
            <a:ext cx="1429297" cy="1269216"/>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62515" y="3088822"/>
            <a:ext cx="1137782" cy="1100608"/>
          </a:xfrm>
          <a:prstGeom prst="rect">
            <a:avLst/>
          </a:prstGeom>
        </p:spPr>
      </p:pic>
      <p:sp>
        <p:nvSpPr>
          <p:cNvPr id="2" name="Text Placeholder 1"/>
          <p:cNvSpPr>
            <a:spLocks noGrp="1"/>
          </p:cNvSpPr>
          <p:nvPr>
            <p:ph type="body" sz="quarter" idx="13"/>
          </p:nvPr>
        </p:nvSpPr>
        <p:spPr/>
        <p:txBody>
          <a:bodyPr/>
          <a:lstStyle/>
          <a:p>
            <a:r>
              <a:rPr lang="en-GB" dirty="0"/>
              <a:t>Animal sources</a:t>
            </a:r>
          </a:p>
        </p:txBody>
      </p:sp>
      <p:sp>
        <p:nvSpPr>
          <p:cNvPr id="5" name="Arrow: Right 4"/>
          <p:cNvSpPr/>
          <p:nvPr/>
        </p:nvSpPr>
        <p:spPr>
          <a:xfrm>
            <a:off x="2551376" y="3567859"/>
            <a:ext cx="335940" cy="231289"/>
          </a:xfrm>
          <a:prstGeom prst="rightArrow">
            <a:avLst/>
          </a:prstGeom>
          <a:solidFill>
            <a:srgbClr val="25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Right 9"/>
          <p:cNvSpPr/>
          <p:nvPr/>
        </p:nvSpPr>
        <p:spPr>
          <a:xfrm>
            <a:off x="6985617" y="3518622"/>
            <a:ext cx="335940" cy="231289"/>
          </a:xfrm>
          <a:prstGeom prst="rightArrow">
            <a:avLst/>
          </a:prstGeom>
          <a:solidFill>
            <a:srgbClr val="25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Arrow: Right 14"/>
          <p:cNvSpPr/>
          <p:nvPr/>
        </p:nvSpPr>
        <p:spPr>
          <a:xfrm>
            <a:off x="2051839" y="5271913"/>
            <a:ext cx="335940" cy="231289"/>
          </a:xfrm>
          <a:prstGeom prst="rightArrow">
            <a:avLst/>
          </a:prstGeom>
          <a:solidFill>
            <a:srgbClr val="25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Arrow: Right 15"/>
          <p:cNvSpPr/>
          <p:nvPr/>
        </p:nvSpPr>
        <p:spPr>
          <a:xfrm>
            <a:off x="3688309" y="5271913"/>
            <a:ext cx="335940" cy="231289"/>
          </a:xfrm>
          <a:prstGeom prst="rightArrow">
            <a:avLst/>
          </a:prstGeom>
          <a:solidFill>
            <a:srgbClr val="25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7"/>
          <p:cNvSpPr/>
          <p:nvPr/>
        </p:nvSpPr>
        <p:spPr>
          <a:xfrm>
            <a:off x="6913123" y="5271913"/>
            <a:ext cx="335940" cy="231289"/>
          </a:xfrm>
          <a:prstGeom prst="rightArrow">
            <a:avLst/>
          </a:prstGeom>
          <a:solidFill>
            <a:srgbClr val="253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203" y="3067683"/>
            <a:ext cx="2329728" cy="1231640"/>
          </a:xfrm>
          <a:prstGeom prst="rect">
            <a:avLst/>
          </a:prstGeom>
        </p:spPr>
      </p:pic>
      <p:pic>
        <p:nvPicPr>
          <p:cNvPr id="22" name="Picture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373838" y="3144969"/>
            <a:ext cx="925043" cy="938769"/>
          </a:xfrm>
          <a:prstGeom prst="rect">
            <a:avLst/>
          </a:prstGeom>
        </p:spPr>
      </p:pic>
      <p:pic>
        <p:nvPicPr>
          <p:cNvPr id="26" name="Picture 2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1001948" y="4714026"/>
            <a:ext cx="1069886" cy="1432560"/>
          </a:xfrm>
          <a:prstGeom prst="rect">
            <a:avLst/>
          </a:prstGeom>
        </p:spPr>
      </p:pic>
      <p:pic>
        <p:nvPicPr>
          <p:cNvPr id="31" name="Picture 3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16460" y="4841942"/>
            <a:ext cx="971355" cy="1088784"/>
          </a:xfrm>
          <a:prstGeom prst="rect">
            <a:avLst/>
          </a:prstGeom>
        </p:spPr>
      </p:pic>
      <p:pic>
        <p:nvPicPr>
          <p:cNvPr id="33" name="Picture 3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5524137" y="4841942"/>
            <a:ext cx="1418828" cy="942101"/>
          </a:xfrm>
          <a:prstGeom prst="rect">
            <a:avLst/>
          </a:prstGeom>
        </p:spPr>
      </p:pic>
    </p:spTree>
    <p:extLst>
      <p:ext uri="{BB962C8B-B14F-4D97-AF65-F5344CB8AC3E}">
        <p14:creationId xmlns:p14="http://schemas.microsoft.com/office/powerpoint/2010/main" val="173890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21773" y="824753"/>
            <a:ext cx="2960124" cy="6033247"/>
          </a:xfrm>
          <a:prstGeom prst="rect">
            <a:avLst/>
          </a:prstGeom>
        </p:spPr>
      </p:pic>
      <p:sp>
        <p:nvSpPr>
          <p:cNvPr id="2" name="Text Placeholder 1"/>
          <p:cNvSpPr>
            <a:spLocks noGrp="1"/>
          </p:cNvSpPr>
          <p:nvPr>
            <p:ph type="body" sz="quarter" idx="13"/>
          </p:nvPr>
        </p:nvSpPr>
        <p:spPr/>
        <p:txBody>
          <a:bodyPr/>
          <a:lstStyle/>
          <a:p>
            <a:r>
              <a:rPr lang="en-GB" dirty="0"/>
              <a:t>Vegetable sources</a:t>
            </a:r>
          </a:p>
        </p:txBody>
      </p:sp>
      <p:sp>
        <p:nvSpPr>
          <p:cNvPr id="3" name="Text Placeholder 2"/>
          <p:cNvSpPr>
            <a:spLocks noGrp="1"/>
          </p:cNvSpPr>
          <p:nvPr>
            <p:ph type="body" sz="quarter" idx="14"/>
          </p:nvPr>
        </p:nvSpPr>
        <p:spPr>
          <a:xfrm>
            <a:off x="724280" y="1704179"/>
            <a:ext cx="4444620" cy="3453607"/>
          </a:xfrm>
        </p:spPr>
        <p:txBody>
          <a:bodyPr/>
          <a:lstStyle/>
          <a:p>
            <a:r>
              <a:rPr lang="en-GB" dirty="0"/>
              <a:t>Plant or vegetable sources (e.g. cotton, jute, hemp and bamboo) are used in the production of many </a:t>
            </a:r>
            <a:br>
              <a:rPr lang="en-GB" dirty="0"/>
            </a:br>
            <a:r>
              <a:rPr lang="en-GB" dirty="0"/>
              <a:t>common fabrics</a:t>
            </a:r>
          </a:p>
          <a:p>
            <a:pPr lvl="1"/>
            <a:r>
              <a:rPr lang="en-GB" dirty="0"/>
              <a:t>Other examples include flax which is made into linen and coir which is made from </a:t>
            </a:r>
            <a:br>
              <a:rPr lang="en-GB" dirty="0"/>
            </a:br>
            <a:r>
              <a:rPr lang="en-GB" dirty="0"/>
              <a:t>coconut fibres</a:t>
            </a:r>
          </a:p>
          <a:p>
            <a:pPr lvl="1"/>
            <a:r>
              <a:rPr lang="en-GB" dirty="0"/>
              <a:t>Are these renewable?</a:t>
            </a:r>
          </a:p>
          <a:p>
            <a:pPr lvl="1"/>
            <a:r>
              <a:rPr lang="en-GB" dirty="0"/>
              <a:t>Are they sustainable?</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33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 y="644265"/>
            <a:ext cx="9144001" cy="6213736"/>
          </a:xfrm>
          <a:prstGeom prst="rect">
            <a:avLst/>
          </a:prstGeom>
        </p:spPr>
      </p:pic>
      <p:sp>
        <p:nvSpPr>
          <p:cNvPr id="2" name="Text Placeholder 1"/>
          <p:cNvSpPr>
            <a:spLocks noGrp="1"/>
          </p:cNvSpPr>
          <p:nvPr>
            <p:ph type="body" sz="quarter" idx="13"/>
          </p:nvPr>
        </p:nvSpPr>
        <p:spPr/>
        <p:txBody>
          <a:bodyPr/>
          <a:lstStyle/>
          <a:p>
            <a:r>
              <a:rPr lang="en-GB" dirty="0"/>
              <a:t>Chemical sources</a:t>
            </a:r>
          </a:p>
        </p:txBody>
      </p:sp>
      <p:sp>
        <p:nvSpPr>
          <p:cNvPr id="3" name="Text Placeholder 2"/>
          <p:cNvSpPr>
            <a:spLocks noGrp="1"/>
          </p:cNvSpPr>
          <p:nvPr>
            <p:ph type="body" sz="quarter" idx="14"/>
          </p:nvPr>
        </p:nvSpPr>
        <p:spPr>
          <a:xfrm>
            <a:off x="724280" y="1704179"/>
            <a:ext cx="5797170" cy="3453607"/>
          </a:xfrm>
        </p:spPr>
        <p:txBody>
          <a:bodyPr/>
          <a:lstStyle/>
          <a:p>
            <a:r>
              <a:rPr lang="en-GB" dirty="0"/>
              <a:t>Crude oil is used to produce chemicals which are processed </a:t>
            </a:r>
            <a:br>
              <a:rPr lang="en-GB" dirty="0"/>
            </a:br>
            <a:r>
              <a:rPr lang="en-GB" dirty="0"/>
              <a:t>into fibres to construct fabrics</a:t>
            </a:r>
          </a:p>
          <a:p>
            <a:pPr lvl="1"/>
            <a:r>
              <a:rPr lang="en-GB" dirty="0">
                <a:solidFill>
                  <a:schemeClr val="bg1"/>
                </a:solidFill>
              </a:rPr>
              <a:t>Petroleum is commonly used </a:t>
            </a:r>
            <a:br>
              <a:rPr lang="en-GB" dirty="0">
                <a:solidFill>
                  <a:schemeClr val="bg1"/>
                </a:solidFill>
              </a:rPr>
            </a:br>
            <a:r>
              <a:rPr lang="en-GB" dirty="0">
                <a:solidFill>
                  <a:schemeClr val="bg1"/>
                </a:solidFill>
              </a:rPr>
              <a:t>to produce synthetic threads </a:t>
            </a:r>
            <a:br>
              <a:rPr lang="en-GB" dirty="0">
                <a:solidFill>
                  <a:schemeClr val="bg1"/>
                </a:solidFill>
              </a:rPr>
            </a:br>
            <a:r>
              <a:rPr lang="en-GB" dirty="0">
                <a:solidFill>
                  <a:schemeClr val="bg1"/>
                </a:solidFill>
              </a:rPr>
              <a:t>including nylon, polyester </a:t>
            </a:r>
            <a:br>
              <a:rPr lang="en-GB" dirty="0">
                <a:solidFill>
                  <a:schemeClr val="bg1"/>
                </a:solidFill>
              </a:rPr>
            </a:br>
            <a:r>
              <a:rPr lang="en-GB" dirty="0">
                <a:solidFill>
                  <a:schemeClr val="bg1"/>
                </a:solidFill>
              </a:rPr>
              <a:t>and acrylic</a:t>
            </a:r>
          </a:p>
          <a:p>
            <a:pPr lvl="1"/>
            <a:r>
              <a:rPr lang="en-GB" dirty="0">
                <a:solidFill>
                  <a:schemeClr val="bg1"/>
                </a:solidFill>
              </a:rPr>
              <a:t>These are often combined </a:t>
            </a:r>
            <a:br>
              <a:rPr lang="en-GB" dirty="0">
                <a:solidFill>
                  <a:schemeClr val="bg1"/>
                </a:solidFill>
              </a:rPr>
            </a:br>
            <a:r>
              <a:rPr lang="en-GB" dirty="0">
                <a:solidFill>
                  <a:schemeClr val="bg1"/>
                </a:solidFill>
              </a:rPr>
              <a:t>with other fabrics to </a:t>
            </a:r>
            <a:br>
              <a:rPr lang="en-GB" dirty="0">
                <a:solidFill>
                  <a:schemeClr val="bg1"/>
                </a:solidFill>
              </a:rPr>
            </a:br>
            <a:r>
              <a:rPr lang="en-GB" dirty="0">
                <a:solidFill>
                  <a:schemeClr val="bg1"/>
                </a:solidFill>
              </a:rPr>
              <a:t>enhance their properties</a:t>
            </a:r>
          </a:p>
          <a:p>
            <a:pPr lvl="1"/>
            <a:r>
              <a:rPr lang="en-GB" dirty="0">
                <a:solidFill>
                  <a:schemeClr val="bg1"/>
                </a:solidFill>
              </a:rPr>
              <a:t>How might their properties </a:t>
            </a:r>
            <a:br>
              <a:rPr lang="en-GB" dirty="0">
                <a:solidFill>
                  <a:schemeClr val="bg1"/>
                </a:solidFill>
              </a:rPr>
            </a:br>
            <a:r>
              <a:rPr lang="en-GB" dirty="0">
                <a:solidFill>
                  <a:schemeClr val="bg1"/>
                </a:solidFill>
              </a:rPr>
              <a:t>be enhanced?</a:t>
            </a: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573671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53185"/>
            <a:ext cx="9144000" cy="6196634"/>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Aramids</a:t>
            </a:r>
          </a:p>
        </p:txBody>
      </p:sp>
      <p:sp>
        <p:nvSpPr>
          <p:cNvPr id="3" name="Text Placeholder 2"/>
          <p:cNvSpPr>
            <a:spLocks noGrp="1"/>
          </p:cNvSpPr>
          <p:nvPr>
            <p:ph type="body" sz="quarter" idx="14"/>
          </p:nvPr>
        </p:nvSpPr>
        <p:spPr>
          <a:xfrm>
            <a:off x="724280" y="1704179"/>
            <a:ext cx="7797230" cy="4239421"/>
          </a:xfrm>
        </p:spPr>
        <p:txBody>
          <a:bodyPr/>
          <a:lstStyle/>
          <a:p>
            <a:r>
              <a:rPr lang="en-GB" dirty="0">
                <a:solidFill>
                  <a:schemeClr val="bg1"/>
                </a:solidFill>
              </a:rPr>
              <a:t>Aramid fibres, used in Kevlar</a:t>
            </a:r>
            <a:r>
              <a:rPr lang="en-GB" baseline="30000" dirty="0">
                <a:solidFill>
                  <a:schemeClr val="bg1"/>
                </a:solidFill>
              </a:rPr>
              <a:t>®</a:t>
            </a:r>
            <a:r>
              <a:rPr lang="en-GB" dirty="0">
                <a:solidFill>
                  <a:schemeClr val="bg1"/>
                </a:solidFill>
              </a:rPr>
              <a:t> and Nomex</a:t>
            </a:r>
            <a:r>
              <a:rPr lang="en-GB" baseline="30000" dirty="0">
                <a:solidFill>
                  <a:schemeClr val="bg1"/>
                </a:solidFill>
              </a:rPr>
              <a:t>®</a:t>
            </a:r>
            <a:r>
              <a:rPr lang="en-GB" dirty="0">
                <a:solidFill>
                  <a:schemeClr val="bg1"/>
                </a:solidFill>
              </a:rPr>
              <a:t>, are used to create some of the strongest, most heat resistant fabrics on the planet</a:t>
            </a:r>
          </a:p>
          <a:p>
            <a:r>
              <a:rPr lang="en-GB" dirty="0">
                <a:solidFill>
                  <a:schemeClr val="bg1"/>
                </a:solidFill>
              </a:rPr>
              <a:t>They are used in:</a:t>
            </a:r>
          </a:p>
          <a:p>
            <a:pPr lvl="1"/>
            <a:r>
              <a:rPr lang="en-GB" dirty="0">
                <a:solidFill>
                  <a:srgbClr val="AAC866"/>
                </a:solidFill>
              </a:rPr>
              <a:t>Fireproof clothing including uniforms</a:t>
            </a:r>
          </a:p>
          <a:p>
            <a:pPr lvl="1"/>
            <a:r>
              <a:rPr lang="en-GB" dirty="0">
                <a:solidFill>
                  <a:srgbClr val="AAC866"/>
                </a:solidFill>
              </a:rPr>
              <a:t>Spacesuits</a:t>
            </a:r>
          </a:p>
          <a:p>
            <a:pPr lvl="1"/>
            <a:r>
              <a:rPr lang="en-GB" dirty="0">
                <a:solidFill>
                  <a:srgbClr val="AAC866"/>
                </a:solidFill>
              </a:rPr>
              <a:t>Tyres and work boots</a:t>
            </a:r>
          </a:p>
          <a:p>
            <a:pPr lvl="1"/>
            <a:r>
              <a:rPr lang="en-GB" dirty="0">
                <a:solidFill>
                  <a:srgbClr val="AAC866"/>
                </a:solidFill>
              </a:rPr>
              <a:t>Cut resistant gloves</a:t>
            </a:r>
          </a:p>
          <a:p>
            <a:pPr lvl="1"/>
            <a:r>
              <a:rPr lang="en-GB" dirty="0">
                <a:solidFill>
                  <a:srgbClr val="AAC866"/>
                </a:solidFill>
              </a:rPr>
              <a:t>Stab and bullet proof vests</a:t>
            </a:r>
          </a:p>
          <a:p>
            <a:pPr lvl="1"/>
            <a:endParaRPr lang="en-GB" dirty="0">
              <a:solidFill>
                <a:schemeClr val="bg1"/>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001356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Raw materials</a:t>
            </a:r>
          </a:p>
        </p:txBody>
      </p:sp>
      <p:sp>
        <p:nvSpPr>
          <p:cNvPr id="3" name="Text Placeholder 2"/>
          <p:cNvSpPr>
            <a:spLocks noGrp="1"/>
          </p:cNvSpPr>
          <p:nvPr>
            <p:ph type="body" sz="quarter" idx="14"/>
          </p:nvPr>
        </p:nvSpPr>
        <p:spPr/>
        <p:txBody>
          <a:bodyPr/>
          <a:lstStyle/>
          <a:p>
            <a:r>
              <a:rPr lang="en-GB" dirty="0"/>
              <a:t>Complete </a:t>
            </a:r>
            <a:r>
              <a:rPr lang="en-GB" b="1" dirty="0"/>
              <a:t>Worksheet 1 Task 1</a:t>
            </a:r>
          </a:p>
          <a:p>
            <a:pPr lvl="1"/>
            <a:r>
              <a:rPr lang="en-GB" dirty="0"/>
              <a:t>Animal, Chemical or Vegetable? </a:t>
            </a:r>
          </a:p>
          <a:p>
            <a:pPr lvl="1"/>
            <a:r>
              <a:rPr lang="en-GB" dirty="0"/>
              <a:t>Sort the raw material sources into the correct category</a:t>
            </a:r>
          </a:p>
          <a:p>
            <a:pPr lvl="1"/>
            <a:r>
              <a:rPr lang="en-GB" dirty="0"/>
              <a:t>Match the fabric to the raw material</a:t>
            </a:r>
          </a:p>
        </p:txBody>
      </p:sp>
    </p:spTree>
    <p:extLst>
      <p:ext uri="{BB962C8B-B14F-4D97-AF65-F5344CB8AC3E}">
        <p14:creationId xmlns:p14="http://schemas.microsoft.com/office/powerpoint/2010/main" val="313566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6882</TotalTime>
  <Words>671</Words>
  <Application>Microsoft Office PowerPoint</Application>
  <PresentationFormat>On-screen Show (4:3)</PresentationFormat>
  <Paragraphs>137</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Museo900-Regular</vt:lpstr>
      <vt:lpstr>Museo 500</vt:lpstr>
      <vt:lpstr>Museo 900</vt:lpstr>
      <vt:lpstr>Arial</vt:lpstr>
      <vt:lpstr>Museo 700</vt:lpstr>
      <vt:lpstr>Museo 100</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475</cp:revision>
  <dcterms:created xsi:type="dcterms:W3CDTF">2016-10-10T10:55:54Z</dcterms:created>
  <dcterms:modified xsi:type="dcterms:W3CDTF">2017-09-25T15:48:28Z</dcterms:modified>
</cp:coreProperties>
</file>