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2.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5" r:id="rId5"/>
  </p:sldMasterIdLst>
  <p:notesMasterIdLst>
    <p:notesMasterId r:id="rId37"/>
  </p:notesMasterIdLst>
  <p:sldIdLst>
    <p:sldId id="256" r:id="rId6"/>
    <p:sldId id="344" r:id="rId7"/>
    <p:sldId id="592" r:id="rId8"/>
    <p:sldId id="587" r:id="rId9"/>
    <p:sldId id="589" r:id="rId10"/>
    <p:sldId id="585" r:id="rId11"/>
    <p:sldId id="590" r:id="rId12"/>
    <p:sldId id="343" r:id="rId13"/>
    <p:sldId id="341" r:id="rId14"/>
    <p:sldId id="297" r:id="rId15"/>
    <p:sldId id="298" r:id="rId16"/>
    <p:sldId id="362" r:id="rId17"/>
    <p:sldId id="269" r:id="rId18"/>
    <p:sldId id="319" r:id="rId19"/>
    <p:sldId id="322" r:id="rId20"/>
    <p:sldId id="321" r:id="rId21"/>
    <p:sldId id="324" r:id="rId22"/>
    <p:sldId id="326" r:id="rId23"/>
    <p:sldId id="325" r:id="rId24"/>
    <p:sldId id="323" r:id="rId25"/>
    <p:sldId id="328" r:id="rId26"/>
    <p:sldId id="327" r:id="rId27"/>
    <p:sldId id="596" r:id="rId28"/>
    <p:sldId id="594" r:id="rId29"/>
    <p:sldId id="580" r:id="rId30"/>
    <p:sldId id="262" r:id="rId31"/>
    <p:sldId id="333" r:id="rId32"/>
    <p:sldId id="595" r:id="rId33"/>
    <p:sldId id="586" r:id="rId34"/>
    <p:sldId id="593" r:id="rId35"/>
    <p:sldId id="296" r:id="rId36"/>
  </p:sldIdLst>
  <p:sldSz cx="12192000" cy="6858000"/>
  <p:notesSz cx="6886575" cy="100171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3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52" autoAdjust="0"/>
    <p:restoredTop sz="96154" autoAdjust="0"/>
  </p:normalViewPr>
  <p:slideViewPr>
    <p:cSldViewPr snapToGrid="0">
      <p:cViewPr varScale="1">
        <p:scale>
          <a:sx n="104" d="100"/>
          <a:sy n="104" d="100"/>
        </p:scale>
        <p:origin x="1116" y="96"/>
      </p:cViewPr>
      <p:guideLst/>
    </p:cSldViewPr>
  </p:slideViewPr>
  <p:notesTextViewPr>
    <p:cViewPr>
      <p:scale>
        <a:sx n="1" d="1"/>
        <a:sy n="1" d="1"/>
      </p:scale>
      <p:origin x="0" y="0"/>
    </p:cViewPr>
  </p:notesTextViewPr>
  <p:sorterViewPr>
    <p:cViewPr varScale="1">
      <p:scale>
        <a:sx n="100" d="100"/>
        <a:sy n="100" d="100"/>
      </p:scale>
      <p:origin x="0" y="-13320"/>
    </p:cViewPr>
  </p:sorter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aul.thompson\Downloads\nomis_2022_01_20_08133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semlep.sharepoint.com/sites/SouthEastMidlandsLEP/Shared%20Documents/Delivery/Skills/Covid19%20Response/Plan/Supporting%20Data/JobPosting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semlep.sharepoint.com/sites/SouthEastMidlandsLEP/Shared%20Documents/Delivery/Skills/Covid19%20Response/Plan/Supporting%20Data/JobPosting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semlep.sharepoint.com/sites/SouthEastMidlandsLEP/Shared%20Documents/Delivery/Skills/Covid19%20Response/Plan/Supporting%20Data/JobPosting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semlep.sharepoint.com/sites/SouthEastMidlandsLEP/Shared%20Documents/Delivery/Skills/Covid19%20Response/Plan/Supporting%20Data/JobPosting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semlep.sharepoint.com/sites/SouthEastMidlandsLEP/Shared%20Documents/Delivery/Skills/Covid19%20Response/Plan/Supporting%20Data/JobPosting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semlep.sharepoint.com/sites/SouthEastMidlandsLEP/Shared%20Documents/Delivery/Skills/Covid19%20Response/Plan/Supporting%20Data/JobPosting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semlep.sharepoint.com/sites/SouthEastMidlandsLEP/Shared%20Documents/Delivery/Skills/Covid19%20Response/Plan/Supporting%20Data/JobPostings.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semlep.sharepoint.com/sites/SouthEastMidlandsLEP/Shared%20Documents/Delivery/Skills/Covid19%20Response/Plan/Supporting%20Data/JobPostings.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semlep.sharepoint.com/sites/SouthEastMidlandsLEP/Shared%20Documents/Delivery/Skills/Covid19%20Response/Plan/Supporting%20Data/JobPostings.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semlep.sharepoint.com/sites/SouthEastMidlandsLEP/Shared%20Documents/Delivery/Skills/Covid19%20Response/Plan/Supporting%20Data/JobPostings.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aul.thompson\Downloads\nomis_2022_01_20_081603.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semlep.sharepoint.com/sites/SouthEastMidlandsLEP/Shared%20Documents/Delivery/Skills/Covid19%20Response/Plan/Supporting%20Data/JobPostings.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semlep.sharepoint.com/sites/SouthEastMidlandsLEP/Shared%20Documents/Delivery/Skills/Covid19%20Response/Plan/Supporting%20Data/JobPostings.xlsx" TargetMode="External"/><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aul.thompson\Downloads\nomis_2022_01_20_08283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semlep.sharepoint.com/sites/SouthEastMidlandsLEP/Shared%20Documents/Delivery/Skills/Covid19%20Response/Plan/Supporting%20Data/JobPosting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semlep.sharepoint.com/sites/SouthEastMidlandsLEP/Shared%20Documents/Delivery/Skills/Covid19%20Response/Plan/Supporting%20Data/JobPosting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semlep.sharepoint.com/sites/SouthEastMidlandsLEP/Shared%20Documents/Delivery/Skills/Covid19%20Response/Plan/Supporting%20Data/JobPosting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semlep.sharepoint.com/sites/SouthEastMidlandsLEP/Shared%20Documents/Delivery/Skills/Covid19%20Response/Plan/Supporting%20Data/JobPosting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semlep.sharepoint.com/sites/SouthEastMidlandsLEP/Shared%20Documents/Delivery/Skills/Covid19%20Response/Plan/Supporting%20Data/JobPosting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semlep.sharepoint.com/sites/SouthEastMidlandsLEP/Shared%20Documents/Delivery/Skills/Covid19%20Response/Plan/Supporting%20Data/JobPosting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dirty="0"/>
              <a:t>Total Employment 16-64 - SEMLEP Area</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areaChart>
        <c:grouping val="stacked"/>
        <c:varyColors val="0"/>
        <c:ser>
          <c:idx val="0"/>
          <c:order val="0"/>
          <c:spPr>
            <a:solidFill>
              <a:schemeClr val="accent1"/>
            </a:solidFill>
            <a:ln>
              <a:noFill/>
            </a:ln>
            <a:effectLst/>
          </c:spPr>
          <c:cat>
            <c:strRef>
              <c:f>Data!$A$9:$A$13</c:f>
              <c:strCache>
                <c:ptCount val="5"/>
                <c:pt idx="0">
                  <c:v>2017</c:v>
                </c:pt>
                <c:pt idx="1">
                  <c:v>2018</c:v>
                </c:pt>
                <c:pt idx="2">
                  <c:v>2019</c:v>
                </c:pt>
                <c:pt idx="3">
                  <c:v>2020</c:v>
                </c:pt>
                <c:pt idx="4">
                  <c:v>Oct 2020-Sep 2021</c:v>
                </c:pt>
              </c:strCache>
            </c:strRef>
          </c:cat>
          <c:val>
            <c:numRef>
              <c:f>Data!$B$9:$B$13</c:f>
              <c:numCache>
                <c:formatCode>#,##0</c:formatCode>
                <c:ptCount val="5"/>
                <c:pt idx="0">
                  <c:v>806300</c:v>
                </c:pt>
                <c:pt idx="1">
                  <c:v>812800</c:v>
                </c:pt>
                <c:pt idx="2">
                  <c:v>827700</c:v>
                </c:pt>
                <c:pt idx="3">
                  <c:v>838600</c:v>
                </c:pt>
                <c:pt idx="4">
                  <c:v>811300</c:v>
                </c:pt>
              </c:numCache>
            </c:numRef>
          </c:val>
          <c:extLst>
            <c:ext xmlns:c16="http://schemas.microsoft.com/office/drawing/2014/chart" uri="{C3380CC4-5D6E-409C-BE32-E72D297353CC}">
              <c16:uniqueId val="{00000000-53D6-46FF-86F5-5DC25A1472EC}"/>
            </c:ext>
          </c:extLst>
        </c:ser>
        <c:dLbls>
          <c:showLegendKey val="0"/>
          <c:showVal val="0"/>
          <c:showCatName val="0"/>
          <c:showSerName val="0"/>
          <c:showPercent val="0"/>
          <c:showBubbleSize val="0"/>
        </c:dLbls>
        <c:axId val="1843219696"/>
        <c:axId val="1843217200"/>
      </c:areaChart>
      <c:catAx>
        <c:axId val="18432196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43217200"/>
        <c:crosses val="autoZero"/>
        <c:auto val="1"/>
        <c:lblAlgn val="ctr"/>
        <c:lblOffset val="100"/>
        <c:noMultiLvlLbl val="0"/>
      </c:catAx>
      <c:valAx>
        <c:axId val="18432172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43219696"/>
        <c:crosses val="autoZero"/>
        <c:crossBetween val="midCat"/>
      </c:valAx>
      <c:spPr>
        <a:noFill/>
        <a:ln>
          <a:noFill/>
        </a:ln>
        <a:effectLst/>
      </c:spPr>
    </c:plotArea>
    <c:plotVisOnly val="1"/>
    <c:dispBlanksAs val="zero"/>
    <c:showDLblsOverMax val="0"/>
  </c:chart>
  <c:spPr>
    <a:noFill/>
    <a:ln>
      <a:noFill/>
    </a:ln>
    <a:effectLst/>
  </c:spPr>
  <c:txPr>
    <a:bodyPr/>
    <a:lstStyle/>
    <a:p>
      <a:pPr>
        <a:defRPr b="1">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a:t>Top 200 Job Postings/Vacancies (South East Midlands)</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1"/>
          <c:order val="1"/>
          <c:tx>
            <c:strRef>
              <c:f>'2017 to 2021'!$J$5</c:f>
              <c:strCache>
                <c:ptCount val="1"/>
                <c:pt idx="0">
                  <c:v>Logistics</c:v>
                </c:pt>
              </c:strCache>
            </c:strRef>
          </c:tx>
          <c:spPr>
            <a:ln w="28575" cap="rnd">
              <a:solidFill>
                <a:schemeClr val="accent2"/>
              </a:solidFill>
              <a:round/>
            </a:ln>
            <a:effectLst/>
          </c:spPr>
          <c:marker>
            <c:symbol val="none"/>
          </c:marker>
          <c:cat>
            <c:numRef>
              <c:f>'2017 to 2021'!$K$3:$O$3</c:f>
              <c:numCache>
                <c:formatCode>General</c:formatCode>
                <c:ptCount val="5"/>
                <c:pt idx="0">
                  <c:v>2017</c:v>
                </c:pt>
                <c:pt idx="1">
                  <c:v>2018</c:v>
                </c:pt>
                <c:pt idx="2">
                  <c:v>2019</c:v>
                </c:pt>
                <c:pt idx="3">
                  <c:v>2020</c:v>
                </c:pt>
                <c:pt idx="4">
                  <c:v>2021</c:v>
                </c:pt>
              </c:numCache>
            </c:numRef>
          </c:cat>
          <c:val>
            <c:numRef>
              <c:f>'2017 to 2021'!$K$5:$O$5</c:f>
              <c:numCache>
                <c:formatCode>General</c:formatCode>
                <c:ptCount val="5"/>
                <c:pt idx="0">
                  <c:v>15652</c:v>
                </c:pt>
                <c:pt idx="1">
                  <c:v>15220</c:v>
                </c:pt>
                <c:pt idx="2">
                  <c:v>12864</c:v>
                </c:pt>
                <c:pt idx="3">
                  <c:v>17089</c:v>
                </c:pt>
                <c:pt idx="4">
                  <c:v>23097</c:v>
                </c:pt>
              </c:numCache>
            </c:numRef>
          </c:val>
          <c:smooth val="0"/>
          <c:extLst>
            <c:ext xmlns:c16="http://schemas.microsoft.com/office/drawing/2014/chart" uri="{C3380CC4-5D6E-409C-BE32-E72D297353CC}">
              <c16:uniqueId val="{00000000-7006-4005-8D4D-B0D5B7601104}"/>
            </c:ext>
          </c:extLst>
        </c:ser>
        <c:dLbls>
          <c:showLegendKey val="0"/>
          <c:showVal val="0"/>
          <c:showCatName val="0"/>
          <c:showSerName val="0"/>
          <c:showPercent val="0"/>
          <c:showBubbleSize val="0"/>
        </c:dLbls>
        <c:smooth val="0"/>
        <c:axId val="289736863"/>
        <c:axId val="289730207"/>
        <c:extLst>
          <c:ext xmlns:c15="http://schemas.microsoft.com/office/drawing/2012/chart" uri="{02D57815-91ED-43cb-92C2-25804820EDAC}">
            <c15:filteredLineSeries>
              <c15:ser>
                <c:idx val="0"/>
                <c:order val="0"/>
                <c:tx>
                  <c:strRef>
                    <c:extLst>
                      <c:ext uri="{02D57815-91ED-43cb-92C2-25804820EDAC}">
                        <c15:formulaRef>
                          <c15:sqref>'2017 to 2021'!$J$4</c15:sqref>
                        </c15:formulaRef>
                      </c:ext>
                    </c:extLst>
                    <c:strCache>
                      <c:ptCount val="1"/>
                      <c:pt idx="0">
                        <c:v>Business Operations</c:v>
                      </c:pt>
                    </c:strCache>
                  </c:strRef>
                </c:tx>
                <c:spPr>
                  <a:ln w="28575" cap="rnd">
                    <a:solidFill>
                      <a:schemeClr val="accent1"/>
                    </a:solidFill>
                    <a:round/>
                  </a:ln>
                  <a:effectLst/>
                </c:spPr>
                <c:marker>
                  <c:symbol val="none"/>
                </c:marker>
                <c:cat>
                  <c:numRef>
                    <c:extLst>
                      <c:ex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c:ext uri="{02D57815-91ED-43cb-92C2-25804820EDAC}">
                        <c15:formulaRef>
                          <c15:sqref>'2017 to 2021'!$K$4:$O$4</c15:sqref>
                        </c15:formulaRef>
                      </c:ext>
                    </c:extLst>
                    <c:numCache>
                      <c:formatCode>General</c:formatCode>
                      <c:ptCount val="5"/>
                      <c:pt idx="0">
                        <c:v>43129</c:v>
                      </c:pt>
                      <c:pt idx="1">
                        <c:v>35859</c:v>
                      </c:pt>
                      <c:pt idx="2">
                        <c:v>27552</c:v>
                      </c:pt>
                      <c:pt idx="3">
                        <c:v>22435</c:v>
                      </c:pt>
                      <c:pt idx="4">
                        <c:v>34365</c:v>
                      </c:pt>
                    </c:numCache>
                  </c:numRef>
                </c:val>
                <c:smooth val="0"/>
                <c:extLst>
                  <c:ext xmlns:c16="http://schemas.microsoft.com/office/drawing/2014/chart" uri="{C3380CC4-5D6E-409C-BE32-E72D297353CC}">
                    <c16:uniqueId val="{00000001-7006-4005-8D4D-B0D5B7601104}"/>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'2017 to 2021'!$J$6</c15:sqref>
                        </c15:formulaRef>
                      </c:ext>
                    </c:extLst>
                    <c:strCache>
                      <c:ptCount val="1"/>
                      <c:pt idx="0">
                        <c:v>Digital</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2021'!$K$6:$O$6</c15:sqref>
                        </c15:formulaRef>
                      </c:ext>
                    </c:extLst>
                    <c:numCache>
                      <c:formatCode>General</c:formatCode>
                      <c:ptCount val="5"/>
                      <c:pt idx="0">
                        <c:v>28462</c:v>
                      </c:pt>
                      <c:pt idx="1">
                        <c:v>19630</c:v>
                      </c:pt>
                      <c:pt idx="2">
                        <c:v>12636</c:v>
                      </c:pt>
                      <c:pt idx="3">
                        <c:v>13595</c:v>
                      </c:pt>
                      <c:pt idx="4">
                        <c:v>17111</c:v>
                      </c:pt>
                    </c:numCache>
                  </c:numRef>
                </c:val>
                <c:smooth val="0"/>
                <c:extLst xmlns:c15="http://schemas.microsoft.com/office/drawing/2012/chart">
                  <c:ext xmlns:c16="http://schemas.microsoft.com/office/drawing/2014/chart" uri="{C3380CC4-5D6E-409C-BE32-E72D297353CC}">
                    <c16:uniqueId val="{00000002-7006-4005-8D4D-B0D5B7601104}"/>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'2017 to 2021'!$J$7</c15:sqref>
                        </c15:formulaRef>
                      </c:ext>
                    </c:extLst>
                    <c:strCache>
                      <c:ptCount val="1"/>
                      <c:pt idx="0">
                        <c:v>Manufacturing</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2021'!$K$7:$O$7</c15:sqref>
                        </c15:formulaRef>
                      </c:ext>
                    </c:extLst>
                    <c:numCache>
                      <c:formatCode>General</c:formatCode>
                      <c:ptCount val="5"/>
                      <c:pt idx="0">
                        <c:v>13678</c:v>
                      </c:pt>
                      <c:pt idx="1">
                        <c:v>11709</c:v>
                      </c:pt>
                      <c:pt idx="2">
                        <c:v>10625</c:v>
                      </c:pt>
                      <c:pt idx="3">
                        <c:v>9810</c:v>
                      </c:pt>
                      <c:pt idx="4">
                        <c:v>15097</c:v>
                      </c:pt>
                    </c:numCache>
                  </c:numRef>
                </c:val>
                <c:smooth val="0"/>
                <c:extLst xmlns:c15="http://schemas.microsoft.com/office/drawing/2012/chart">
                  <c:ext xmlns:c16="http://schemas.microsoft.com/office/drawing/2014/chart" uri="{C3380CC4-5D6E-409C-BE32-E72D297353CC}">
                    <c16:uniqueId val="{00000003-7006-4005-8D4D-B0D5B7601104}"/>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'2017 to 2021'!$J$8</c15:sqref>
                        </c15:formulaRef>
                      </c:ext>
                    </c:extLst>
                    <c:strCache>
                      <c:ptCount val="1"/>
                      <c:pt idx="0">
                        <c:v>Health</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2021'!$K$8:$O$8</c15:sqref>
                        </c15:formulaRef>
                      </c:ext>
                    </c:extLst>
                    <c:numCache>
                      <c:formatCode>General</c:formatCode>
                      <c:ptCount val="5"/>
                      <c:pt idx="0">
                        <c:v>13113</c:v>
                      </c:pt>
                      <c:pt idx="1">
                        <c:v>13122</c:v>
                      </c:pt>
                      <c:pt idx="2">
                        <c:v>10478</c:v>
                      </c:pt>
                      <c:pt idx="3">
                        <c:v>12706</c:v>
                      </c:pt>
                      <c:pt idx="4">
                        <c:v>14145</c:v>
                      </c:pt>
                    </c:numCache>
                  </c:numRef>
                </c:val>
                <c:smooth val="0"/>
                <c:extLst xmlns:c15="http://schemas.microsoft.com/office/drawing/2012/chart">
                  <c:ext xmlns:c16="http://schemas.microsoft.com/office/drawing/2014/chart" uri="{C3380CC4-5D6E-409C-BE32-E72D297353CC}">
                    <c16:uniqueId val="{00000004-7006-4005-8D4D-B0D5B7601104}"/>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'2017 to 2021'!$J$9</c15:sqref>
                        </c15:formulaRef>
                      </c:ext>
                    </c:extLst>
                    <c:strCache>
                      <c:ptCount val="1"/>
                      <c:pt idx="0">
                        <c:v>Sales</c:v>
                      </c:pt>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2021'!$K$9:$O$9</c15:sqref>
                        </c15:formulaRef>
                      </c:ext>
                    </c:extLst>
                    <c:numCache>
                      <c:formatCode>General</c:formatCode>
                      <c:ptCount val="5"/>
                      <c:pt idx="0">
                        <c:v>17469</c:v>
                      </c:pt>
                      <c:pt idx="1">
                        <c:v>13926</c:v>
                      </c:pt>
                      <c:pt idx="2">
                        <c:v>11004</c:v>
                      </c:pt>
                      <c:pt idx="3">
                        <c:v>8633</c:v>
                      </c:pt>
                      <c:pt idx="4">
                        <c:v>12817</c:v>
                      </c:pt>
                    </c:numCache>
                  </c:numRef>
                </c:val>
                <c:smooth val="0"/>
                <c:extLst xmlns:c15="http://schemas.microsoft.com/office/drawing/2012/chart">
                  <c:ext xmlns:c16="http://schemas.microsoft.com/office/drawing/2014/chart" uri="{C3380CC4-5D6E-409C-BE32-E72D297353CC}">
                    <c16:uniqueId val="{00000005-7006-4005-8D4D-B0D5B7601104}"/>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'2017 to 2021'!$J$10</c15:sqref>
                        </c15:formulaRef>
                      </c:ext>
                    </c:extLst>
                    <c:strCache>
                      <c:ptCount val="1"/>
                      <c:pt idx="0">
                        <c:v>Financial</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2021'!$K$10:$O$10</c15:sqref>
                        </c15:formulaRef>
                      </c:ext>
                    </c:extLst>
                    <c:numCache>
                      <c:formatCode>General</c:formatCode>
                      <c:ptCount val="5"/>
                      <c:pt idx="0">
                        <c:v>15594</c:v>
                      </c:pt>
                      <c:pt idx="1">
                        <c:v>12863</c:v>
                      </c:pt>
                      <c:pt idx="2">
                        <c:v>10164</c:v>
                      </c:pt>
                      <c:pt idx="3">
                        <c:v>9499</c:v>
                      </c:pt>
                      <c:pt idx="4">
                        <c:v>12082</c:v>
                      </c:pt>
                    </c:numCache>
                  </c:numRef>
                </c:val>
                <c:smooth val="0"/>
                <c:extLst xmlns:c15="http://schemas.microsoft.com/office/drawing/2012/chart">
                  <c:ext xmlns:c16="http://schemas.microsoft.com/office/drawing/2014/chart" uri="{C3380CC4-5D6E-409C-BE32-E72D297353CC}">
                    <c16:uniqueId val="{00000006-7006-4005-8D4D-B0D5B7601104}"/>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'2017 to 2021'!$J$11</c15:sqref>
                        </c15:formulaRef>
                      </c:ext>
                    </c:extLst>
                    <c:strCache>
                      <c:ptCount val="1"/>
                      <c:pt idx="0">
                        <c:v>Education</c:v>
                      </c:pt>
                    </c:strCache>
                  </c:strRef>
                </c:tx>
                <c:spPr>
                  <a:ln w="28575" cap="rnd">
                    <a:solidFill>
                      <a:schemeClr val="accent2">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2021'!$K$11:$O$11</c15:sqref>
                        </c15:formulaRef>
                      </c:ext>
                    </c:extLst>
                    <c:numCache>
                      <c:formatCode>General</c:formatCode>
                      <c:ptCount val="5"/>
                      <c:pt idx="0">
                        <c:v>11414</c:v>
                      </c:pt>
                      <c:pt idx="1">
                        <c:v>12296</c:v>
                      </c:pt>
                      <c:pt idx="2">
                        <c:v>8997</c:v>
                      </c:pt>
                      <c:pt idx="3">
                        <c:v>9907</c:v>
                      </c:pt>
                      <c:pt idx="4">
                        <c:v>9903</c:v>
                      </c:pt>
                    </c:numCache>
                  </c:numRef>
                </c:val>
                <c:smooth val="0"/>
                <c:extLst xmlns:c15="http://schemas.microsoft.com/office/drawing/2012/chart">
                  <c:ext xmlns:c16="http://schemas.microsoft.com/office/drawing/2014/chart" uri="{C3380CC4-5D6E-409C-BE32-E72D297353CC}">
                    <c16:uniqueId val="{00000007-7006-4005-8D4D-B0D5B7601104}"/>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'2017 to 2021'!$J$12</c15:sqref>
                        </c15:formulaRef>
                      </c:ext>
                    </c:extLst>
                    <c:strCache>
                      <c:ptCount val="1"/>
                      <c:pt idx="0">
                        <c:v>Construction</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2021'!$K$12:$O$12</c15:sqref>
                        </c15:formulaRef>
                      </c:ext>
                    </c:extLst>
                    <c:numCache>
                      <c:formatCode>General</c:formatCode>
                      <c:ptCount val="5"/>
                      <c:pt idx="0">
                        <c:v>10256</c:v>
                      </c:pt>
                      <c:pt idx="1">
                        <c:v>8186</c:v>
                      </c:pt>
                      <c:pt idx="2">
                        <c:v>7381</c:v>
                      </c:pt>
                      <c:pt idx="3">
                        <c:v>7050</c:v>
                      </c:pt>
                      <c:pt idx="4">
                        <c:v>9451</c:v>
                      </c:pt>
                    </c:numCache>
                  </c:numRef>
                </c:val>
                <c:smooth val="0"/>
                <c:extLst xmlns:c15="http://schemas.microsoft.com/office/drawing/2012/chart">
                  <c:ext xmlns:c16="http://schemas.microsoft.com/office/drawing/2014/chart" uri="{C3380CC4-5D6E-409C-BE32-E72D297353CC}">
                    <c16:uniqueId val="{00000008-7006-4005-8D4D-B0D5B7601104}"/>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'2017 to 2021'!$J$13</c15:sqref>
                        </c15:formulaRef>
                      </c:ext>
                    </c:extLst>
                    <c:strCache>
                      <c:ptCount val="1"/>
                      <c:pt idx="0">
                        <c:v>Engineering</c:v>
                      </c:pt>
                    </c:strCache>
                  </c:strRef>
                </c:tx>
                <c:spPr>
                  <a:ln w="28575" cap="rnd">
                    <a:solidFill>
                      <a:schemeClr val="accent4">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2021'!$K$13:$O$13</c15:sqref>
                        </c15:formulaRef>
                      </c:ext>
                    </c:extLst>
                    <c:numCache>
                      <c:formatCode>General</c:formatCode>
                      <c:ptCount val="5"/>
                      <c:pt idx="0">
                        <c:v>11086</c:v>
                      </c:pt>
                      <c:pt idx="1">
                        <c:v>8778</c:v>
                      </c:pt>
                      <c:pt idx="2">
                        <c:v>7874</c:v>
                      </c:pt>
                      <c:pt idx="3">
                        <c:v>7341</c:v>
                      </c:pt>
                      <c:pt idx="4">
                        <c:v>8411</c:v>
                      </c:pt>
                    </c:numCache>
                  </c:numRef>
                </c:val>
                <c:smooth val="0"/>
                <c:extLst xmlns:c15="http://schemas.microsoft.com/office/drawing/2012/chart">
                  <c:ext xmlns:c16="http://schemas.microsoft.com/office/drawing/2014/chart" uri="{C3380CC4-5D6E-409C-BE32-E72D297353CC}">
                    <c16:uniqueId val="{00000009-7006-4005-8D4D-B0D5B7601104}"/>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'2017 to 2021'!$J$14</c15:sqref>
                        </c15:formulaRef>
                      </c:ext>
                    </c:extLst>
                    <c:strCache>
                      <c:ptCount val="1"/>
                      <c:pt idx="0">
                        <c:v>Care</c:v>
                      </c:pt>
                    </c:strCache>
                  </c:strRef>
                </c:tx>
                <c:spPr>
                  <a:ln w="28575" cap="rnd">
                    <a:solidFill>
                      <a:schemeClr val="accent5">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2021'!$K$14:$O$14</c15:sqref>
                        </c15:formulaRef>
                      </c:ext>
                    </c:extLst>
                    <c:numCache>
                      <c:formatCode>General</c:formatCode>
                      <c:ptCount val="5"/>
                      <c:pt idx="0">
                        <c:v>5170</c:v>
                      </c:pt>
                      <c:pt idx="1">
                        <c:v>4331</c:v>
                      </c:pt>
                      <c:pt idx="2">
                        <c:v>4117</c:v>
                      </c:pt>
                      <c:pt idx="3">
                        <c:v>6510</c:v>
                      </c:pt>
                      <c:pt idx="4">
                        <c:v>7587</c:v>
                      </c:pt>
                    </c:numCache>
                  </c:numRef>
                </c:val>
                <c:smooth val="0"/>
                <c:extLst xmlns:c15="http://schemas.microsoft.com/office/drawing/2012/chart">
                  <c:ext xmlns:c16="http://schemas.microsoft.com/office/drawing/2014/chart" uri="{C3380CC4-5D6E-409C-BE32-E72D297353CC}">
                    <c16:uniqueId val="{0000000A-7006-4005-8D4D-B0D5B7601104}"/>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'2017 to 2021'!$J$15</c15:sqref>
                        </c15:formulaRef>
                      </c:ext>
                    </c:extLst>
                    <c:strCache>
                      <c:ptCount val="1"/>
                      <c:pt idx="0">
                        <c:v>Service</c:v>
                      </c:pt>
                    </c:strCache>
                  </c:strRef>
                </c:tx>
                <c:spPr>
                  <a:ln w="28575" cap="rnd">
                    <a:solidFill>
                      <a:schemeClr val="accent6">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2021'!$K$15:$O$15</c15:sqref>
                        </c15:formulaRef>
                      </c:ext>
                    </c:extLst>
                    <c:numCache>
                      <c:formatCode>General</c:formatCode>
                      <c:ptCount val="5"/>
                      <c:pt idx="0">
                        <c:v>2548</c:v>
                      </c:pt>
                      <c:pt idx="1">
                        <c:v>2545</c:v>
                      </c:pt>
                      <c:pt idx="2">
                        <c:v>2847</c:v>
                      </c:pt>
                      <c:pt idx="3">
                        <c:v>3888</c:v>
                      </c:pt>
                      <c:pt idx="4">
                        <c:v>5512</c:v>
                      </c:pt>
                    </c:numCache>
                  </c:numRef>
                </c:val>
                <c:smooth val="0"/>
                <c:extLst xmlns:c15="http://schemas.microsoft.com/office/drawing/2012/chart">
                  <c:ext xmlns:c16="http://schemas.microsoft.com/office/drawing/2014/chart" uri="{C3380CC4-5D6E-409C-BE32-E72D297353CC}">
                    <c16:uniqueId val="{0000000B-7006-4005-8D4D-B0D5B7601104}"/>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'2017 to 2021'!$J$16</c15:sqref>
                        </c15:formulaRef>
                      </c:ext>
                    </c:extLst>
                    <c:strCache>
                      <c:ptCount val="1"/>
                      <c:pt idx="0">
                        <c:v>Food and Accommodation</c:v>
                      </c:pt>
                    </c:strCache>
                  </c:strRef>
                </c:tx>
                <c:spPr>
                  <a:ln w="28575" cap="rnd">
                    <a:solidFill>
                      <a:schemeClr val="accent1">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2021'!$K$16:$O$16</c15:sqref>
                        </c15:formulaRef>
                      </c:ext>
                    </c:extLst>
                    <c:numCache>
                      <c:formatCode>General</c:formatCode>
                      <c:ptCount val="5"/>
                      <c:pt idx="0">
                        <c:v>5905</c:v>
                      </c:pt>
                      <c:pt idx="1">
                        <c:v>5251</c:v>
                      </c:pt>
                      <c:pt idx="2">
                        <c:v>4488</c:v>
                      </c:pt>
                      <c:pt idx="3">
                        <c:v>2527</c:v>
                      </c:pt>
                      <c:pt idx="4">
                        <c:v>5173</c:v>
                      </c:pt>
                    </c:numCache>
                  </c:numRef>
                </c:val>
                <c:smooth val="0"/>
                <c:extLst xmlns:c15="http://schemas.microsoft.com/office/drawing/2012/chart">
                  <c:ext xmlns:c16="http://schemas.microsoft.com/office/drawing/2014/chart" uri="{C3380CC4-5D6E-409C-BE32-E72D297353CC}">
                    <c16:uniqueId val="{0000000C-7006-4005-8D4D-B0D5B7601104}"/>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'2017 to 2021'!$J$17</c15:sqref>
                        </c15:formulaRef>
                      </c:ext>
                    </c:extLst>
                    <c:strCache>
                      <c:ptCount val="1"/>
                      <c:pt idx="0">
                        <c:v>Retail</c:v>
                      </c:pt>
                    </c:strCache>
                  </c:strRef>
                </c:tx>
                <c:spPr>
                  <a:ln w="28575" cap="rnd">
                    <a:solidFill>
                      <a:schemeClr val="accent2">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2021'!$K$17:$O$17</c15:sqref>
                        </c15:formulaRef>
                      </c:ext>
                    </c:extLst>
                    <c:numCache>
                      <c:formatCode>General</c:formatCode>
                      <c:ptCount val="5"/>
                      <c:pt idx="0">
                        <c:v>4436</c:v>
                      </c:pt>
                      <c:pt idx="1">
                        <c:v>3518</c:v>
                      </c:pt>
                      <c:pt idx="2">
                        <c:v>2959</c:v>
                      </c:pt>
                      <c:pt idx="3">
                        <c:v>2239</c:v>
                      </c:pt>
                      <c:pt idx="4">
                        <c:v>3309</c:v>
                      </c:pt>
                    </c:numCache>
                  </c:numRef>
                </c:val>
                <c:smooth val="0"/>
                <c:extLst xmlns:c15="http://schemas.microsoft.com/office/drawing/2012/chart">
                  <c:ext xmlns:c16="http://schemas.microsoft.com/office/drawing/2014/chart" uri="{C3380CC4-5D6E-409C-BE32-E72D297353CC}">
                    <c16:uniqueId val="{0000000D-7006-4005-8D4D-B0D5B7601104}"/>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'2017 to 2021'!$J$18</c15:sqref>
                        </c15:formulaRef>
                      </c:ext>
                    </c:extLst>
                    <c:strCache>
                      <c:ptCount val="1"/>
                      <c:pt idx="0">
                        <c:v>Legal</c:v>
                      </c:pt>
                    </c:strCache>
                  </c:strRef>
                </c:tx>
                <c:spPr>
                  <a:ln w="28575" cap="rnd">
                    <a:solidFill>
                      <a:schemeClr val="accent3">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2021'!$K$18:$O$18</c15:sqref>
                        </c15:formulaRef>
                      </c:ext>
                    </c:extLst>
                    <c:numCache>
                      <c:formatCode>General</c:formatCode>
                      <c:ptCount val="5"/>
                      <c:pt idx="0">
                        <c:v>3182</c:v>
                      </c:pt>
                      <c:pt idx="1">
                        <c:v>3417</c:v>
                      </c:pt>
                      <c:pt idx="2">
                        <c:v>2294</c:v>
                      </c:pt>
                      <c:pt idx="3">
                        <c:v>2106</c:v>
                      </c:pt>
                      <c:pt idx="4">
                        <c:v>2515</c:v>
                      </c:pt>
                    </c:numCache>
                  </c:numRef>
                </c:val>
                <c:smooth val="0"/>
                <c:extLst xmlns:c15="http://schemas.microsoft.com/office/drawing/2012/chart">
                  <c:ext xmlns:c16="http://schemas.microsoft.com/office/drawing/2014/chart" uri="{C3380CC4-5D6E-409C-BE32-E72D297353CC}">
                    <c16:uniqueId val="{0000000E-7006-4005-8D4D-B0D5B7601104}"/>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'2017 to 2021'!$J$19</c15:sqref>
                        </c15:formulaRef>
                      </c:ext>
                    </c:extLst>
                    <c:strCache>
                      <c:ptCount val="1"/>
                      <c:pt idx="0">
                        <c:v>Auto Service</c:v>
                      </c:pt>
                    </c:strCache>
                  </c:strRef>
                </c:tx>
                <c:spPr>
                  <a:ln w="28575" cap="rnd">
                    <a:solidFill>
                      <a:schemeClr val="accent4">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2021'!$K$19:$O$19</c15:sqref>
                        </c15:formulaRef>
                      </c:ext>
                    </c:extLst>
                    <c:numCache>
                      <c:formatCode>General</c:formatCode>
                      <c:ptCount val="5"/>
                      <c:pt idx="0">
                        <c:v>2939</c:v>
                      </c:pt>
                      <c:pt idx="1">
                        <c:v>2603</c:v>
                      </c:pt>
                      <c:pt idx="2">
                        <c:v>1935</c:v>
                      </c:pt>
                      <c:pt idx="3">
                        <c:v>1723</c:v>
                      </c:pt>
                      <c:pt idx="4">
                        <c:v>2307</c:v>
                      </c:pt>
                    </c:numCache>
                  </c:numRef>
                </c:val>
                <c:smooth val="0"/>
                <c:extLst xmlns:c15="http://schemas.microsoft.com/office/drawing/2012/chart">
                  <c:ext xmlns:c16="http://schemas.microsoft.com/office/drawing/2014/chart" uri="{C3380CC4-5D6E-409C-BE32-E72D297353CC}">
                    <c16:uniqueId val="{0000000F-7006-4005-8D4D-B0D5B7601104}"/>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'2017 to 2021'!$J$20</c15:sqref>
                        </c15:formulaRef>
                      </c:ext>
                    </c:extLst>
                    <c:strCache>
                      <c:ptCount val="1"/>
                      <c:pt idx="0">
                        <c:v>Real Estate</c:v>
                      </c:pt>
                    </c:strCache>
                  </c:strRef>
                </c:tx>
                <c:spPr>
                  <a:ln w="28575" cap="rnd">
                    <a:solidFill>
                      <a:schemeClr val="accent5">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2021'!$K$20:$O$20</c15:sqref>
                        </c15:formulaRef>
                      </c:ext>
                    </c:extLst>
                    <c:numCache>
                      <c:formatCode>General</c:formatCode>
                      <c:ptCount val="5"/>
                      <c:pt idx="0">
                        <c:v>1704</c:v>
                      </c:pt>
                      <c:pt idx="1">
                        <c:v>1442</c:v>
                      </c:pt>
                      <c:pt idx="2">
                        <c:v>1112</c:v>
                      </c:pt>
                      <c:pt idx="3">
                        <c:v>1327</c:v>
                      </c:pt>
                      <c:pt idx="4">
                        <c:v>1841</c:v>
                      </c:pt>
                    </c:numCache>
                  </c:numRef>
                </c:val>
                <c:smooth val="0"/>
                <c:extLst xmlns:c15="http://schemas.microsoft.com/office/drawing/2012/chart">
                  <c:ext xmlns:c16="http://schemas.microsoft.com/office/drawing/2014/chart" uri="{C3380CC4-5D6E-409C-BE32-E72D297353CC}">
                    <c16:uniqueId val="{00000010-7006-4005-8D4D-B0D5B7601104}"/>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'2017 to 2021'!$J$21</c15:sqref>
                        </c15:formulaRef>
                      </c:ext>
                    </c:extLst>
                    <c:strCache>
                      <c:ptCount val="1"/>
                      <c:pt idx="0">
                        <c:v>Utilities</c:v>
                      </c:pt>
                    </c:strCache>
                  </c:strRef>
                </c:tx>
                <c:spPr>
                  <a:ln w="28575" cap="rnd">
                    <a:solidFill>
                      <a:schemeClr val="accent6">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2021'!$K$21:$O$21</c15:sqref>
                        </c15:formulaRef>
                      </c:ext>
                    </c:extLst>
                    <c:numCache>
                      <c:formatCode>General</c:formatCode>
                      <c:ptCount val="5"/>
                      <c:pt idx="0">
                        <c:v>1873</c:v>
                      </c:pt>
                      <c:pt idx="1">
                        <c:v>1541</c:v>
                      </c:pt>
                      <c:pt idx="2">
                        <c:v>1365</c:v>
                      </c:pt>
                      <c:pt idx="3">
                        <c:v>1418</c:v>
                      </c:pt>
                      <c:pt idx="4">
                        <c:v>1666</c:v>
                      </c:pt>
                    </c:numCache>
                  </c:numRef>
                </c:val>
                <c:smooth val="0"/>
                <c:extLst xmlns:c15="http://schemas.microsoft.com/office/drawing/2012/chart">
                  <c:ext xmlns:c16="http://schemas.microsoft.com/office/drawing/2014/chart" uri="{C3380CC4-5D6E-409C-BE32-E72D297353CC}">
                    <c16:uniqueId val="{00000011-7006-4005-8D4D-B0D5B7601104}"/>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'2017 to 2021'!$J$22</c15:sqref>
                        </c15:formulaRef>
                      </c:ext>
                    </c:extLst>
                    <c:strCache>
                      <c:ptCount val="1"/>
                      <c:pt idx="0">
                        <c:v>Childcare</c:v>
                      </c:pt>
                    </c:strCache>
                  </c:strRef>
                </c:tx>
                <c:spPr>
                  <a:ln w="28575" cap="rnd">
                    <a:solidFill>
                      <a:schemeClr val="accent1">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2021'!$K$22:$O$22</c15:sqref>
                        </c15:formulaRef>
                      </c:ext>
                    </c:extLst>
                    <c:numCache>
                      <c:formatCode>General</c:formatCode>
                      <c:ptCount val="5"/>
                      <c:pt idx="0">
                        <c:v>1868</c:v>
                      </c:pt>
                      <c:pt idx="1">
                        <c:v>1380</c:v>
                      </c:pt>
                      <c:pt idx="2">
                        <c:v>1029</c:v>
                      </c:pt>
                      <c:pt idx="3">
                        <c:v>882</c:v>
                      </c:pt>
                      <c:pt idx="4">
                        <c:v>1496</c:v>
                      </c:pt>
                    </c:numCache>
                  </c:numRef>
                </c:val>
                <c:smooth val="0"/>
                <c:extLst xmlns:c15="http://schemas.microsoft.com/office/drawing/2012/chart">
                  <c:ext xmlns:c16="http://schemas.microsoft.com/office/drawing/2014/chart" uri="{C3380CC4-5D6E-409C-BE32-E72D297353CC}">
                    <c16:uniqueId val="{00000012-7006-4005-8D4D-B0D5B7601104}"/>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'2017 to 2021'!$J$23</c15:sqref>
                        </c15:formulaRef>
                      </c:ext>
                    </c:extLst>
                    <c:strCache>
                      <c:ptCount val="1"/>
                      <c:pt idx="0">
                        <c:v>Social Services</c:v>
                      </c:pt>
                    </c:strCache>
                  </c:strRef>
                </c:tx>
                <c:spPr>
                  <a:ln w="28575" cap="rnd">
                    <a:solidFill>
                      <a:schemeClr val="accent2">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2021'!$K$23:$O$23</c15:sqref>
                        </c15:formulaRef>
                      </c:ext>
                    </c:extLst>
                    <c:numCache>
                      <c:formatCode>General</c:formatCode>
                      <c:ptCount val="5"/>
                      <c:pt idx="0">
                        <c:v>973</c:v>
                      </c:pt>
                      <c:pt idx="1">
                        <c:v>811</c:v>
                      </c:pt>
                      <c:pt idx="2">
                        <c:v>689</c:v>
                      </c:pt>
                      <c:pt idx="3">
                        <c:v>1113</c:v>
                      </c:pt>
                      <c:pt idx="4">
                        <c:v>1072</c:v>
                      </c:pt>
                    </c:numCache>
                  </c:numRef>
                </c:val>
                <c:smooth val="0"/>
                <c:extLst xmlns:c15="http://schemas.microsoft.com/office/drawing/2012/chart">
                  <c:ext xmlns:c16="http://schemas.microsoft.com/office/drawing/2014/chart" uri="{C3380CC4-5D6E-409C-BE32-E72D297353CC}">
                    <c16:uniqueId val="{00000013-7006-4005-8D4D-B0D5B7601104}"/>
                  </c:ext>
                </c:extLst>
              </c15:ser>
            </c15:filteredLineSeries>
            <c15:filteredLineSeries>
              <c15:ser>
                <c:idx val="20"/>
                <c:order val="20"/>
                <c:tx>
                  <c:strRef>
                    <c:extLst xmlns:c15="http://schemas.microsoft.com/office/drawing/2012/chart">
                      <c:ext xmlns:c15="http://schemas.microsoft.com/office/drawing/2012/chart" uri="{02D57815-91ED-43cb-92C2-25804820EDAC}">
                        <c15:formulaRef>
                          <c15:sqref>'2017 to 2021'!$J$24</c15:sqref>
                        </c15:formulaRef>
                      </c:ext>
                    </c:extLst>
                    <c:strCache>
                      <c:ptCount val="1"/>
                      <c:pt idx="0">
                        <c:v>Sports and Leisure</c:v>
                      </c:pt>
                    </c:strCache>
                  </c:strRef>
                </c:tx>
                <c:spPr>
                  <a:ln w="28575" cap="rnd">
                    <a:solidFill>
                      <a:schemeClr val="accent3">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2021'!$K$24:$O$24</c15:sqref>
                        </c15:formulaRef>
                      </c:ext>
                    </c:extLst>
                    <c:numCache>
                      <c:formatCode>General</c:formatCode>
                      <c:ptCount val="5"/>
                      <c:pt idx="0">
                        <c:v>983</c:v>
                      </c:pt>
                      <c:pt idx="1">
                        <c:v>849</c:v>
                      </c:pt>
                      <c:pt idx="2">
                        <c:v>863</c:v>
                      </c:pt>
                      <c:pt idx="3">
                        <c:v>709</c:v>
                      </c:pt>
                      <c:pt idx="4">
                        <c:v>1007</c:v>
                      </c:pt>
                    </c:numCache>
                  </c:numRef>
                </c:val>
                <c:smooth val="0"/>
                <c:extLst xmlns:c15="http://schemas.microsoft.com/office/drawing/2012/chart">
                  <c:ext xmlns:c16="http://schemas.microsoft.com/office/drawing/2014/chart" uri="{C3380CC4-5D6E-409C-BE32-E72D297353CC}">
                    <c16:uniqueId val="{00000014-7006-4005-8D4D-B0D5B7601104}"/>
                  </c:ext>
                </c:extLst>
              </c15:ser>
            </c15:filteredLineSeries>
            <c15:filteredLineSeries>
              <c15:ser>
                <c:idx val="21"/>
                <c:order val="21"/>
                <c:tx>
                  <c:strRef>
                    <c:extLst xmlns:c15="http://schemas.microsoft.com/office/drawing/2012/chart">
                      <c:ext xmlns:c15="http://schemas.microsoft.com/office/drawing/2012/chart" uri="{02D57815-91ED-43cb-92C2-25804820EDAC}">
                        <c15:formulaRef>
                          <c15:sqref>'2017 to 2021'!$J$25</c15:sqref>
                        </c15:formulaRef>
                      </c:ext>
                    </c:extLst>
                    <c:strCache>
                      <c:ptCount val="1"/>
                      <c:pt idx="0">
                        <c:v>Agriculture</c:v>
                      </c:pt>
                    </c:strCache>
                  </c:strRef>
                </c:tx>
                <c:spPr>
                  <a:ln w="28575" cap="rnd">
                    <a:solidFill>
                      <a:schemeClr val="accent4">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2021'!$K$25:$O$25</c15:sqref>
                        </c15:formulaRef>
                      </c:ext>
                    </c:extLst>
                    <c:numCache>
                      <c:formatCode>General</c:formatCode>
                      <c:ptCount val="5"/>
                      <c:pt idx="0">
                        <c:v>356</c:v>
                      </c:pt>
                      <c:pt idx="1">
                        <c:v>358</c:v>
                      </c:pt>
                      <c:pt idx="2">
                        <c:v>338</c:v>
                      </c:pt>
                      <c:pt idx="3">
                        <c:v>392</c:v>
                      </c:pt>
                      <c:pt idx="4">
                        <c:v>648</c:v>
                      </c:pt>
                    </c:numCache>
                  </c:numRef>
                </c:val>
                <c:smooth val="0"/>
                <c:extLst xmlns:c15="http://schemas.microsoft.com/office/drawing/2012/chart">
                  <c:ext xmlns:c16="http://schemas.microsoft.com/office/drawing/2014/chart" uri="{C3380CC4-5D6E-409C-BE32-E72D297353CC}">
                    <c16:uniqueId val="{00000015-7006-4005-8D4D-B0D5B7601104}"/>
                  </c:ext>
                </c:extLst>
              </c15:ser>
            </c15:filteredLineSeries>
            <c15:filteredLineSeries>
              <c15:ser>
                <c:idx val="22"/>
                <c:order val="22"/>
                <c:tx>
                  <c:strRef>
                    <c:extLst xmlns:c15="http://schemas.microsoft.com/office/drawing/2012/chart">
                      <c:ext xmlns:c15="http://schemas.microsoft.com/office/drawing/2012/chart" uri="{02D57815-91ED-43cb-92C2-25804820EDAC}">
                        <c15:formulaRef>
                          <c15:sqref>'2017 to 2021'!$J$26</c15:sqref>
                        </c15:formulaRef>
                      </c:ext>
                    </c:extLst>
                    <c:strCache>
                      <c:ptCount val="1"/>
                      <c:pt idx="0">
                        <c:v>Animal Care</c:v>
                      </c:pt>
                    </c:strCache>
                  </c:strRef>
                </c:tx>
                <c:spPr>
                  <a:ln w="28575" cap="rnd">
                    <a:solidFill>
                      <a:schemeClr val="accent5">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2021'!$K$26:$O$26</c15:sqref>
                        </c15:formulaRef>
                      </c:ext>
                    </c:extLst>
                    <c:numCache>
                      <c:formatCode>General</c:formatCode>
                      <c:ptCount val="5"/>
                      <c:pt idx="0">
                        <c:v>743</c:v>
                      </c:pt>
                      <c:pt idx="1">
                        <c:v>504</c:v>
                      </c:pt>
                      <c:pt idx="2">
                        <c:v>689</c:v>
                      </c:pt>
                      <c:pt idx="3">
                        <c:v>428</c:v>
                      </c:pt>
                      <c:pt idx="4">
                        <c:v>387</c:v>
                      </c:pt>
                    </c:numCache>
                  </c:numRef>
                </c:val>
                <c:smooth val="0"/>
                <c:extLst xmlns:c15="http://schemas.microsoft.com/office/drawing/2012/chart">
                  <c:ext xmlns:c16="http://schemas.microsoft.com/office/drawing/2014/chart" uri="{C3380CC4-5D6E-409C-BE32-E72D297353CC}">
                    <c16:uniqueId val="{00000016-7006-4005-8D4D-B0D5B7601104}"/>
                  </c:ext>
                </c:extLst>
              </c15:ser>
            </c15:filteredLineSeries>
          </c:ext>
        </c:extLst>
      </c:lineChart>
      <c:catAx>
        <c:axId val="289736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89730207"/>
        <c:crosses val="autoZero"/>
        <c:auto val="1"/>
        <c:lblAlgn val="ctr"/>
        <c:lblOffset val="100"/>
        <c:noMultiLvlLbl val="0"/>
      </c:catAx>
      <c:valAx>
        <c:axId val="2897302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89736863"/>
        <c:crosses val="autoZero"/>
        <c:crossBetween val="between"/>
      </c:valAx>
      <c:spPr>
        <a:noFill/>
        <a:ln>
          <a:noFill/>
        </a:ln>
        <a:effectLst/>
      </c:spPr>
    </c:plotArea>
    <c:plotVisOnly val="1"/>
    <c:dispBlanksAs val="gap"/>
    <c:showDLblsOverMax val="0"/>
  </c:chart>
  <c:spPr>
    <a:noFill/>
    <a:ln>
      <a:noFill/>
    </a:ln>
    <a:effectLst/>
  </c:spPr>
  <c:txPr>
    <a:bodyPr/>
    <a:lstStyle/>
    <a:p>
      <a:pPr>
        <a:defRPr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a:t>Top 200 Job Postings/Vacancies (South East Midlands)</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4"/>
          <c:order val="4"/>
          <c:tx>
            <c:strRef>
              <c:f>'2017 to 2021'!$J$8</c:f>
              <c:strCache>
                <c:ptCount val="1"/>
                <c:pt idx="0">
                  <c:v>Health</c:v>
                </c:pt>
              </c:strCache>
            </c:strRef>
          </c:tx>
          <c:spPr>
            <a:ln w="28575" cap="rnd">
              <a:solidFill>
                <a:schemeClr val="accent5"/>
              </a:solidFill>
              <a:round/>
            </a:ln>
            <a:effectLst/>
          </c:spPr>
          <c:marker>
            <c:symbol val="none"/>
          </c:marker>
          <c:cat>
            <c:numRef>
              <c:f>'2017 to 2021'!$K$3:$O$3</c:f>
              <c:numCache>
                <c:formatCode>General</c:formatCode>
                <c:ptCount val="5"/>
                <c:pt idx="0">
                  <c:v>2017</c:v>
                </c:pt>
                <c:pt idx="1">
                  <c:v>2018</c:v>
                </c:pt>
                <c:pt idx="2">
                  <c:v>2019</c:v>
                </c:pt>
                <c:pt idx="3">
                  <c:v>2020</c:v>
                </c:pt>
                <c:pt idx="4">
                  <c:v>2021</c:v>
                </c:pt>
              </c:numCache>
            </c:numRef>
          </c:cat>
          <c:val>
            <c:numRef>
              <c:f>'2017 to 2021'!$K$8:$O$8</c:f>
              <c:numCache>
                <c:formatCode>General</c:formatCode>
                <c:ptCount val="5"/>
                <c:pt idx="0">
                  <c:v>13113</c:v>
                </c:pt>
                <c:pt idx="1">
                  <c:v>13122</c:v>
                </c:pt>
                <c:pt idx="2">
                  <c:v>10478</c:v>
                </c:pt>
                <c:pt idx="3">
                  <c:v>12706</c:v>
                </c:pt>
                <c:pt idx="4">
                  <c:v>14145</c:v>
                </c:pt>
              </c:numCache>
            </c:numRef>
          </c:val>
          <c:smooth val="0"/>
          <c:extLst>
            <c:ext xmlns:c16="http://schemas.microsoft.com/office/drawing/2014/chart" uri="{C3380CC4-5D6E-409C-BE32-E72D297353CC}">
              <c16:uniqueId val="{00000000-4C8E-4C57-AE6D-313A9DEC6ACC}"/>
            </c:ext>
          </c:extLst>
        </c:ser>
        <c:ser>
          <c:idx val="10"/>
          <c:order val="10"/>
          <c:tx>
            <c:strRef>
              <c:f>'2017 to 2021'!$J$14</c:f>
              <c:strCache>
                <c:ptCount val="1"/>
                <c:pt idx="0">
                  <c:v>Care</c:v>
                </c:pt>
              </c:strCache>
            </c:strRef>
          </c:tx>
          <c:spPr>
            <a:ln w="28575" cap="rnd">
              <a:solidFill>
                <a:srgbClr val="00B0F0"/>
              </a:solidFill>
              <a:round/>
            </a:ln>
            <a:effectLst/>
          </c:spPr>
          <c:marker>
            <c:symbol val="none"/>
          </c:marker>
          <c:cat>
            <c:numRef>
              <c:f>'2017 to 2021'!$K$3:$O$3</c:f>
              <c:numCache>
                <c:formatCode>General</c:formatCode>
                <c:ptCount val="5"/>
                <c:pt idx="0">
                  <c:v>2017</c:v>
                </c:pt>
                <c:pt idx="1">
                  <c:v>2018</c:v>
                </c:pt>
                <c:pt idx="2">
                  <c:v>2019</c:v>
                </c:pt>
                <c:pt idx="3">
                  <c:v>2020</c:v>
                </c:pt>
                <c:pt idx="4">
                  <c:v>2021</c:v>
                </c:pt>
              </c:numCache>
            </c:numRef>
          </c:cat>
          <c:val>
            <c:numRef>
              <c:f>'2017 to 2021'!$K$14:$O$14</c:f>
              <c:numCache>
                <c:formatCode>General</c:formatCode>
                <c:ptCount val="5"/>
                <c:pt idx="0">
                  <c:v>5170</c:v>
                </c:pt>
                <c:pt idx="1">
                  <c:v>4331</c:v>
                </c:pt>
                <c:pt idx="2">
                  <c:v>4117</c:v>
                </c:pt>
                <c:pt idx="3">
                  <c:v>6510</c:v>
                </c:pt>
                <c:pt idx="4">
                  <c:v>7587</c:v>
                </c:pt>
              </c:numCache>
            </c:numRef>
          </c:val>
          <c:smooth val="0"/>
          <c:extLst>
            <c:ext xmlns:c16="http://schemas.microsoft.com/office/drawing/2014/chart" uri="{C3380CC4-5D6E-409C-BE32-E72D297353CC}">
              <c16:uniqueId val="{00000001-4C8E-4C57-AE6D-313A9DEC6ACC}"/>
            </c:ext>
          </c:extLst>
        </c:ser>
        <c:dLbls>
          <c:showLegendKey val="0"/>
          <c:showVal val="0"/>
          <c:showCatName val="0"/>
          <c:showSerName val="0"/>
          <c:showPercent val="0"/>
          <c:showBubbleSize val="0"/>
        </c:dLbls>
        <c:smooth val="0"/>
        <c:axId val="289736863"/>
        <c:axId val="289730207"/>
        <c:extLst>
          <c:ext xmlns:c15="http://schemas.microsoft.com/office/drawing/2012/chart" uri="{02D57815-91ED-43cb-92C2-25804820EDAC}">
            <c15:filteredLineSeries>
              <c15:ser>
                <c:idx val="0"/>
                <c:order val="0"/>
                <c:tx>
                  <c:strRef>
                    <c:extLst>
                      <c:ext uri="{02D57815-91ED-43cb-92C2-25804820EDAC}">
                        <c15:formulaRef>
                          <c15:sqref>'2017 to 2021'!$J$4</c15:sqref>
                        </c15:formulaRef>
                      </c:ext>
                    </c:extLst>
                    <c:strCache>
                      <c:ptCount val="1"/>
                      <c:pt idx="0">
                        <c:v>Business Operations</c:v>
                      </c:pt>
                    </c:strCache>
                  </c:strRef>
                </c:tx>
                <c:spPr>
                  <a:ln w="28575" cap="rnd">
                    <a:solidFill>
                      <a:schemeClr val="accent1"/>
                    </a:solidFill>
                    <a:round/>
                  </a:ln>
                  <a:effectLst/>
                </c:spPr>
                <c:marker>
                  <c:symbol val="none"/>
                </c:marker>
                <c:cat>
                  <c:numRef>
                    <c:extLst>
                      <c:ex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c:ext uri="{02D57815-91ED-43cb-92C2-25804820EDAC}">
                        <c15:formulaRef>
                          <c15:sqref>'2017 to 2021'!$K$4:$O$4</c15:sqref>
                        </c15:formulaRef>
                      </c:ext>
                    </c:extLst>
                    <c:numCache>
                      <c:formatCode>General</c:formatCode>
                      <c:ptCount val="5"/>
                      <c:pt idx="0">
                        <c:v>43129</c:v>
                      </c:pt>
                      <c:pt idx="1">
                        <c:v>35859</c:v>
                      </c:pt>
                      <c:pt idx="2">
                        <c:v>27552</c:v>
                      </c:pt>
                      <c:pt idx="3">
                        <c:v>22435</c:v>
                      </c:pt>
                      <c:pt idx="4">
                        <c:v>34365</c:v>
                      </c:pt>
                    </c:numCache>
                  </c:numRef>
                </c:val>
                <c:smooth val="0"/>
                <c:extLst>
                  <c:ext xmlns:c16="http://schemas.microsoft.com/office/drawing/2014/chart" uri="{C3380CC4-5D6E-409C-BE32-E72D297353CC}">
                    <c16:uniqueId val="{00000002-4C8E-4C57-AE6D-313A9DEC6ACC}"/>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'2017 to 2021'!$J$5</c15:sqref>
                        </c15:formulaRef>
                      </c:ext>
                    </c:extLst>
                    <c:strCache>
                      <c:ptCount val="1"/>
                      <c:pt idx="0">
                        <c:v>Logistics</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2021'!$K$5:$O$5</c15:sqref>
                        </c15:formulaRef>
                      </c:ext>
                    </c:extLst>
                    <c:numCache>
                      <c:formatCode>General</c:formatCode>
                      <c:ptCount val="5"/>
                      <c:pt idx="0">
                        <c:v>15652</c:v>
                      </c:pt>
                      <c:pt idx="1">
                        <c:v>15220</c:v>
                      </c:pt>
                      <c:pt idx="2">
                        <c:v>12864</c:v>
                      </c:pt>
                      <c:pt idx="3">
                        <c:v>17089</c:v>
                      </c:pt>
                      <c:pt idx="4">
                        <c:v>23097</c:v>
                      </c:pt>
                    </c:numCache>
                  </c:numRef>
                </c:val>
                <c:smooth val="0"/>
                <c:extLst xmlns:c15="http://schemas.microsoft.com/office/drawing/2012/chart">
                  <c:ext xmlns:c16="http://schemas.microsoft.com/office/drawing/2014/chart" uri="{C3380CC4-5D6E-409C-BE32-E72D297353CC}">
                    <c16:uniqueId val="{00000003-4C8E-4C57-AE6D-313A9DEC6ACC}"/>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'2017 to 2021'!$J$6</c15:sqref>
                        </c15:formulaRef>
                      </c:ext>
                    </c:extLst>
                    <c:strCache>
                      <c:ptCount val="1"/>
                      <c:pt idx="0">
                        <c:v>Digital</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2021'!$K$6:$O$6</c15:sqref>
                        </c15:formulaRef>
                      </c:ext>
                    </c:extLst>
                    <c:numCache>
                      <c:formatCode>General</c:formatCode>
                      <c:ptCount val="5"/>
                      <c:pt idx="0">
                        <c:v>28462</c:v>
                      </c:pt>
                      <c:pt idx="1">
                        <c:v>19630</c:v>
                      </c:pt>
                      <c:pt idx="2">
                        <c:v>12636</c:v>
                      </c:pt>
                      <c:pt idx="3">
                        <c:v>13595</c:v>
                      </c:pt>
                      <c:pt idx="4">
                        <c:v>17111</c:v>
                      </c:pt>
                    </c:numCache>
                  </c:numRef>
                </c:val>
                <c:smooth val="0"/>
                <c:extLst xmlns:c15="http://schemas.microsoft.com/office/drawing/2012/chart">
                  <c:ext xmlns:c16="http://schemas.microsoft.com/office/drawing/2014/chart" uri="{C3380CC4-5D6E-409C-BE32-E72D297353CC}">
                    <c16:uniqueId val="{00000004-4C8E-4C57-AE6D-313A9DEC6ACC}"/>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'2017 to 2021'!$J$7</c15:sqref>
                        </c15:formulaRef>
                      </c:ext>
                    </c:extLst>
                    <c:strCache>
                      <c:ptCount val="1"/>
                      <c:pt idx="0">
                        <c:v>Manufacturing</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2021'!$K$7:$O$7</c15:sqref>
                        </c15:formulaRef>
                      </c:ext>
                    </c:extLst>
                    <c:numCache>
                      <c:formatCode>General</c:formatCode>
                      <c:ptCount val="5"/>
                      <c:pt idx="0">
                        <c:v>13678</c:v>
                      </c:pt>
                      <c:pt idx="1">
                        <c:v>11709</c:v>
                      </c:pt>
                      <c:pt idx="2">
                        <c:v>10625</c:v>
                      </c:pt>
                      <c:pt idx="3">
                        <c:v>9810</c:v>
                      </c:pt>
                      <c:pt idx="4">
                        <c:v>15097</c:v>
                      </c:pt>
                    </c:numCache>
                  </c:numRef>
                </c:val>
                <c:smooth val="0"/>
                <c:extLst xmlns:c15="http://schemas.microsoft.com/office/drawing/2012/chart">
                  <c:ext xmlns:c16="http://schemas.microsoft.com/office/drawing/2014/chart" uri="{C3380CC4-5D6E-409C-BE32-E72D297353CC}">
                    <c16:uniqueId val="{00000005-4C8E-4C57-AE6D-313A9DEC6ACC}"/>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'2017 to 2021'!$J$9</c15:sqref>
                        </c15:formulaRef>
                      </c:ext>
                    </c:extLst>
                    <c:strCache>
                      <c:ptCount val="1"/>
                      <c:pt idx="0">
                        <c:v>Sales</c:v>
                      </c:pt>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2021'!$K$9:$O$9</c15:sqref>
                        </c15:formulaRef>
                      </c:ext>
                    </c:extLst>
                    <c:numCache>
                      <c:formatCode>General</c:formatCode>
                      <c:ptCount val="5"/>
                      <c:pt idx="0">
                        <c:v>17469</c:v>
                      </c:pt>
                      <c:pt idx="1">
                        <c:v>13926</c:v>
                      </c:pt>
                      <c:pt idx="2">
                        <c:v>11004</c:v>
                      </c:pt>
                      <c:pt idx="3">
                        <c:v>8633</c:v>
                      </c:pt>
                      <c:pt idx="4">
                        <c:v>12817</c:v>
                      </c:pt>
                    </c:numCache>
                  </c:numRef>
                </c:val>
                <c:smooth val="0"/>
                <c:extLst xmlns:c15="http://schemas.microsoft.com/office/drawing/2012/chart">
                  <c:ext xmlns:c16="http://schemas.microsoft.com/office/drawing/2014/chart" uri="{C3380CC4-5D6E-409C-BE32-E72D297353CC}">
                    <c16:uniqueId val="{00000006-4C8E-4C57-AE6D-313A9DEC6ACC}"/>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'2017 to 2021'!$J$10</c15:sqref>
                        </c15:formulaRef>
                      </c:ext>
                    </c:extLst>
                    <c:strCache>
                      <c:ptCount val="1"/>
                      <c:pt idx="0">
                        <c:v>Financial</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2021'!$K$10:$O$10</c15:sqref>
                        </c15:formulaRef>
                      </c:ext>
                    </c:extLst>
                    <c:numCache>
                      <c:formatCode>General</c:formatCode>
                      <c:ptCount val="5"/>
                      <c:pt idx="0">
                        <c:v>15594</c:v>
                      </c:pt>
                      <c:pt idx="1">
                        <c:v>12863</c:v>
                      </c:pt>
                      <c:pt idx="2">
                        <c:v>10164</c:v>
                      </c:pt>
                      <c:pt idx="3">
                        <c:v>9499</c:v>
                      </c:pt>
                      <c:pt idx="4">
                        <c:v>12082</c:v>
                      </c:pt>
                    </c:numCache>
                  </c:numRef>
                </c:val>
                <c:smooth val="0"/>
                <c:extLst xmlns:c15="http://schemas.microsoft.com/office/drawing/2012/chart">
                  <c:ext xmlns:c16="http://schemas.microsoft.com/office/drawing/2014/chart" uri="{C3380CC4-5D6E-409C-BE32-E72D297353CC}">
                    <c16:uniqueId val="{00000007-4C8E-4C57-AE6D-313A9DEC6ACC}"/>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'2017 to 2021'!$J$11</c15:sqref>
                        </c15:formulaRef>
                      </c:ext>
                    </c:extLst>
                    <c:strCache>
                      <c:ptCount val="1"/>
                      <c:pt idx="0">
                        <c:v>Education</c:v>
                      </c:pt>
                    </c:strCache>
                  </c:strRef>
                </c:tx>
                <c:spPr>
                  <a:ln w="28575" cap="rnd">
                    <a:solidFill>
                      <a:schemeClr val="accent2">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2021'!$K$11:$O$11</c15:sqref>
                        </c15:formulaRef>
                      </c:ext>
                    </c:extLst>
                    <c:numCache>
                      <c:formatCode>General</c:formatCode>
                      <c:ptCount val="5"/>
                      <c:pt idx="0">
                        <c:v>11414</c:v>
                      </c:pt>
                      <c:pt idx="1">
                        <c:v>12296</c:v>
                      </c:pt>
                      <c:pt idx="2">
                        <c:v>8997</c:v>
                      </c:pt>
                      <c:pt idx="3">
                        <c:v>9907</c:v>
                      </c:pt>
                      <c:pt idx="4">
                        <c:v>9903</c:v>
                      </c:pt>
                    </c:numCache>
                  </c:numRef>
                </c:val>
                <c:smooth val="0"/>
                <c:extLst xmlns:c15="http://schemas.microsoft.com/office/drawing/2012/chart">
                  <c:ext xmlns:c16="http://schemas.microsoft.com/office/drawing/2014/chart" uri="{C3380CC4-5D6E-409C-BE32-E72D297353CC}">
                    <c16:uniqueId val="{00000008-4C8E-4C57-AE6D-313A9DEC6ACC}"/>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'2017 to 2021'!$J$12</c15:sqref>
                        </c15:formulaRef>
                      </c:ext>
                    </c:extLst>
                    <c:strCache>
                      <c:ptCount val="1"/>
                      <c:pt idx="0">
                        <c:v>Construction</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2021'!$K$12:$O$12</c15:sqref>
                        </c15:formulaRef>
                      </c:ext>
                    </c:extLst>
                    <c:numCache>
                      <c:formatCode>General</c:formatCode>
                      <c:ptCount val="5"/>
                      <c:pt idx="0">
                        <c:v>10256</c:v>
                      </c:pt>
                      <c:pt idx="1">
                        <c:v>8186</c:v>
                      </c:pt>
                      <c:pt idx="2">
                        <c:v>7381</c:v>
                      </c:pt>
                      <c:pt idx="3">
                        <c:v>7050</c:v>
                      </c:pt>
                      <c:pt idx="4">
                        <c:v>9451</c:v>
                      </c:pt>
                    </c:numCache>
                  </c:numRef>
                </c:val>
                <c:smooth val="0"/>
                <c:extLst xmlns:c15="http://schemas.microsoft.com/office/drawing/2012/chart">
                  <c:ext xmlns:c16="http://schemas.microsoft.com/office/drawing/2014/chart" uri="{C3380CC4-5D6E-409C-BE32-E72D297353CC}">
                    <c16:uniqueId val="{00000009-4C8E-4C57-AE6D-313A9DEC6ACC}"/>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'2017 to 2021'!$J$13</c15:sqref>
                        </c15:formulaRef>
                      </c:ext>
                    </c:extLst>
                    <c:strCache>
                      <c:ptCount val="1"/>
                      <c:pt idx="0">
                        <c:v>Engineering</c:v>
                      </c:pt>
                    </c:strCache>
                  </c:strRef>
                </c:tx>
                <c:spPr>
                  <a:ln w="28575" cap="rnd">
                    <a:solidFill>
                      <a:schemeClr val="accent4">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2021'!$K$13:$O$13</c15:sqref>
                        </c15:formulaRef>
                      </c:ext>
                    </c:extLst>
                    <c:numCache>
                      <c:formatCode>General</c:formatCode>
                      <c:ptCount val="5"/>
                      <c:pt idx="0">
                        <c:v>11086</c:v>
                      </c:pt>
                      <c:pt idx="1">
                        <c:v>8778</c:v>
                      </c:pt>
                      <c:pt idx="2">
                        <c:v>7874</c:v>
                      </c:pt>
                      <c:pt idx="3">
                        <c:v>7341</c:v>
                      </c:pt>
                      <c:pt idx="4">
                        <c:v>8411</c:v>
                      </c:pt>
                    </c:numCache>
                  </c:numRef>
                </c:val>
                <c:smooth val="0"/>
                <c:extLst xmlns:c15="http://schemas.microsoft.com/office/drawing/2012/chart">
                  <c:ext xmlns:c16="http://schemas.microsoft.com/office/drawing/2014/chart" uri="{C3380CC4-5D6E-409C-BE32-E72D297353CC}">
                    <c16:uniqueId val="{0000000A-4C8E-4C57-AE6D-313A9DEC6ACC}"/>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'2017 to 2021'!$J$15</c15:sqref>
                        </c15:formulaRef>
                      </c:ext>
                    </c:extLst>
                    <c:strCache>
                      <c:ptCount val="1"/>
                      <c:pt idx="0">
                        <c:v>Service</c:v>
                      </c:pt>
                    </c:strCache>
                  </c:strRef>
                </c:tx>
                <c:spPr>
                  <a:ln w="28575" cap="rnd">
                    <a:solidFill>
                      <a:schemeClr val="accent6">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2021'!$K$15:$O$15</c15:sqref>
                        </c15:formulaRef>
                      </c:ext>
                    </c:extLst>
                    <c:numCache>
                      <c:formatCode>General</c:formatCode>
                      <c:ptCount val="5"/>
                      <c:pt idx="0">
                        <c:v>2548</c:v>
                      </c:pt>
                      <c:pt idx="1">
                        <c:v>2545</c:v>
                      </c:pt>
                      <c:pt idx="2">
                        <c:v>2847</c:v>
                      </c:pt>
                      <c:pt idx="3">
                        <c:v>3888</c:v>
                      </c:pt>
                      <c:pt idx="4">
                        <c:v>5512</c:v>
                      </c:pt>
                    </c:numCache>
                  </c:numRef>
                </c:val>
                <c:smooth val="0"/>
                <c:extLst xmlns:c15="http://schemas.microsoft.com/office/drawing/2012/chart">
                  <c:ext xmlns:c16="http://schemas.microsoft.com/office/drawing/2014/chart" uri="{C3380CC4-5D6E-409C-BE32-E72D297353CC}">
                    <c16:uniqueId val="{0000000B-4C8E-4C57-AE6D-313A9DEC6ACC}"/>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'2017 to 2021'!$J$16</c15:sqref>
                        </c15:formulaRef>
                      </c:ext>
                    </c:extLst>
                    <c:strCache>
                      <c:ptCount val="1"/>
                      <c:pt idx="0">
                        <c:v>Food and Accommodation</c:v>
                      </c:pt>
                    </c:strCache>
                  </c:strRef>
                </c:tx>
                <c:spPr>
                  <a:ln w="28575" cap="rnd">
                    <a:solidFill>
                      <a:schemeClr val="accent1">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2021'!$K$16:$O$16</c15:sqref>
                        </c15:formulaRef>
                      </c:ext>
                    </c:extLst>
                    <c:numCache>
                      <c:formatCode>General</c:formatCode>
                      <c:ptCount val="5"/>
                      <c:pt idx="0">
                        <c:v>5905</c:v>
                      </c:pt>
                      <c:pt idx="1">
                        <c:v>5251</c:v>
                      </c:pt>
                      <c:pt idx="2">
                        <c:v>4488</c:v>
                      </c:pt>
                      <c:pt idx="3">
                        <c:v>2527</c:v>
                      </c:pt>
                      <c:pt idx="4">
                        <c:v>5173</c:v>
                      </c:pt>
                    </c:numCache>
                  </c:numRef>
                </c:val>
                <c:smooth val="0"/>
                <c:extLst xmlns:c15="http://schemas.microsoft.com/office/drawing/2012/chart">
                  <c:ext xmlns:c16="http://schemas.microsoft.com/office/drawing/2014/chart" uri="{C3380CC4-5D6E-409C-BE32-E72D297353CC}">
                    <c16:uniqueId val="{0000000C-4C8E-4C57-AE6D-313A9DEC6ACC}"/>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'2017 to 2021'!$J$17</c15:sqref>
                        </c15:formulaRef>
                      </c:ext>
                    </c:extLst>
                    <c:strCache>
                      <c:ptCount val="1"/>
                      <c:pt idx="0">
                        <c:v>Retail</c:v>
                      </c:pt>
                    </c:strCache>
                  </c:strRef>
                </c:tx>
                <c:spPr>
                  <a:ln w="28575" cap="rnd">
                    <a:solidFill>
                      <a:schemeClr val="accent2">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2021'!$K$17:$O$17</c15:sqref>
                        </c15:formulaRef>
                      </c:ext>
                    </c:extLst>
                    <c:numCache>
                      <c:formatCode>General</c:formatCode>
                      <c:ptCount val="5"/>
                      <c:pt idx="0">
                        <c:v>4436</c:v>
                      </c:pt>
                      <c:pt idx="1">
                        <c:v>3518</c:v>
                      </c:pt>
                      <c:pt idx="2">
                        <c:v>2959</c:v>
                      </c:pt>
                      <c:pt idx="3">
                        <c:v>2239</c:v>
                      </c:pt>
                      <c:pt idx="4">
                        <c:v>3309</c:v>
                      </c:pt>
                    </c:numCache>
                  </c:numRef>
                </c:val>
                <c:smooth val="0"/>
                <c:extLst xmlns:c15="http://schemas.microsoft.com/office/drawing/2012/chart">
                  <c:ext xmlns:c16="http://schemas.microsoft.com/office/drawing/2014/chart" uri="{C3380CC4-5D6E-409C-BE32-E72D297353CC}">
                    <c16:uniqueId val="{0000000D-4C8E-4C57-AE6D-313A9DEC6ACC}"/>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'2017 to 2021'!$J$18</c15:sqref>
                        </c15:formulaRef>
                      </c:ext>
                    </c:extLst>
                    <c:strCache>
                      <c:ptCount val="1"/>
                      <c:pt idx="0">
                        <c:v>Legal</c:v>
                      </c:pt>
                    </c:strCache>
                  </c:strRef>
                </c:tx>
                <c:spPr>
                  <a:ln w="28575" cap="rnd">
                    <a:solidFill>
                      <a:schemeClr val="accent3">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2021'!$K$18:$O$18</c15:sqref>
                        </c15:formulaRef>
                      </c:ext>
                    </c:extLst>
                    <c:numCache>
                      <c:formatCode>General</c:formatCode>
                      <c:ptCount val="5"/>
                      <c:pt idx="0">
                        <c:v>3182</c:v>
                      </c:pt>
                      <c:pt idx="1">
                        <c:v>3417</c:v>
                      </c:pt>
                      <c:pt idx="2">
                        <c:v>2294</c:v>
                      </c:pt>
                      <c:pt idx="3">
                        <c:v>2106</c:v>
                      </c:pt>
                      <c:pt idx="4">
                        <c:v>2515</c:v>
                      </c:pt>
                    </c:numCache>
                  </c:numRef>
                </c:val>
                <c:smooth val="0"/>
                <c:extLst xmlns:c15="http://schemas.microsoft.com/office/drawing/2012/chart">
                  <c:ext xmlns:c16="http://schemas.microsoft.com/office/drawing/2014/chart" uri="{C3380CC4-5D6E-409C-BE32-E72D297353CC}">
                    <c16:uniqueId val="{0000000E-4C8E-4C57-AE6D-313A9DEC6ACC}"/>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'2017 to 2021'!$J$19</c15:sqref>
                        </c15:formulaRef>
                      </c:ext>
                    </c:extLst>
                    <c:strCache>
                      <c:ptCount val="1"/>
                      <c:pt idx="0">
                        <c:v>Auto Service</c:v>
                      </c:pt>
                    </c:strCache>
                  </c:strRef>
                </c:tx>
                <c:spPr>
                  <a:ln w="28575" cap="rnd">
                    <a:solidFill>
                      <a:schemeClr val="accent4">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2021'!$K$19:$O$19</c15:sqref>
                        </c15:formulaRef>
                      </c:ext>
                    </c:extLst>
                    <c:numCache>
                      <c:formatCode>General</c:formatCode>
                      <c:ptCount val="5"/>
                      <c:pt idx="0">
                        <c:v>2939</c:v>
                      </c:pt>
                      <c:pt idx="1">
                        <c:v>2603</c:v>
                      </c:pt>
                      <c:pt idx="2">
                        <c:v>1935</c:v>
                      </c:pt>
                      <c:pt idx="3">
                        <c:v>1723</c:v>
                      </c:pt>
                      <c:pt idx="4">
                        <c:v>2307</c:v>
                      </c:pt>
                    </c:numCache>
                  </c:numRef>
                </c:val>
                <c:smooth val="0"/>
                <c:extLst xmlns:c15="http://schemas.microsoft.com/office/drawing/2012/chart">
                  <c:ext xmlns:c16="http://schemas.microsoft.com/office/drawing/2014/chart" uri="{C3380CC4-5D6E-409C-BE32-E72D297353CC}">
                    <c16:uniqueId val="{0000000F-4C8E-4C57-AE6D-313A9DEC6ACC}"/>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'2017 to 2021'!$J$20</c15:sqref>
                        </c15:formulaRef>
                      </c:ext>
                    </c:extLst>
                    <c:strCache>
                      <c:ptCount val="1"/>
                      <c:pt idx="0">
                        <c:v>Real Estate</c:v>
                      </c:pt>
                    </c:strCache>
                  </c:strRef>
                </c:tx>
                <c:spPr>
                  <a:ln w="28575" cap="rnd">
                    <a:solidFill>
                      <a:schemeClr val="accent5">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2021'!$K$20:$O$20</c15:sqref>
                        </c15:formulaRef>
                      </c:ext>
                    </c:extLst>
                    <c:numCache>
                      <c:formatCode>General</c:formatCode>
                      <c:ptCount val="5"/>
                      <c:pt idx="0">
                        <c:v>1704</c:v>
                      </c:pt>
                      <c:pt idx="1">
                        <c:v>1442</c:v>
                      </c:pt>
                      <c:pt idx="2">
                        <c:v>1112</c:v>
                      </c:pt>
                      <c:pt idx="3">
                        <c:v>1327</c:v>
                      </c:pt>
                      <c:pt idx="4">
                        <c:v>1841</c:v>
                      </c:pt>
                    </c:numCache>
                  </c:numRef>
                </c:val>
                <c:smooth val="0"/>
                <c:extLst xmlns:c15="http://schemas.microsoft.com/office/drawing/2012/chart">
                  <c:ext xmlns:c16="http://schemas.microsoft.com/office/drawing/2014/chart" uri="{C3380CC4-5D6E-409C-BE32-E72D297353CC}">
                    <c16:uniqueId val="{00000010-4C8E-4C57-AE6D-313A9DEC6ACC}"/>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'2017 to 2021'!$J$21</c15:sqref>
                        </c15:formulaRef>
                      </c:ext>
                    </c:extLst>
                    <c:strCache>
                      <c:ptCount val="1"/>
                      <c:pt idx="0">
                        <c:v>Utilities</c:v>
                      </c:pt>
                    </c:strCache>
                  </c:strRef>
                </c:tx>
                <c:spPr>
                  <a:ln w="28575" cap="rnd">
                    <a:solidFill>
                      <a:schemeClr val="accent6">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2021'!$K$21:$O$21</c15:sqref>
                        </c15:formulaRef>
                      </c:ext>
                    </c:extLst>
                    <c:numCache>
                      <c:formatCode>General</c:formatCode>
                      <c:ptCount val="5"/>
                      <c:pt idx="0">
                        <c:v>1873</c:v>
                      </c:pt>
                      <c:pt idx="1">
                        <c:v>1541</c:v>
                      </c:pt>
                      <c:pt idx="2">
                        <c:v>1365</c:v>
                      </c:pt>
                      <c:pt idx="3">
                        <c:v>1418</c:v>
                      </c:pt>
                      <c:pt idx="4">
                        <c:v>1666</c:v>
                      </c:pt>
                    </c:numCache>
                  </c:numRef>
                </c:val>
                <c:smooth val="0"/>
                <c:extLst xmlns:c15="http://schemas.microsoft.com/office/drawing/2012/chart">
                  <c:ext xmlns:c16="http://schemas.microsoft.com/office/drawing/2014/chart" uri="{C3380CC4-5D6E-409C-BE32-E72D297353CC}">
                    <c16:uniqueId val="{00000011-4C8E-4C57-AE6D-313A9DEC6ACC}"/>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'2017 to 2021'!$J$22</c15:sqref>
                        </c15:formulaRef>
                      </c:ext>
                    </c:extLst>
                    <c:strCache>
                      <c:ptCount val="1"/>
                      <c:pt idx="0">
                        <c:v>Childcare</c:v>
                      </c:pt>
                    </c:strCache>
                  </c:strRef>
                </c:tx>
                <c:spPr>
                  <a:ln w="28575" cap="rnd">
                    <a:solidFill>
                      <a:schemeClr val="accent1">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2021'!$K$22:$O$22</c15:sqref>
                        </c15:formulaRef>
                      </c:ext>
                    </c:extLst>
                    <c:numCache>
                      <c:formatCode>General</c:formatCode>
                      <c:ptCount val="5"/>
                      <c:pt idx="0">
                        <c:v>1868</c:v>
                      </c:pt>
                      <c:pt idx="1">
                        <c:v>1380</c:v>
                      </c:pt>
                      <c:pt idx="2">
                        <c:v>1029</c:v>
                      </c:pt>
                      <c:pt idx="3">
                        <c:v>882</c:v>
                      </c:pt>
                      <c:pt idx="4">
                        <c:v>1496</c:v>
                      </c:pt>
                    </c:numCache>
                  </c:numRef>
                </c:val>
                <c:smooth val="0"/>
                <c:extLst xmlns:c15="http://schemas.microsoft.com/office/drawing/2012/chart">
                  <c:ext xmlns:c16="http://schemas.microsoft.com/office/drawing/2014/chart" uri="{C3380CC4-5D6E-409C-BE32-E72D297353CC}">
                    <c16:uniqueId val="{00000012-4C8E-4C57-AE6D-313A9DEC6ACC}"/>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'2017 to 2021'!$J$23</c15:sqref>
                        </c15:formulaRef>
                      </c:ext>
                    </c:extLst>
                    <c:strCache>
                      <c:ptCount val="1"/>
                      <c:pt idx="0">
                        <c:v>Social Services</c:v>
                      </c:pt>
                    </c:strCache>
                  </c:strRef>
                </c:tx>
                <c:spPr>
                  <a:ln w="28575" cap="rnd">
                    <a:solidFill>
                      <a:schemeClr val="accent2">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2021'!$K$23:$O$23</c15:sqref>
                        </c15:formulaRef>
                      </c:ext>
                    </c:extLst>
                    <c:numCache>
                      <c:formatCode>General</c:formatCode>
                      <c:ptCount val="5"/>
                      <c:pt idx="0">
                        <c:v>973</c:v>
                      </c:pt>
                      <c:pt idx="1">
                        <c:v>811</c:v>
                      </c:pt>
                      <c:pt idx="2">
                        <c:v>689</c:v>
                      </c:pt>
                      <c:pt idx="3">
                        <c:v>1113</c:v>
                      </c:pt>
                      <c:pt idx="4">
                        <c:v>1072</c:v>
                      </c:pt>
                    </c:numCache>
                  </c:numRef>
                </c:val>
                <c:smooth val="0"/>
                <c:extLst xmlns:c15="http://schemas.microsoft.com/office/drawing/2012/chart">
                  <c:ext xmlns:c16="http://schemas.microsoft.com/office/drawing/2014/chart" uri="{C3380CC4-5D6E-409C-BE32-E72D297353CC}">
                    <c16:uniqueId val="{00000013-4C8E-4C57-AE6D-313A9DEC6ACC}"/>
                  </c:ext>
                </c:extLst>
              </c15:ser>
            </c15:filteredLineSeries>
            <c15:filteredLineSeries>
              <c15:ser>
                <c:idx val="20"/>
                <c:order val="20"/>
                <c:tx>
                  <c:strRef>
                    <c:extLst xmlns:c15="http://schemas.microsoft.com/office/drawing/2012/chart">
                      <c:ext xmlns:c15="http://schemas.microsoft.com/office/drawing/2012/chart" uri="{02D57815-91ED-43cb-92C2-25804820EDAC}">
                        <c15:formulaRef>
                          <c15:sqref>'2017 to 2021'!$J$24</c15:sqref>
                        </c15:formulaRef>
                      </c:ext>
                    </c:extLst>
                    <c:strCache>
                      <c:ptCount val="1"/>
                      <c:pt idx="0">
                        <c:v>Sports and Leisure</c:v>
                      </c:pt>
                    </c:strCache>
                  </c:strRef>
                </c:tx>
                <c:spPr>
                  <a:ln w="28575" cap="rnd">
                    <a:solidFill>
                      <a:schemeClr val="accent3">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2021'!$K$24:$O$24</c15:sqref>
                        </c15:formulaRef>
                      </c:ext>
                    </c:extLst>
                    <c:numCache>
                      <c:formatCode>General</c:formatCode>
                      <c:ptCount val="5"/>
                      <c:pt idx="0">
                        <c:v>983</c:v>
                      </c:pt>
                      <c:pt idx="1">
                        <c:v>849</c:v>
                      </c:pt>
                      <c:pt idx="2">
                        <c:v>863</c:v>
                      </c:pt>
                      <c:pt idx="3">
                        <c:v>709</c:v>
                      </c:pt>
                      <c:pt idx="4">
                        <c:v>1007</c:v>
                      </c:pt>
                    </c:numCache>
                  </c:numRef>
                </c:val>
                <c:smooth val="0"/>
                <c:extLst xmlns:c15="http://schemas.microsoft.com/office/drawing/2012/chart">
                  <c:ext xmlns:c16="http://schemas.microsoft.com/office/drawing/2014/chart" uri="{C3380CC4-5D6E-409C-BE32-E72D297353CC}">
                    <c16:uniqueId val="{00000014-4C8E-4C57-AE6D-313A9DEC6ACC}"/>
                  </c:ext>
                </c:extLst>
              </c15:ser>
            </c15:filteredLineSeries>
            <c15:filteredLineSeries>
              <c15:ser>
                <c:idx val="21"/>
                <c:order val="21"/>
                <c:tx>
                  <c:strRef>
                    <c:extLst xmlns:c15="http://schemas.microsoft.com/office/drawing/2012/chart">
                      <c:ext xmlns:c15="http://schemas.microsoft.com/office/drawing/2012/chart" uri="{02D57815-91ED-43cb-92C2-25804820EDAC}">
                        <c15:formulaRef>
                          <c15:sqref>'2017 to 2021'!$J$25</c15:sqref>
                        </c15:formulaRef>
                      </c:ext>
                    </c:extLst>
                    <c:strCache>
                      <c:ptCount val="1"/>
                      <c:pt idx="0">
                        <c:v>Agriculture</c:v>
                      </c:pt>
                    </c:strCache>
                  </c:strRef>
                </c:tx>
                <c:spPr>
                  <a:ln w="28575" cap="rnd">
                    <a:solidFill>
                      <a:schemeClr val="accent4">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2021'!$K$25:$O$25</c15:sqref>
                        </c15:formulaRef>
                      </c:ext>
                    </c:extLst>
                    <c:numCache>
                      <c:formatCode>General</c:formatCode>
                      <c:ptCount val="5"/>
                      <c:pt idx="0">
                        <c:v>356</c:v>
                      </c:pt>
                      <c:pt idx="1">
                        <c:v>358</c:v>
                      </c:pt>
                      <c:pt idx="2">
                        <c:v>338</c:v>
                      </c:pt>
                      <c:pt idx="3">
                        <c:v>392</c:v>
                      </c:pt>
                      <c:pt idx="4">
                        <c:v>648</c:v>
                      </c:pt>
                    </c:numCache>
                  </c:numRef>
                </c:val>
                <c:smooth val="0"/>
                <c:extLst xmlns:c15="http://schemas.microsoft.com/office/drawing/2012/chart">
                  <c:ext xmlns:c16="http://schemas.microsoft.com/office/drawing/2014/chart" uri="{C3380CC4-5D6E-409C-BE32-E72D297353CC}">
                    <c16:uniqueId val="{00000015-4C8E-4C57-AE6D-313A9DEC6ACC}"/>
                  </c:ext>
                </c:extLst>
              </c15:ser>
            </c15:filteredLineSeries>
            <c15:filteredLineSeries>
              <c15:ser>
                <c:idx val="22"/>
                <c:order val="22"/>
                <c:tx>
                  <c:strRef>
                    <c:extLst xmlns:c15="http://schemas.microsoft.com/office/drawing/2012/chart">
                      <c:ext xmlns:c15="http://schemas.microsoft.com/office/drawing/2012/chart" uri="{02D57815-91ED-43cb-92C2-25804820EDAC}">
                        <c15:formulaRef>
                          <c15:sqref>'2017 to 2021'!$J$26</c15:sqref>
                        </c15:formulaRef>
                      </c:ext>
                    </c:extLst>
                    <c:strCache>
                      <c:ptCount val="1"/>
                      <c:pt idx="0">
                        <c:v>Animal Care</c:v>
                      </c:pt>
                    </c:strCache>
                  </c:strRef>
                </c:tx>
                <c:spPr>
                  <a:ln w="28575" cap="rnd">
                    <a:solidFill>
                      <a:schemeClr val="accent5">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2021'!$K$26:$O$26</c15:sqref>
                        </c15:formulaRef>
                      </c:ext>
                    </c:extLst>
                    <c:numCache>
                      <c:formatCode>General</c:formatCode>
                      <c:ptCount val="5"/>
                      <c:pt idx="0">
                        <c:v>743</c:v>
                      </c:pt>
                      <c:pt idx="1">
                        <c:v>504</c:v>
                      </c:pt>
                      <c:pt idx="2">
                        <c:v>689</c:v>
                      </c:pt>
                      <c:pt idx="3">
                        <c:v>428</c:v>
                      </c:pt>
                      <c:pt idx="4">
                        <c:v>387</c:v>
                      </c:pt>
                    </c:numCache>
                  </c:numRef>
                </c:val>
                <c:smooth val="0"/>
                <c:extLst xmlns:c15="http://schemas.microsoft.com/office/drawing/2012/chart">
                  <c:ext xmlns:c16="http://schemas.microsoft.com/office/drawing/2014/chart" uri="{C3380CC4-5D6E-409C-BE32-E72D297353CC}">
                    <c16:uniqueId val="{00000016-4C8E-4C57-AE6D-313A9DEC6ACC}"/>
                  </c:ext>
                </c:extLst>
              </c15:ser>
            </c15:filteredLineSeries>
          </c:ext>
        </c:extLst>
      </c:lineChart>
      <c:catAx>
        <c:axId val="289736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89730207"/>
        <c:crosses val="autoZero"/>
        <c:auto val="1"/>
        <c:lblAlgn val="ctr"/>
        <c:lblOffset val="100"/>
        <c:noMultiLvlLbl val="0"/>
      </c:catAx>
      <c:valAx>
        <c:axId val="2897302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8973686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a:t>Top 200 Job Postings/Vacancies (South East Midlands)</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2"/>
          <c:order val="2"/>
          <c:tx>
            <c:strRef>
              <c:f>'2017 to 2021'!$J$6</c:f>
              <c:strCache>
                <c:ptCount val="1"/>
                <c:pt idx="0">
                  <c:v>Digital</c:v>
                </c:pt>
              </c:strCache>
            </c:strRef>
          </c:tx>
          <c:spPr>
            <a:ln w="28575" cap="rnd">
              <a:solidFill>
                <a:schemeClr val="accent5"/>
              </a:solidFill>
              <a:round/>
            </a:ln>
            <a:effectLst/>
          </c:spPr>
          <c:marker>
            <c:symbol val="none"/>
          </c:marker>
          <c:cat>
            <c:numRef>
              <c:f>'2017 to 2021'!$K$3:$O$3</c:f>
              <c:numCache>
                <c:formatCode>General</c:formatCode>
                <c:ptCount val="5"/>
                <c:pt idx="0">
                  <c:v>2017</c:v>
                </c:pt>
                <c:pt idx="1">
                  <c:v>2018</c:v>
                </c:pt>
                <c:pt idx="2">
                  <c:v>2019</c:v>
                </c:pt>
                <c:pt idx="3">
                  <c:v>2020</c:v>
                </c:pt>
                <c:pt idx="4">
                  <c:v>2021</c:v>
                </c:pt>
              </c:numCache>
            </c:numRef>
          </c:cat>
          <c:val>
            <c:numRef>
              <c:f>'2017 to 2021'!$K$6:$O$6</c:f>
              <c:numCache>
                <c:formatCode>General</c:formatCode>
                <c:ptCount val="5"/>
                <c:pt idx="0">
                  <c:v>28462</c:v>
                </c:pt>
                <c:pt idx="1">
                  <c:v>19630</c:v>
                </c:pt>
                <c:pt idx="2">
                  <c:v>12636</c:v>
                </c:pt>
                <c:pt idx="3">
                  <c:v>13595</c:v>
                </c:pt>
                <c:pt idx="4">
                  <c:v>17111</c:v>
                </c:pt>
              </c:numCache>
            </c:numRef>
          </c:val>
          <c:smooth val="0"/>
          <c:extLst>
            <c:ext xmlns:c16="http://schemas.microsoft.com/office/drawing/2014/chart" uri="{C3380CC4-5D6E-409C-BE32-E72D297353CC}">
              <c16:uniqueId val="{00000000-CC79-4A55-854C-466838B21610}"/>
            </c:ext>
          </c:extLst>
        </c:ser>
        <c:dLbls>
          <c:showLegendKey val="0"/>
          <c:showVal val="0"/>
          <c:showCatName val="0"/>
          <c:showSerName val="0"/>
          <c:showPercent val="0"/>
          <c:showBubbleSize val="0"/>
        </c:dLbls>
        <c:smooth val="0"/>
        <c:axId val="289736863"/>
        <c:axId val="289730207"/>
        <c:extLst>
          <c:ext xmlns:c15="http://schemas.microsoft.com/office/drawing/2012/chart" uri="{02D57815-91ED-43cb-92C2-25804820EDAC}">
            <c15:filteredLineSeries>
              <c15:ser>
                <c:idx val="0"/>
                <c:order val="0"/>
                <c:tx>
                  <c:strRef>
                    <c:extLst>
                      <c:ext uri="{02D57815-91ED-43cb-92C2-25804820EDAC}">
                        <c15:formulaRef>
                          <c15:sqref>'2017 to 2021'!$J$4</c15:sqref>
                        </c15:formulaRef>
                      </c:ext>
                    </c:extLst>
                    <c:strCache>
                      <c:ptCount val="1"/>
                      <c:pt idx="0">
                        <c:v>Business Operations</c:v>
                      </c:pt>
                    </c:strCache>
                  </c:strRef>
                </c:tx>
                <c:spPr>
                  <a:ln w="28575" cap="rnd">
                    <a:solidFill>
                      <a:schemeClr val="accent1"/>
                    </a:solidFill>
                    <a:round/>
                  </a:ln>
                  <a:effectLst/>
                </c:spPr>
                <c:marker>
                  <c:symbol val="none"/>
                </c:marker>
                <c:cat>
                  <c:numRef>
                    <c:extLst>
                      <c:ex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c:ext uri="{02D57815-91ED-43cb-92C2-25804820EDAC}">
                        <c15:formulaRef>
                          <c15:sqref>'2017 to 2021'!$K$4:$O$4</c15:sqref>
                        </c15:formulaRef>
                      </c:ext>
                    </c:extLst>
                    <c:numCache>
                      <c:formatCode>General</c:formatCode>
                      <c:ptCount val="5"/>
                      <c:pt idx="0">
                        <c:v>43129</c:v>
                      </c:pt>
                      <c:pt idx="1">
                        <c:v>35859</c:v>
                      </c:pt>
                      <c:pt idx="2">
                        <c:v>27552</c:v>
                      </c:pt>
                      <c:pt idx="3">
                        <c:v>22435</c:v>
                      </c:pt>
                      <c:pt idx="4">
                        <c:v>34365</c:v>
                      </c:pt>
                    </c:numCache>
                  </c:numRef>
                </c:val>
                <c:smooth val="0"/>
                <c:extLst>
                  <c:ext xmlns:c16="http://schemas.microsoft.com/office/drawing/2014/chart" uri="{C3380CC4-5D6E-409C-BE32-E72D297353CC}">
                    <c16:uniqueId val="{00000001-CC79-4A55-854C-466838B21610}"/>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'2017 to 2021'!$J$5</c15:sqref>
                        </c15:formulaRef>
                      </c:ext>
                    </c:extLst>
                    <c:strCache>
                      <c:ptCount val="1"/>
                      <c:pt idx="0">
                        <c:v>Logistics</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2021'!$K$5:$O$5</c15:sqref>
                        </c15:formulaRef>
                      </c:ext>
                    </c:extLst>
                    <c:numCache>
                      <c:formatCode>General</c:formatCode>
                      <c:ptCount val="5"/>
                      <c:pt idx="0">
                        <c:v>15652</c:v>
                      </c:pt>
                      <c:pt idx="1">
                        <c:v>15220</c:v>
                      </c:pt>
                      <c:pt idx="2">
                        <c:v>12864</c:v>
                      </c:pt>
                      <c:pt idx="3">
                        <c:v>17089</c:v>
                      </c:pt>
                      <c:pt idx="4">
                        <c:v>23097</c:v>
                      </c:pt>
                    </c:numCache>
                  </c:numRef>
                </c:val>
                <c:smooth val="0"/>
                <c:extLst xmlns:c15="http://schemas.microsoft.com/office/drawing/2012/chart">
                  <c:ext xmlns:c16="http://schemas.microsoft.com/office/drawing/2014/chart" uri="{C3380CC4-5D6E-409C-BE32-E72D297353CC}">
                    <c16:uniqueId val="{00000002-CC79-4A55-854C-466838B21610}"/>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'2017 to 2021'!$J$7</c15:sqref>
                        </c15:formulaRef>
                      </c:ext>
                    </c:extLst>
                    <c:strCache>
                      <c:ptCount val="1"/>
                      <c:pt idx="0">
                        <c:v>Manufacturing</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2021'!$K$7:$O$7</c15:sqref>
                        </c15:formulaRef>
                      </c:ext>
                    </c:extLst>
                    <c:numCache>
                      <c:formatCode>General</c:formatCode>
                      <c:ptCount val="5"/>
                      <c:pt idx="0">
                        <c:v>13678</c:v>
                      </c:pt>
                      <c:pt idx="1">
                        <c:v>11709</c:v>
                      </c:pt>
                      <c:pt idx="2">
                        <c:v>10625</c:v>
                      </c:pt>
                      <c:pt idx="3">
                        <c:v>9810</c:v>
                      </c:pt>
                      <c:pt idx="4">
                        <c:v>15097</c:v>
                      </c:pt>
                    </c:numCache>
                  </c:numRef>
                </c:val>
                <c:smooth val="0"/>
                <c:extLst xmlns:c15="http://schemas.microsoft.com/office/drawing/2012/chart">
                  <c:ext xmlns:c16="http://schemas.microsoft.com/office/drawing/2014/chart" uri="{C3380CC4-5D6E-409C-BE32-E72D297353CC}">
                    <c16:uniqueId val="{00000003-CC79-4A55-854C-466838B21610}"/>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'2017 to 2021'!$J$8</c15:sqref>
                        </c15:formulaRef>
                      </c:ext>
                    </c:extLst>
                    <c:strCache>
                      <c:ptCount val="1"/>
                      <c:pt idx="0">
                        <c:v>Health</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2021'!$K$8:$O$8</c15:sqref>
                        </c15:formulaRef>
                      </c:ext>
                    </c:extLst>
                    <c:numCache>
                      <c:formatCode>General</c:formatCode>
                      <c:ptCount val="5"/>
                      <c:pt idx="0">
                        <c:v>13113</c:v>
                      </c:pt>
                      <c:pt idx="1">
                        <c:v>13122</c:v>
                      </c:pt>
                      <c:pt idx="2">
                        <c:v>10478</c:v>
                      </c:pt>
                      <c:pt idx="3">
                        <c:v>12706</c:v>
                      </c:pt>
                      <c:pt idx="4">
                        <c:v>14145</c:v>
                      </c:pt>
                    </c:numCache>
                  </c:numRef>
                </c:val>
                <c:smooth val="0"/>
                <c:extLst xmlns:c15="http://schemas.microsoft.com/office/drawing/2012/chart">
                  <c:ext xmlns:c16="http://schemas.microsoft.com/office/drawing/2014/chart" uri="{C3380CC4-5D6E-409C-BE32-E72D297353CC}">
                    <c16:uniqueId val="{00000004-CC79-4A55-854C-466838B21610}"/>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'2017 to 2021'!$J$9</c15:sqref>
                        </c15:formulaRef>
                      </c:ext>
                    </c:extLst>
                    <c:strCache>
                      <c:ptCount val="1"/>
                      <c:pt idx="0">
                        <c:v>Sales</c:v>
                      </c:pt>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2021'!$K$9:$O$9</c15:sqref>
                        </c15:formulaRef>
                      </c:ext>
                    </c:extLst>
                    <c:numCache>
                      <c:formatCode>General</c:formatCode>
                      <c:ptCount val="5"/>
                      <c:pt idx="0">
                        <c:v>17469</c:v>
                      </c:pt>
                      <c:pt idx="1">
                        <c:v>13926</c:v>
                      </c:pt>
                      <c:pt idx="2">
                        <c:v>11004</c:v>
                      </c:pt>
                      <c:pt idx="3">
                        <c:v>8633</c:v>
                      </c:pt>
                      <c:pt idx="4">
                        <c:v>12817</c:v>
                      </c:pt>
                    </c:numCache>
                  </c:numRef>
                </c:val>
                <c:smooth val="0"/>
                <c:extLst xmlns:c15="http://schemas.microsoft.com/office/drawing/2012/chart">
                  <c:ext xmlns:c16="http://schemas.microsoft.com/office/drawing/2014/chart" uri="{C3380CC4-5D6E-409C-BE32-E72D297353CC}">
                    <c16:uniqueId val="{00000005-CC79-4A55-854C-466838B21610}"/>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'2017 to 2021'!$J$10</c15:sqref>
                        </c15:formulaRef>
                      </c:ext>
                    </c:extLst>
                    <c:strCache>
                      <c:ptCount val="1"/>
                      <c:pt idx="0">
                        <c:v>Financial</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2021'!$K$10:$O$10</c15:sqref>
                        </c15:formulaRef>
                      </c:ext>
                    </c:extLst>
                    <c:numCache>
                      <c:formatCode>General</c:formatCode>
                      <c:ptCount val="5"/>
                      <c:pt idx="0">
                        <c:v>15594</c:v>
                      </c:pt>
                      <c:pt idx="1">
                        <c:v>12863</c:v>
                      </c:pt>
                      <c:pt idx="2">
                        <c:v>10164</c:v>
                      </c:pt>
                      <c:pt idx="3">
                        <c:v>9499</c:v>
                      </c:pt>
                      <c:pt idx="4">
                        <c:v>12082</c:v>
                      </c:pt>
                    </c:numCache>
                  </c:numRef>
                </c:val>
                <c:smooth val="0"/>
                <c:extLst xmlns:c15="http://schemas.microsoft.com/office/drawing/2012/chart">
                  <c:ext xmlns:c16="http://schemas.microsoft.com/office/drawing/2014/chart" uri="{C3380CC4-5D6E-409C-BE32-E72D297353CC}">
                    <c16:uniqueId val="{00000006-CC79-4A55-854C-466838B21610}"/>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'2017 to 2021'!$J$11</c15:sqref>
                        </c15:formulaRef>
                      </c:ext>
                    </c:extLst>
                    <c:strCache>
                      <c:ptCount val="1"/>
                      <c:pt idx="0">
                        <c:v>Education</c:v>
                      </c:pt>
                    </c:strCache>
                  </c:strRef>
                </c:tx>
                <c:spPr>
                  <a:ln w="28575" cap="rnd">
                    <a:solidFill>
                      <a:schemeClr val="accent2">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2021'!$K$11:$O$11</c15:sqref>
                        </c15:formulaRef>
                      </c:ext>
                    </c:extLst>
                    <c:numCache>
                      <c:formatCode>General</c:formatCode>
                      <c:ptCount val="5"/>
                      <c:pt idx="0">
                        <c:v>11414</c:v>
                      </c:pt>
                      <c:pt idx="1">
                        <c:v>12296</c:v>
                      </c:pt>
                      <c:pt idx="2">
                        <c:v>8997</c:v>
                      </c:pt>
                      <c:pt idx="3">
                        <c:v>9907</c:v>
                      </c:pt>
                      <c:pt idx="4">
                        <c:v>9903</c:v>
                      </c:pt>
                    </c:numCache>
                  </c:numRef>
                </c:val>
                <c:smooth val="0"/>
                <c:extLst xmlns:c15="http://schemas.microsoft.com/office/drawing/2012/chart">
                  <c:ext xmlns:c16="http://schemas.microsoft.com/office/drawing/2014/chart" uri="{C3380CC4-5D6E-409C-BE32-E72D297353CC}">
                    <c16:uniqueId val="{00000007-CC79-4A55-854C-466838B21610}"/>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'2017 to 2021'!$J$12</c15:sqref>
                        </c15:formulaRef>
                      </c:ext>
                    </c:extLst>
                    <c:strCache>
                      <c:ptCount val="1"/>
                      <c:pt idx="0">
                        <c:v>Construction</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2021'!$K$12:$O$12</c15:sqref>
                        </c15:formulaRef>
                      </c:ext>
                    </c:extLst>
                    <c:numCache>
                      <c:formatCode>General</c:formatCode>
                      <c:ptCount val="5"/>
                      <c:pt idx="0">
                        <c:v>10256</c:v>
                      </c:pt>
                      <c:pt idx="1">
                        <c:v>8186</c:v>
                      </c:pt>
                      <c:pt idx="2">
                        <c:v>7381</c:v>
                      </c:pt>
                      <c:pt idx="3">
                        <c:v>7050</c:v>
                      </c:pt>
                      <c:pt idx="4">
                        <c:v>9451</c:v>
                      </c:pt>
                    </c:numCache>
                  </c:numRef>
                </c:val>
                <c:smooth val="0"/>
                <c:extLst xmlns:c15="http://schemas.microsoft.com/office/drawing/2012/chart">
                  <c:ext xmlns:c16="http://schemas.microsoft.com/office/drawing/2014/chart" uri="{C3380CC4-5D6E-409C-BE32-E72D297353CC}">
                    <c16:uniqueId val="{00000008-CC79-4A55-854C-466838B21610}"/>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'2017 to 2021'!$J$13</c15:sqref>
                        </c15:formulaRef>
                      </c:ext>
                    </c:extLst>
                    <c:strCache>
                      <c:ptCount val="1"/>
                      <c:pt idx="0">
                        <c:v>Engineering</c:v>
                      </c:pt>
                    </c:strCache>
                  </c:strRef>
                </c:tx>
                <c:spPr>
                  <a:ln w="28575" cap="rnd">
                    <a:solidFill>
                      <a:schemeClr val="accent4">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2021'!$K$13:$O$13</c15:sqref>
                        </c15:formulaRef>
                      </c:ext>
                    </c:extLst>
                    <c:numCache>
                      <c:formatCode>General</c:formatCode>
                      <c:ptCount val="5"/>
                      <c:pt idx="0">
                        <c:v>11086</c:v>
                      </c:pt>
                      <c:pt idx="1">
                        <c:v>8778</c:v>
                      </c:pt>
                      <c:pt idx="2">
                        <c:v>7874</c:v>
                      </c:pt>
                      <c:pt idx="3">
                        <c:v>7341</c:v>
                      </c:pt>
                      <c:pt idx="4">
                        <c:v>8411</c:v>
                      </c:pt>
                    </c:numCache>
                  </c:numRef>
                </c:val>
                <c:smooth val="0"/>
                <c:extLst xmlns:c15="http://schemas.microsoft.com/office/drawing/2012/chart">
                  <c:ext xmlns:c16="http://schemas.microsoft.com/office/drawing/2014/chart" uri="{C3380CC4-5D6E-409C-BE32-E72D297353CC}">
                    <c16:uniqueId val="{00000009-CC79-4A55-854C-466838B21610}"/>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'2017 to 2021'!$J$14</c15:sqref>
                        </c15:formulaRef>
                      </c:ext>
                    </c:extLst>
                    <c:strCache>
                      <c:ptCount val="1"/>
                      <c:pt idx="0">
                        <c:v>Care</c:v>
                      </c:pt>
                    </c:strCache>
                  </c:strRef>
                </c:tx>
                <c:spPr>
                  <a:ln w="28575" cap="rnd">
                    <a:solidFill>
                      <a:schemeClr val="accent5">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2021'!$K$14:$O$14</c15:sqref>
                        </c15:formulaRef>
                      </c:ext>
                    </c:extLst>
                    <c:numCache>
                      <c:formatCode>General</c:formatCode>
                      <c:ptCount val="5"/>
                      <c:pt idx="0">
                        <c:v>5170</c:v>
                      </c:pt>
                      <c:pt idx="1">
                        <c:v>4331</c:v>
                      </c:pt>
                      <c:pt idx="2">
                        <c:v>4117</c:v>
                      </c:pt>
                      <c:pt idx="3">
                        <c:v>6510</c:v>
                      </c:pt>
                      <c:pt idx="4">
                        <c:v>7587</c:v>
                      </c:pt>
                    </c:numCache>
                  </c:numRef>
                </c:val>
                <c:smooth val="0"/>
                <c:extLst xmlns:c15="http://schemas.microsoft.com/office/drawing/2012/chart">
                  <c:ext xmlns:c16="http://schemas.microsoft.com/office/drawing/2014/chart" uri="{C3380CC4-5D6E-409C-BE32-E72D297353CC}">
                    <c16:uniqueId val="{0000000A-CC79-4A55-854C-466838B21610}"/>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'2017 to 2021'!$J$15</c15:sqref>
                        </c15:formulaRef>
                      </c:ext>
                    </c:extLst>
                    <c:strCache>
                      <c:ptCount val="1"/>
                      <c:pt idx="0">
                        <c:v>Service</c:v>
                      </c:pt>
                    </c:strCache>
                  </c:strRef>
                </c:tx>
                <c:spPr>
                  <a:ln w="28575" cap="rnd">
                    <a:solidFill>
                      <a:schemeClr val="accent6">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2021'!$K$15:$O$15</c15:sqref>
                        </c15:formulaRef>
                      </c:ext>
                    </c:extLst>
                    <c:numCache>
                      <c:formatCode>General</c:formatCode>
                      <c:ptCount val="5"/>
                      <c:pt idx="0">
                        <c:v>2548</c:v>
                      </c:pt>
                      <c:pt idx="1">
                        <c:v>2545</c:v>
                      </c:pt>
                      <c:pt idx="2">
                        <c:v>2847</c:v>
                      </c:pt>
                      <c:pt idx="3">
                        <c:v>3888</c:v>
                      </c:pt>
                      <c:pt idx="4">
                        <c:v>5512</c:v>
                      </c:pt>
                    </c:numCache>
                  </c:numRef>
                </c:val>
                <c:smooth val="0"/>
                <c:extLst xmlns:c15="http://schemas.microsoft.com/office/drawing/2012/chart">
                  <c:ext xmlns:c16="http://schemas.microsoft.com/office/drawing/2014/chart" uri="{C3380CC4-5D6E-409C-BE32-E72D297353CC}">
                    <c16:uniqueId val="{0000000B-CC79-4A55-854C-466838B21610}"/>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'2017 to 2021'!$J$16</c15:sqref>
                        </c15:formulaRef>
                      </c:ext>
                    </c:extLst>
                    <c:strCache>
                      <c:ptCount val="1"/>
                      <c:pt idx="0">
                        <c:v>Food and Accommodation</c:v>
                      </c:pt>
                    </c:strCache>
                  </c:strRef>
                </c:tx>
                <c:spPr>
                  <a:ln w="28575" cap="rnd">
                    <a:solidFill>
                      <a:schemeClr val="accent1">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2021'!$K$16:$O$16</c15:sqref>
                        </c15:formulaRef>
                      </c:ext>
                    </c:extLst>
                    <c:numCache>
                      <c:formatCode>General</c:formatCode>
                      <c:ptCount val="5"/>
                      <c:pt idx="0">
                        <c:v>5905</c:v>
                      </c:pt>
                      <c:pt idx="1">
                        <c:v>5251</c:v>
                      </c:pt>
                      <c:pt idx="2">
                        <c:v>4488</c:v>
                      </c:pt>
                      <c:pt idx="3">
                        <c:v>2527</c:v>
                      </c:pt>
                      <c:pt idx="4">
                        <c:v>5173</c:v>
                      </c:pt>
                    </c:numCache>
                  </c:numRef>
                </c:val>
                <c:smooth val="0"/>
                <c:extLst xmlns:c15="http://schemas.microsoft.com/office/drawing/2012/chart">
                  <c:ext xmlns:c16="http://schemas.microsoft.com/office/drawing/2014/chart" uri="{C3380CC4-5D6E-409C-BE32-E72D297353CC}">
                    <c16:uniqueId val="{0000000C-CC79-4A55-854C-466838B21610}"/>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'2017 to 2021'!$J$17</c15:sqref>
                        </c15:formulaRef>
                      </c:ext>
                    </c:extLst>
                    <c:strCache>
                      <c:ptCount val="1"/>
                      <c:pt idx="0">
                        <c:v>Retail</c:v>
                      </c:pt>
                    </c:strCache>
                  </c:strRef>
                </c:tx>
                <c:spPr>
                  <a:ln w="28575" cap="rnd">
                    <a:solidFill>
                      <a:schemeClr val="accent2">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2021'!$K$17:$O$17</c15:sqref>
                        </c15:formulaRef>
                      </c:ext>
                    </c:extLst>
                    <c:numCache>
                      <c:formatCode>General</c:formatCode>
                      <c:ptCount val="5"/>
                      <c:pt idx="0">
                        <c:v>4436</c:v>
                      </c:pt>
                      <c:pt idx="1">
                        <c:v>3518</c:v>
                      </c:pt>
                      <c:pt idx="2">
                        <c:v>2959</c:v>
                      </c:pt>
                      <c:pt idx="3">
                        <c:v>2239</c:v>
                      </c:pt>
                      <c:pt idx="4">
                        <c:v>3309</c:v>
                      </c:pt>
                    </c:numCache>
                  </c:numRef>
                </c:val>
                <c:smooth val="0"/>
                <c:extLst xmlns:c15="http://schemas.microsoft.com/office/drawing/2012/chart">
                  <c:ext xmlns:c16="http://schemas.microsoft.com/office/drawing/2014/chart" uri="{C3380CC4-5D6E-409C-BE32-E72D297353CC}">
                    <c16:uniqueId val="{0000000D-CC79-4A55-854C-466838B21610}"/>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'2017 to 2021'!$J$18</c15:sqref>
                        </c15:formulaRef>
                      </c:ext>
                    </c:extLst>
                    <c:strCache>
                      <c:ptCount val="1"/>
                      <c:pt idx="0">
                        <c:v>Legal</c:v>
                      </c:pt>
                    </c:strCache>
                  </c:strRef>
                </c:tx>
                <c:spPr>
                  <a:ln w="28575" cap="rnd">
                    <a:solidFill>
                      <a:schemeClr val="accent3">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2021'!$K$18:$O$18</c15:sqref>
                        </c15:formulaRef>
                      </c:ext>
                    </c:extLst>
                    <c:numCache>
                      <c:formatCode>General</c:formatCode>
                      <c:ptCount val="5"/>
                      <c:pt idx="0">
                        <c:v>3182</c:v>
                      </c:pt>
                      <c:pt idx="1">
                        <c:v>3417</c:v>
                      </c:pt>
                      <c:pt idx="2">
                        <c:v>2294</c:v>
                      </c:pt>
                      <c:pt idx="3">
                        <c:v>2106</c:v>
                      </c:pt>
                      <c:pt idx="4">
                        <c:v>2515</c:v>
                      </c:pt>
                    </c:numCache>
                  </c:numRef>
                </c:val>
                <c:smooth val="0"/>
                <c:extLst xmlns:c15="http://schemas.microsoft.com/office/drawing/2012/chart">
                  <c:ext xmlns:c16="http://schemas.microsoft.com/office/drawing/2014/chart" uri="{C3380CC4-5D6E-409C-BE32-E72D297353CC}">
                    <c16:uniqueId val="{0000000E-CC79-4A55-854C-466838B21610}"/>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'2017 to 2021'!$J$19</c15:sqref>
                        </c15:formulaRef>
                      </c:ext>
                    </c:extLst>
                    <c:strCache>
                      <c:ptCount val="1"/>
                      <c:pt idx="0">
                        <c:v>Auto Service</c:v>
                      </c:pt>
                    </c:strCache>
                  </c:strRef>
                </c:tx>
                <c:spPr>
                  <a:ln w="28575" cap="rnd">
                    <a:solidFill>
                      <a:schemeClr val="accent4">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2021'!$K$19:$O$19</c15:sqref>
                        </c15:formulaRef>
                      </c:ext>
                    </c:extLst>
                    <c:numCache>
                      <c:formatCode>General</c:formatCode>
                      <c:ptCount val="5"/>
                      <c:pt idx="0">
                        <c:v>2939</c:v>
                      </c:pt>
                      <c:pt idx="1">
                        <c:v>2603</c:v>
                      </c:pt>
                      <c:pt idx="2">
                        <c:v>1935</c:v>
                      </c:pt>
                      <c:pt idx="3">
                        <c:v>1723</c:v>
                      </c:pt>
                      <c:pt idx="4">
                        <c:v>2307</c:v>
                      </c:pt>
                    </c:numCache>
                  </c:numRef>
                </c:val>
                <c:smooth val="0"/>
                <c:extLst xmlns:c15="http://schemas.microsoft.com/office/drawing/2012/chart">
                  <c:ext xmlns:c16="http://schemas.microsoft.com/office/drawing/2014/chart" uri="{C3380CC4-5D6E-409C-BE32-E72D297353CC}">
                    <c16:uniqueId val="{0000000F-CC79-4A55-854C-466838B21610}"/>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'2017 to 2021'!$J$20</c15:sqref>
                        </c15:formulaRef>
                      </c:ext>
                    </c:extLst>
                    <c:strCache>
                      <c:ptCount val="1"/>
                      <c:pt idx="0">
                        <c:v>Real Estate</c:v>
                      </c:pt>
                    </c:strCache>
                  </c:strRef>
                </c:tx>
                <c:spPr>
                  <a:ln w="28575" cap="rnd">
                    <a:solidFill>
                      <a:schemeClr val="accent5">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2021'!$K$20:$O$20</c15:sqref>
                        </c15:formulaRef>
                      </c:ext>
                    </c:extLst>
                    <c:numCache>
                      <c:formatCode>General</c:formatCode>
                      <c:ptCount val="5"/>
                      <c:pt idx="0">
                        <c:v>1704</c:v>
                      </c:pt>
                      <c:pt idx="1">
                        <c:v>1442</c:v>
                      </c:pt>
                      <c:pt idx="2">
                        <c:v>1112</c:v>
                      </c:pt>
                      <c:pt idx="3">
                        <c:v>1327</c:v>
                      </c:pt>
                      <c:pt idx="4">
                        <c:v>1841</c:v>
                      </c:pt>
                    </c:numCache>
                  </c:numRef>
                </c:val>
                <c:smooth val="0"/>
                <c:extLst xmlns:c15="http://schemas.microsoft.com/office/drawing/2012/chart">
                  <c:ext xmlns:c16="http://schemas.microsoft.com/office/drawing/2014/chart" uri="{C3380CC4-5D6E-409C-BE32-E72D297353CC}">
                    <c16:uniqueId val="{00000010-CC79-4A55-854C-466838B21610}"/>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'2017 to 2021'!$J$21</c15:sqref>
                        </c15:formulaRef>
                      </c:ext>
                    </c:extLst>
                    <c:strCache>
                      <c:ptCount val="1"/>
                      <c:pt idx="0">
                        <c:v>Utilities</c:v>
                      </c:pt>
                    </c:strCache>
                  </c:strRef>
                </c:tx>
                <c:spPr>
                  <a:ln w="28575" cap="rnd">
                    <a:solidFill>
                      <a:schemeClr val="accent6">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2021'!$K$21:$O$21</c15:sqref>
                        </c15:formulaRef>
                      </c:ext>
                    </c:extLst>
                    <c:numCache>
                      <c:formatCode>General</c:formatCode>
                      <c:ptCount val="5"/>
                      <c:pt idx="0">
                        <c:v>1873</c:v>
                      </c:pt>
                      <c:pt idx="1">
                        <c:v>1541</c:v>
                      </c:pt>
                      <c:pt idx="2">
                        <c:v>1365</c:v>
                      </c:pt>
                      <c:pt idx="3">
                        <c:v>1418</c:v>
                      </c:pt>
                      <c:pt idx="4">
                        <c:v>1666</c:v>
                      </c:pt>
                    </c:numCache>
                  </c:numRef>
                </c:val>
                <c:smooth val="0"/>
                <c:extLst xmlns:c15="http://schemas.microsoft.com/office/drawing/2012/chart">
                  <c:ext xmlns:c16="http://schemas.microsoft.com/office/drawing/2014/chart" uri="{C3380CC4-5D6E-409C-BE32-E72D297353CC}">
                    <c16:uniqueId val="{00000011-CC79-4A55-854C-466838B21610}"/>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'2017 to 2021'!$J$22</c15:sqref>
                        </c15:formulaRef>
                      </c:ext>
                    </c:extLst>
                    <c:strCache>
                      <c:ptCount val="1"/>
                      <c:pt idx="0">
                        <c:v>Childcare</c:v>
                      </c:pt>
                    </c:strCache>
                  </c:strRef>
                </c:tx>
                <c:spPr>
                  <a:ln w="28575" cap="rnd">
                    <a:solidFill>
                      <a:schemeClr val="accent1">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2021'!$K$22:$O$22</c15:sqref>
                        </c15:formulaRef>
                      </c:ext>
                    </c:extLst>
                    <c:numCache>
                      <c:formatCode>General</c:formatCode>
                      <c:ptCount val="5"/>
                      <c:pt idx="0">
                        <c:v>1868</c:v>
                      </c:pt>
                      <c:pt idx="1">
                        <c:v>1380</c:v>
                      </c:pt>
                      <c:pt idx="2">
                        <c:v>1029</c:v>
                      </c:pt>
                      <c:pt idx="3">
                        <c:v>882</c:v>
                      </c:pt>
                      <c:pt idx="4">
                        <c:v>1496</c:v>
                      </c:pt>
                    </c:numCache>
                  </c:numRef>
                </c:val>
                <c:smooth val="0"/>
                <c:extLst xmlns:c15="http://schemas.microsoft.com/office/drawing/2012/chart">
                  <c:ext xmlns:c16="http://schemas.microsoft.com/office/drawing/2014/chart" uri="{C3380CC4-5D6E-409C-BE32-E72D297353CC}">
                    <c16:uniqueId val="{00000012-CC79-4A55-854C-466838B21610}"/>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'2017 to 2021'!$J$23</c15:sqref>
                        </c15:formulaRef>
                      </c:ext>
                    </c:extLst>
                    <c:strCache>
                      <c:ptCount val="1"/>
                      <c:pt idx="0">
                        <c:v>Social Services</c:v>
                      </c:pt>
                    </c:strCache>
                  </c:strRef>
                </c:tx>
                <c:spPr>
                  <a:ln w="28575" cap="rnd">
                    <a:solidFill>
                      <a:schemeClr val="accent2">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2021'!$K$23:$O$23</c15:sqref>
                        </c15:formulaRef>
                      </c:ext>
                    </c:extLst>
                    <c:numCache>
                      <c:formatCode>General</c:formatCode>
                      <c:ptCount val="5"/>
                      <c:pt idx="0">
                        <c:v>973</c:v>
                      </c:pt>
                      <c:pt idx="1">
                        <c:v>811</c:v>
                      </c:pt>
                      <c:pt idx="2">
                        <c:v>689</c:v>
                      </c:pt>
                      <c:pt idx="3">
                        <c:v>1113</c:v>
                      </c:pt>
                      <c:pt idx="4">
                        <c:v>1072</c:v>
                      </c:pt>
                    </c:numCache>
                  </c:numRef>
                </c:val>
                <c:smooth val="0"/>
                <c:extLst xmlns:c15="http://schemas.microsoft.com/office/drawing/2012/chart">
                  <c:ext xmlns:c16="http://schemas.microsoft.com/office/drawing/2014/chart" uri="{C3380CC4-5D6E-409C-BE32-E72D297353CC}">
                    <c16:uniqueId val="{00000013-CC79-4A55-854C-466838B21610}"/>
                  </c:ext>
                </c:extLst>
              </c15:ser>
            </c15:filteredLineSeries>
            <c15:filteredLineSeries>
              <c15:ser>
                <c:idx val="20"/>
                <c:order val="20"/>
                <c:tx>
                  <c:strRef>
                    <c:extLst xmlns:c15="http://schemas.microsoft.com/office/drawing/2012/chart">
                      <c:ext xmlns:c15="http://schemas.microsoft.com/office/drawing/2012/chart" uri="{02D57815-91ED-43cb-92C2-25804820EDAC}">
                        <c15:formulaRef>
                          <c15:sqref>'2017 to 2021'!$J$24</c15:sqref>
                        </c15:formulaRef>
                      </c:ext>
                    </c:extLst>
                    <c:strCache>
                      <c:ptCount val="1"/>
                      <c:pt idx="0">
                        <c:v>Sports and Leisure</c:v>
                      </c:pt>
                    </c:strCache>
                  </c:strRef>
                </c:tx>
                <c:spPr>
                  <a:ln w="28575" cap="rnd">
                    <a:solidFill>
                      <a:schemeClr val="accent3">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2021'!$K$24:$O$24</c15:sqref>
                        </c15:formulaRef>
                      </c:ext>
                    </c:extLst>
                    <c:numCache>
                      <c:formatCode>General</c:formatCode>
                      <c:ptCount val="5"/>
                      <c:pt idx="0">
                        <c:v>983</c:v>
                      </c:pt>
                      <c:pt idx="1">
                        <c:v>849</c:v>
                      </c:pt>
                      <c:pt idx="2">
                        <c:v>863</c:v>
                      </c:pt>
                      <c:pt idx="3">
                        <c:v>709</c:v>
                      </c:pt>
                      <c:pt idx="4">
                        <c:v>1007</c:v>
                      </c:pt>
                    </c:numCache>
                  </c:numRef>
                </c:val>
                <c:smooth val="0"/>
                <c:extLst xmlns:c15="http://schemas.microsoft.com/office/drawing/2012/chart">
                  <c:ext xmlns:c16="http://schemas.microsoft.com/office/drawing/2014/chart" uri="{C3380CC4-5D6E-409C-BE32-E72D297353CC}">
                    <c16:uniqueId val="{00000014-CC79-4A55-854C-466838B21610}"/>
                  </c:ext>
                </c:extLst>
              </c15:ser>
            </c15:filteredLineSeries>
            <c15:filteredLineSeries>
              <c15:ser>
                <c:idx val="21"/>
                <c:order val="21"/>
                <c:tx>
                  <c:strRef>
                    <c:extLst xmlns:c15="http://schemas.microsoft.com/office/drawing/2012/chart">
                      <c:ext xmlns:c15="http://schemas.microsoft.com/office/drawing/2012/chart" uri="{02D57815-91ED-43cb-92C2-25804820EDAC}">
                        <c15:formulaRef>
                          <c15:sqref>'2017 to 2021'!$J$25</c15:sqref>
                        </c15:formulaRef>
                      </c:ext>
                    </c:extLst>
                    <c:strCache>
                      <c:ptCount val="1"/>
                      <c:pt idx="0">
                        <c:v>Agriculture</c:v>
                      </c:pt>
                    </c:strCache>
                  </c:strRef>
                </c:tx>
                <c:spPr>
                  <a:ln w="28575" cap="rnd">
                    <a:solidFill>
                      <a:schemeClr val="accent4">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2021'!$K$25:$O$25</c15:sqref>
                        </c15:formulaRef>
                      </c:ext>
                    </c:extLst>
                    <c:numCache>
                      <c:formatCode>General</c:formatCode>
                      <c:ptCount val="5"/>
                      <c:pt idx="0">
                        <c:v>356</c:v>
                      </c:pt>
                      <c:pt idx="1">
                        <c:v>358</c:v>
                      </c:pt>
                      <c:pt idx="2">
                        <c:v>338</c:v>
                      </c:pt>
                      <c:pt idx="3">
                        <c:v>392</c:v>
                      </c:pt>
                      <c:pt idx="4">
                        <c:v>648</c:v>
                      </c:pt>
                    </c:numCache>
                  </c:numRef>
                </c:val>
                <c:smooth val="0"/>
                <c:extLst xmlns:c15="http://schemas.microsoft.com/office/drawing/2012/chart">
                  <c:ext xmlns:c16="http://schemas.microsoft.com/office/drawing/2014/chart" uri="{C3380CC4-5D6E-409C-BE32-E72D297353CC}">
                    <c16:uniqueId val="{00000015-CC79-4A55-854C-466838B21610}"/>
                  </c:ext>
                </c:extLst>
              </c15:ser>
            </c15:filteredLineSeries>
            <c15:filteredLineSeries>
              <c15:ser>
                <c:idx val="22"/>
                <c:order val="22"/>
                <c:tx>
                  <c:strRef>
                    <c:extLst xmlns:c15="http://schemas.microsoft.com/office/drawing/2012/chart">
                      <c:ext xmlns:c15="http://schemas.microsoft.com/office/drawing/2012/chart" uri="{02D57815-91ED-43cb-92C2-25804820EDAC}">
                        <c15:formulaRef>
                          <c15:sqref>'2017 to 2021'!$J$26</c15:sqref>
                        </c15:formulaRef>
                      </c:ext>
                    </c:extLst>
                    <c:strCache>
                      <c:ptCount val="1"/>
                      <c:pt idx="0">
                        <c:v>Animal Care</c:v>
                      </c:pt>
                    </c:strCache>
                  </c:strRef>
                </c:tx>
                <c:spPr>
                  <a:ln w="28575" cap="rnd">
                    <a:solidFill>
                      <a:schemeClr val="accent5">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2021'!$K$26:$O$26</c15:sqref>
                        </c15:formulaRef>
                      </c:ext>
                    </c:extLst>
                    <c:numCache>
                      <c:formatCode>General</c:formatCode>
                      <c:ptCount val="5"/>
                      <c:pt idx="0">
                        <c:v>743</c:v>
                      </c:pt>
                      <c:pt idx="1">
                        <c:v>504</c:v>
                      </c:pt>
                      <c:pt idx="2">
                        <c:v>689</c:v>
                      </c:pt>
                      <c:pt idx="3">
                        <c:v>428</c:v>
                      </c:pt>
                      <c:pt idx="4">
                        <c:v>387</c:v>
                      </c:pt>
                    </c:numCache>
                  </c:numRef>
                </c:val>
                <c:smooth val="0"/>
                <c:extLst xmlns:c15="http://schemas.microsoft.com/office/drawing/2012/chart">
                  <c:ext xmlns:c16="http://schemas.microsoft.com/office/drawing/2014/chart" uri="{C3380CC4-5D6E-409C-BE32-E72D297353CC}">
                    <c16:uniqueId val="{00000016-CC79-4A55-854C-466838B21610}"/>
                  </c:ext>
                </c:extLst>
              </c15:ser>
            </c15:filteredLineSeries>
          </c:ext>
        </c:extLst>
      </c:lineChart>
      <c:catAx>
        <c:axId val="289736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89730207"/>
        <c:crosses val="autoZero"/>
        <c:auto val="1"/>
        <c:lblAlgn val="ctr"/>
        <c:lblOffset val="100"/>
        <c:noMultiLvlLbl val="0"/>
      </c:catAx>
      <c:valAx>
        <c:axId val="2897302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89736863"/>
        <c:crosses val="autoZero"/>
        <c:crossBetween val="between"/>
      </c:valAx>
      <c:spPr>
        <a:noFill/>
        <a:ln>
          <a:noFill/>
        </a:ln>
        <a:effectLst/>
      </c:spPr>
    </c:plotArea>
    <c:plotVisOnly val="1"/>
    <c:dispBlanksAs val="gap"/>
    <c:showDLblsOverMax val="0"/>
  </c:chart>
  <c:spPr>
    <a:noFill/>
    <a:ln>
      <a:noFill/>
    </a:ln>
    <a:effectLst/>
  </c:spPr>
  <c:txPr>
    <a:bodyPr/>
    <a:lstStyle/>
    <a:p>
      <a:pPr>
        <a:defRPr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a:t>Top 200 Job Postings/Vacancies (South East Midlands)</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3"/>
          <c:order val="3"/>
          <c:tx>
            <c:strRef>
              <c:f>'2017 to 2021'!$J$7</c:f>
              <c:strCache>
                <c:ptCount val="1"/>
                <c:pt idx="0">
                  <c:v>Manufacturing</c:v>
                </c:pt>
              </c:strCache>
            </c:strRef>
          </c:tx>
          <c:spPr>
            <a:ln w="28575" cap="rnd">
              <a:solidFill>
                <a:schemeClr val="accent4"/>
              </a:solidFill>
              <a:round/>
            </a:ln>
            <a:effectLst/>
          </c:spPr>
          <c:marker>
            <c:symbol val="none"/>
          </c:marker>
          <c:cat>
            <c:numRef>
              <c:f>'2017 to 2021'!$K$3:$O$3</c:f>
              <c:numCache>
                <c:formatCode>General</c:formatCode>
                <c:ptCount val="5"/>
                <c:pt idx="0">
                  <c:v>2017</c:v>
                </c:pt>
                <c:pt idx="1">
                  <c:v>2018</c:v>
                </c:pt>
                <c:pt idx="2">
                  <c:v>2019</c:v>
                </c:pt>
                <c:pt idx="3">
                  <c:v>2020</c:v>
                </c:pt>
                <c:pt idx="4">
                  <c:v>2021</c:v>
                </c:pt>
              </c:numCache>
            </c:numRef>
          </c:cat>
          <c:val>
            <c:numRef>
              <c:f>'2017 to 2021'!$K$7:$O$7</c:f>
              <c:numCache>
                <c:formatCode>General</c:formatCode>
                <c:ptCount val="5"/>
                <c:pt idx="0">
                  <c:v>13678</c:v>
                </c:pt>
                <c:pt idx="1">
                  <c:v>11709</c:v>
                </c:pt>
                <c:pt idx="2">
                  <c:v>10625</c:v>
                </c:pt>
                <c:pt idx="3">
                  <c:v>9810</c:v>
                </c:pt>
                <c:pt idx="4">
                  <c:v>15097</c:v>
                </c:pt>
              </c:numCache>
            </c:numRef>
          </c:val>
          <c:smooth val="0"/>
          <c:extLst>
            <c:ext xmlns:c16="http://schemas.microsoft.com/office/drawing/2014/chart" uri="{C3380CC4-5D6E-409C-BE32-E72D297353CC}">
              <c16:uniqueId val="{00000000-12D6-4990-AE58-AFDC6C7ACB4B}"/>
            </c:ext>
          </c:extLst>
        </c:ser>
        <c:dLbls>
          <c:showLegendKey val="0"/>
          <c:showVal val="0"/>
          <c:showCatName val="0"/>
          <c:showSerName val="0"/>
          <c:showPercent val="0"/>
          <c:showBubbleSize val="0"/>
        </c:dLbls>
        <c:smooth val="0"/>
        <c:axId val="289736863"/>
        <c:axId val="289730207"/>
        <c:extLst>
          <c:ext xmlns:c15="http://schemas.microsoft.com/office/drawing/2012/chart" uri="{02D57815-91ED-43cb-92C2-25804820EDAC}">
            <c15:filteredLineSeries>
              <c15:ser>
                <c:idx val="0"/>
                <c:order val="0"/>
                <c:tx>
                  <c:strRef>
                    <c:extLst>
                      <c:ext uri="{02D57815-91ED-43cb-92C2-25804820EDAC}">
                        <c15:formulaRef>
                          <c15:sqref>'2017 to 2021'!$J$4</c15:sqref>
                        </c15:formulaRef>
                      </c:ext>
                    </c:extLst>
                    <c:strCache>
                      <c:ptCount val="1"/>
                      <c:pt idx="0">
                        <c:v>Business Operations</c:v>
                      </c:pt>
                    </c:strCache>
                  </c:strRef>
                </c:tx>
                <c:spPr>
                  <a:ln w="28575" cap="rnd">
                    <a:solidFill>
                      <a:schemeClr val="accent1"/>
                    </a:solidFill>
                    <a:round/>
                  </a:ln>
                  <a:effectLst/>
                </c:spPr>
                <c:marker>
                  <c:symbol val="none"/>
                </c:marker>
                <c:cat>
                  <c:numRef>
                    <c:extLst>
                      <c:ex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c:ext uri="{02D57815-91ED-43cb-92C2-25804820EDAC}">
                        <c15:formulaRef>
                          <c15:sqref>'2017 to 2021'!$K$4:$O$4</c15:sqref>
                        </c15:formulaRef>
                      </c:ext>
                    </c:extLst>
                    <c:numCache>
                      <c:formatCode>General</c:formatCode>
                      <c:ptCount val="5"/>
                      <c:pt idx="0">
                        <c:v>43129</c:v>
                      </c:pt>
                      <c:pt idx="1">
                        <c:v>35859</c:v>
                      </c:pt>
                      <c:pt idx="2">
                        <c:v>27552</c:v>
                      </c:pt>
                      <c:pt idx="3">
                        <c:v>22435</c:v>
                      </c:pt>
                      <c:pt idx="4">
                        <c:v>34365</c:v>
                      </c:pt>
                    </c:numCache>
                  </c:numRef>
                </c:val>
                <c:smooth val="0"/>
                <c:extLst>
                  <c:ext xmlns:c16="http://schemas.microsoft.com/office/drawing/2014/chart" uri="{C3380CC4-5D6E-409C-BE32-E72D297353CC}">
                    <c16:uniqueId val="{00000001-12D6-4990-AE58-AFDC6C7ACB4B}"/>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'2017 to 2021'!$J$5</c15:sqref>
                        </c15:formulaRef>
                      </c:ext>
                    </c:extLst>
                    <c:strCache>
                      <c:ptCount val="1"/>
                      <c:pt idx="0">
                        <c:v>Logistics</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2021'!$K$5:$O$5</c15:sqref>
                        </c15:formulaRef>
                      </c:ext>
                    </c:extLst>
                    <c:numCache>
                      <c:formatCode>General</c:formatCode>
                      <c:ptCount val="5"/>
                      <c:pt idx="0">
                        <c:v>15652</c:v>
                      </c:pt>
                      <c:pt idx="1">
                        <c:v>15220</c:v>
                      </c:pt>
                      <c:pt idx="2">
                        <c:v>12864</c:v>
                      </c:pt>
                      <c:pt idx="3">
                        <c:v>17089</c:v>
                      </c:pt>
                      <c:pt idx="4">
                        <c:v>23097</c:v>
                      </c:pt>
                    </c:numCache>
                  </c:numRef>
                </c:val>
                <c:smooth val="0"/>
                <c:extLst xmlns:c15="http://schemas.microsoft.com/office/drawing/2012/chart">
                  <c:ext xmlns:c16="http://schemas.microsoft.com/office/drawing/2014/chart" uri="{C3380CC4-5D6E-409C-BE32-E72D297353CC}">
                    <c16:uniqueId val="{00000002-12D6-4990-AE58-AFDC6C7ACB4B}"/>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'2017 to 2021'!$J$6</c15:sqref>
                        </c15:formulaRef>
                      </c:ext>
                    </c:extLst>
                    <c:strCache>
                      <c:ptCount val="1"/>
                      <c:pt idx="0">
                        <c:v>Digital</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2021'!$K$6:$O$6</c15:sqref>
                        </c15:formulaRef>
                      </c:ext>
                    </c:extLst>
                    <c:numCache>
                      <c:formatCode>General</c:formatCode>
                      <c:ptCount val="5"/>
                      <c:pt idx="0">
                        <c:v>28462</c:v>
                      </c:pt>
                      <c:pt idx="1">
                        <c:v>19630</c:v>
                      </c:pt>
                      <c:pt idx="2">
                        <c:v>12636</c:v>
                      </c:pt>
                      <c:pt idx="3">
                        <c:v>13595</c:v>
                      </c:pt>
                      <c:pt idx="4">
                        <c:v>17111</c:v>
                      </c:pt>
                    </c:numCache>
                  </c:numRef>
                </c:val>
                <c:smooth val="0"/>
                <c:extLst xmlns:c15="http://schemas.microsoft.com/office/drawing/2012/chart">
                  <c:ext xmlns:c16="http://schemas.microsoft.com/office/drawing/2014/chart" uri="{C3380CC4-5D6E-409C-BE32-E72D297353CC}">
                    <c16:uniqueId val="{00000003-12D6-4990-AE58-AFDC6C7ACB4B}"/>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'2017 to 2021'!$J$8</c15:sqref>
                        </c15:formulaRef>
                      </c:ext>
                    </c:extLst>
                    <c:strCache>
                      <c:ptCount val="1"/>
                      <c:pt idx="0">
                        <c:v>Health</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2021'!$K$8:$O$8</c15:sqref>
                        </c15:formulaRef>
                      </c:ext>
                    </c:extLst>
                    <c:numCache>
                      <c:formatCode>General</c:formatCode>
                      <c:ptCount val="5"/>
                      <c:pt idx="0">
                        <c:v>13113</c:v>
                      </c:pt>
                      <c:pt idx="1">
                        <c:v>13122</c:v>
                      </c:pt>
                      <c:pt idx="2">
                        <c:v>10478</c:v>
                      </c:pt>
                      <c:pt idx="3">
                        <c:v>12706</c:v>
                      </c:pt>
                      <c:pt idx="4">
                        <c:v>14145</c:v>
                      </c:pt>
                    </c:numCache>
                  </c:numRef>
                </c:val>
                <c:smooth val="0"/>
                <c:extLst xmlns:c15="http://schemas.microsoft.com/office/drawing/2012/chart">
                  <c:ext xmlns:c16="http://schemas.microsoft.com/office/drawing/2014/chart" uri="{C3380CC4-5D6E-409C-BE32-E72D297353CC}">
                    <c16:uniqueId val="{00000004-12D6-4990-AE58-AFDC6C7ACB4B}"/>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'2017 to 2021'!$J$9</c15:sqref>
                        </c15:formulaRef>
                      </c:ext>
                    </c:extLst>
                    <c:strCache>
                      <c:ptCount val="1"/>
                      <c:pt idx="0">
                        <c:v>Sales</c:v>
                      </c:pt>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2021'!$K$9:$O$9</c15:sqref>
                        </c15:formulaRef>
                      </c:ext>
                    </c:extLst>
                    <c:numCache>
                      <c:formatCode>General</c:formatCode>
                      <c:ptCount val="5"/>
                      <c:pt idx="0">
                        <c:v>17469</c:v>
                      </c:pt>
                      <c:pt idx="1">
                        <c:v>13926</c:v>
                      </c:pt>
                      <c:pt idx="2">
                        <c:v>11004</c:v>
                      </c:pt>
                      <c:pt idx="3">
                        <c:v>8633</c:v>
                      </c:pt>
                      <c:pt idx="4">
                        <c:v>12817</c:v>
                      </c:pt>
                    </c:numCache>
                  </c:numRef>
                </c:val>
                <c:smooth val="0"/>
                <c:extLst xmlns:c15="http://schemas.microsoft.com/office/drawing/2012/chart">
                  <c:ext xmlns:c16="http://schemas.microsoft.com/office/drawing/2014/chart" uri="{C3380CC4-5D6E-409C-BE32-E72D297353CC}">
                    <c16:uniqueId val="{00000005-12D6-4990-AE58-AFDC6C7ACB4B}"/>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'2017 to 2021'!$J$10</c15:sqref>
                        </c15:formulaRef>
                      </c:ext>
                    </c:extLst>
                    <c:strCache>
                      <c:ptCount val="1"/>
                      <c:pt idx="0">
                        <c:v>Financial</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2021'!$K$10:$O$10</c15:sqref>
                        </c15:formulaRef>
                      </c:ext>
                    </c:extLst>
                    <c:numCache>
                      <c:formatCode>General</c:formatCode>
                      <c:ptCount val="5"/>
                      <c:pt idx="0">
                        <c:v>15594</c:v>
                      </c:pt>
                      <c:pt idx="1">
                        <c:v>12863</c:v>
                      </c:pt>
                      <c:pt idx="2">
                        <c:v>10164</c:v>
                      </c:pt>
                      <c:pt idx="3">
                        <c:v>9499</c:v>
                      </c:pt>
                      <c:pt idx="4">
                        <c:v>12082</c:v>
                      </c:pt>
                    </c:numCache>
                  </c:numRef>
                </c:val>
                <c:smooth val="0"/>
                <c:extLst xmlns:c15="http://schemas.microsoft.com/office/drawing/2012/chart">
                  <c:ext xmlns:c16="http://schemas.microsoft.com/office/drawing/2014/chart" uri="{C3380CC4-5D6E-409C-BE32-E72D297353CC}">
                    <c16:uniqueId val="{00000006-12D6-4990-AE58-AFDC6C7ACB4B}"/>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'2017 to 2021'!$J$11</c15:sqref>
                        </c15:formulaRef>
                      </c:ext>
                    </c:extLst>
                    <c:strCache>
                      <c:ptCount val="1"/>
                      <c:pt idx="0">
                        <c:v>Education</c:v>
                      </c:pt>
                    </c:strCache>
                  </c:strRef>
                </c:tx>
                <c:spPr>
                  <a:ln w="28575" cap="rnd">
                    <a:solidFill>
                      <a:schemeClr val="accent2">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2021'!$K$11:$O$11</c15:sqref>
                        </c15:formulaRef>
                      </c:ext>
                    </c:extLst>
                    <c:numCache>
                      <c:formatCode>General</c:formatCode>
                      <c:ptCount val="5"/>
                      <c:pt idx="0">
                        <c:v>11414</c:v>
                      </c:pt>
                      <c:pt idx="1">
                        <c:v>12296</c:v>
                      </c:pt>
                      <c:pt idx="2">
                        <c:v>8997</c:v>
                      </c:pt>
                      <c:pt idx="3">
                        <c:v>9907</c:v>
                      </c:pt>
                      <c:pt idx="4">
                        <c:v>9903</c:v>
                      </c:pt>
                    </c:numCache>
                  </c:numRef>
                </c:val>
                <c:smooth val="0"/>
                <c:extLst xmlns:c15="http://schemas.microsoft.com/office/drawing/2012/chart">
                  <c:ext xmlns:c16="http://schemas.microsoft.com/office/drawing/2014/chart" uri="{C3380CC4-5D6E-409C-BE32-E72D297353CC}">
                    <c16:uniqueId val="{00000007-12D6-4990-AE58-AFDC6C7ACB4B}"/>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'2017 to 2021'!$J$12</c15:sqref>
                        </c15:formulaRef>
                      </c:ext>
                    </c:extLst>
                    <c:strCache>
                      <c:ptCount val="1"/>
                      <c:pt idx="0">
                        <c:v>Construction</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2021'!$K$12:$O$12</c15:sqref>
                        </c15:formulaRef>
                      </c:ext>
                    </c:extLst>
                    <c:numCache>
                      <c:formatCode>General</c:formatCode>
                      <c:ptCount val="5"/>
                      <c:pt idx="0">
                        <c:v>10256</c:v>
                      </c:pt>
                      <c:pt idx="1">
                        <c:v>8186</c:v>
                      </c:pt>
                      <c:pt idx="2">
                        <c:v>7381</c:v>
                      </c:pt>
                      <c:pt idx="3">
                        <c:v>7050</c:v>
                      </c:pt>
                      <c:pt idx="4">
                        <c:v>9451</c:v>
                      </c:pt>
                    </c:numCache>
                  </c:numRef>
                </c:val>
                <c:smooth val="0"/>
                <c:extLst xmlns:c15="http://schemas.microsoft.com/office/drawing/2012/chart">
                  <c:ext xmlns:c16="http://schemas.microsoft.com/office/drawing/2014/chart" uri="{C3380CC4-5D6E-409C-BE32-E72D297353CC}">
                    <c16:uniqueId val="{00000008-12D6-4990-AE58-AFDC6C7ACB4B}"/>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'2017 to 2021'!$J$13</c15:sqref>
                        </c15:formulaRef>
                      </c:ext>
                    </c:extLst>
                    <c:strCache>
                      <c:ptCount val="1"/>
                      <c:pt idx="0">
                        <c:v>Engineering</c:v>
                      </c:pt>
                    </c:strCache>
                  </c:strRef>
                </c:tx>
                <c:spPr>
                  <a:ln w="28575" cap="rnd">
                    <a:solidFill>
                      <a:schemeClr val="accent4">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2021'!$K$13:$O$13</c15:sqref>
                        </c15:formulaRef>
                      </c:ext>
                    </c:extLst>
                    <c:numCache>
                      <c:formatCode>General</c:formatCode>
                      <c:ptCount val="5"/>
                      <c:pt idx="0">
                        <c:v>11086</c:v>
                      </c:pt>
                      <c:pt idx="1">
                        <c:v>8778</c:v>
                      </c:pt>
                      <c:pt idx="2">
                        <c:v>7874</c:v>
                      </c:pt>
                      <c:pt idx="3">
                        <c:v>7341</c:v>
                      </c:pt>
                      <c:pt idx="4">
                        <c:v>8411</c:v>
                      </c:pt>
                    </c:numCache>
                  </c:numRef>
                </c:val>
                <c:smooth val="0"/>
                <c:extLst xmlns:c15="http://schemas.microsoft.com/office/drawing/2012/chart">
                  <c:ext xmlns:c16="http://schemas.microsoft.com/office/drawing/2014/chart" uri="{C3380CC4-5D6E-409C-BE32-E72D297353CC}">
                    <c16:uniqueId val="{00000009-12D6-4990-AE58-AFDC6C7ACB4B}"/>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'2017 to 2021'!$J$14</c15:sqref>
                        </c15:formulaRef>
                      </c:ext>
                    </c:extLst>
                    <c:strCache>
                      <c:ptCount val="1"/>
                      <c:pt idx="0">
                        <c:v>Care</c:v>
                      </c:pt>
                    </c:strCache>
                  </c:strRef>
                </c:tx>
                <c:spPr>
                  <a:ln w="28575" cap="rnd">
                    <a:solidFill>
                      <a:schemeClr val="accent5">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2021'!$K$14:$O$14</c15:sqref>
                        </c15:formulaRef>
                      </c:ext>
                    </c:extLst>
                    <c:numCache>
                      <c:formatCode>General</c:formatCode>
                      <c:ptCount val="5"/>
                      <c:pt idx="0">
                        <c:v>5170</c:v>
                      </c:pt>
                      <c:pt idx="1">
                        <c:v>4331</c:v>
                      </c:pt>
                      <c:pt idx="2">
                        <c:v>4117</c:v>
                      </c:pt>
                      <c:pt idx="3">
                        <c:v>6510</c:v>
                      </c:pt>
                      <c:pt idx="4">
                        <c:v>7587</c:v>
                      </c:pt>
                    </c:numCache>
                  </c:numRef>
                </c:val>
                <c:smooth val="0"/>
                <c:extLst xmlns:c15="http://schemas.microsoft.com/office/drawing/2012/chart">
                  <c:ext xmlns:c16="http://schemas.microsoft.com/office/drawing/2014/chart" uri="{C3380CC4-5D6E-409C-BE32-E72D297353CC}">
                    <c16:uniqueId val="{0000000A-12D6-4990-AE58-AFDC6C7ACB4B}"/>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'2017 to 2021'!$J$15</c15:sqref>
                        </c15:formulaRef>
                      </c:ext>
                    </c:extLst>
                    <c:strCache>
                      <c:ptCount val="1"/>
                      <c:pt idx="0">
                        <c:v>Service</c:v>
                      </c:pt>
                    </c:strCache>
                  </c:strRef>
                </c:tx>
                <c:spPr>
                  <a:ln w="28575" cap="rnd">
                    <a:solidFill>
                      <a:schemeClr val="accent6">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2021'!$K$15:$O$15</c15:sqref>
                        </c15:formulaRef>
                      </c:ext>
                    </c:extLst>
                    <c:numCache>
                      <c:formatCode>General</c:formatCode>
                      <c:ptCount val="5"/>
                      <c:pt idx="0">
                        <c:v>2548</c:v>
                      </c:pt>
                      <c:pt idx="1">
                        <c:v>2545</c:v>
                      </c:pt>
                      <c:pt idx="2">
                        <c:v>2847</c:v>
                      </c:pt>
                      <c:pt idx="3">
                        <c:v>3888</c:v>
                      </c:pt>
                      <c:pt idx="4">
                        <c:v>5512</c:v>
                      </c:pt>
                    </c:numCache>
                  </c:numRef>
                </c:val>
                <c:smooth val="0"/>
                <c:extLst xmlns:c15="http://schemas.microsoft.com/office/drawing/2012/chart">
                  <c:ext xmlns:c16="http://schemas.microsoft.com/office/drawing/2014/chart" uri="{C3380CC4-5D6E-409C-BE32-E72D297353CC}">
                    <c16:uniqueId val="{0000000B-12D6-4990-AE58-AFDC6C7ACB4B}"/>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'2017 to 2021'!$J$16</c15:sqref>
                        </c15:formulaRef>
                      </c:ext>
                    </c:extLst>
                    <c:strCache>
                      <c:ptCount val="1"/>
                      <c:pt idx="0">
                        <c:v>Food and Accommodation</c:v>
                      </c:pt>
                    </c:strCache>
                  </c:strRef>
                </c:tx>
                <c:spPr>
                  <a:ln w="28575" cap="rnd">
                    <a:solidFill>
                      <a:schemeClr val="accent1">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2021'!$K$16:$O$16</c15:sqref>
                        </c15:formulaRef>
                      </c:ext>
                    </c:extLst>
                    <c:numCache>
                      <c:formatCode>General</c:formatCode>
                      <c:ptCount val="5"/>
                      <c:pt idx="0">
                        <c:v>5905</c:v>
                      </c:pt>
                      <c:pt idx="1">
                        <c:v>5251</c:v>
                      </c:pt>
                      <c:pt idx="2">
                        <c:v>4488</c:v>
                      </c:pt>
                      <c:pt idx="3">
                        <c:v>2527</c:v>
                      </c:pt>
                      <c:pt idx="4">
                        <c:v>5173</c:v>
                      </c:pt>
                    </c:numCache>
                  </c:numRef>
                </c:val>
                <c:smooth val="0"/>
                <c:extLst xmlns:c15="http://schemas.microsoft.com/office/drawing/2012/chart">
                  <c:ext xmlns:c16="http://schemas.microsoft.com/office/drawing/2014/chart" uri="{C3380CC4-5D6E-409C-BE32-E72D297353CC}">
                    <c16:uniqueId val="{0000000C-12D6-4990-AE58-AFDC6C7ACB4B}"/>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'2017 to 2021'!$J$17</c15:sqref>
                        </c15:formulaRef>
                      </c:ext>
                    </c:extLst>
                    <c:strCache>
                      <c:ptCount val="1"/>
                      <c:pt idx="0">
                        <c:v>Retail</c:v>
                      </c:pt>
                    </c:strCache>
                  </c:strRef>
                </c:tx>
                <c:spPr>
                  <a:ln w="28575" cap="rnd">
                    <a:solidFill>
                      <a:schemeClr val="accent2">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2021'!$K$17:$O$17</c15:sqref>
                        </c15:formulaRef>
                      </c:ext>
                    </c:extLst>
                    <c:numCache>
                      <c:formatCode>General</c:formatCode>
                      <c:ptCount val="5"/>
                      <c:pt idx="0">
                        <c:v>4436</c:v>
                      </c:pt>
                      <c:pt idx="1">
                        <c:v>3518</c:v>
                      </c:pt>
                      <c:pt idx="2">
                        <c:v>2959</c:v>
                      </c:pt>
                      <c:pt idx="3">
                        <c:v>2239</c:v>
                      </c:pt>
                      <c:pt idx="4">
                        <c:v>3309</c:v>
                      </c:pt>
                    </c:numCache>
                  </c:numRef>
                </c:val>
                <c:smooth val="0"/>
                <c:extLst xmlns:c15="http://schemas.microsoft.com/office/drawing/2012/chart">
                  <c:ext xmlns:c16="http://schemas.microsoft.com/office/drawing/2014/chart" uri="{C3380CC4-5D6E-409C-BE32-E72D297353CC}">
                    <c16:uniqueId val="{0000000D-12D6-4990-AE58-AFDC6C7ACB4B}"/>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'2017 to 2021'!$J$18</c15:sqref>
                        </c15:formulaRef>
                      </c:ext>
                    </c:extLst>
                    <c:strCache>
                      <c:ptCount val="1"/>
                      <c:pt idx="0">
                        <c:v>Legal</c:v>
                      </c:pt>
                    </c:strCache>
                  </c:strRef>
                </c:tx>
                <c:spPr>
                  <a:ln w="28575" cap="rnd">
                    <a:solidFill>
                      <a:schemeClr val="accent3">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2021'!$K$18:$O$18</c15:sqref>
                        </c15:formulaRef>
                      </c:ext>
                    </c:extLst>
                    <c:numCache>
                      <c:formatCode>General</c:formatCode>
                      <c:ptCount val="5"/>
                      <c:pt idx="0">
                        <c:v>3182</c:v>
                      </c:pt>
                      <c:pt idx="1">
                        <c:v>3417</c:v>
                      </c:pt>
                      <c:pt idx="2">
                        <c:v>2294</c:v>
                      </c:pt>
                      <c:pt idx="3">
                        <c:v>2106</c:v>
                      </c:pt>
                      <c:pt idx="4">
                        <c:v>2515</c:v>
                      </c:pt>
                    </c:numCache>
                  </c:numRef>
                </c:val>
                <c:smooth val="0"/>
                <c:extLst xmlns:c15="http://schemas.microsoft.com/office/drawing/2012/chart">
                  <c:ext xmlns:c16="http://schemas.microsoft.com/office/drawing/2014/chart" uri="{C3380CC4-5D6E-409C-BE32-E72D297353CC}">
                    <c16:uniqueId val="{0000000E-12D6-4990-AE58-AFDC6C7ACB4B}"/>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'2017 to 2021'!$J$19</c15:sqref>
                        </c15:formulaRef>
                      </c:ext>
                    </c:extLst>
                    <c:strCache>
                      <c:ptCount val="1"/>
                      <c:pt idx="0">
                        <c:v>Auto Service</c:v>
                      </c:pt>
                    </c:strCache>
                  </c:strRef>
                </c:tx>
                <c:spPr>
                  <a:ln w="28575" cap="rnd">
                    <a:solidFill>
                      <a:schemeClr val="accent4">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2021'!$K$19:$O$19</c15:sqref>
                        </c15:formulaRef>
                      </c:ext>
                    </c:extLst>
                    <c:numCache>
                      <c:formatCode>General</c:formatCode>
                      <c:ptCount val="5"/>
                      <c:pt idx="0">
                        <c:v>2939</c:v>
                      </c:pt>
                      <c:pt idx="1">
                        <c:v>2603</c:v>
                      </c:pt>
                      <c:pt idx="2">
                        <c:v>1935</c:v>
                      </c:pt>
                      <c:pt idx="3">
                        <c:v>1723</c:v>
                      </c:pt>
                      <c:pt idx="4">
                        <c:v>2307</c:v>
                      </c:pt>
                    </c:numCache>
                  </c:numRef>
                </c:val>
                <c:smooth val="0"/>
                <c:extLst xmlns:c15="http://schemas.microsoft.com/office/drawing/2012/chart">
                  <c:ext xmlns:c16="http://schemas.microsoft.com/office/drawing/2014/chart" uri="{C3380CC4-5D6E-409C-BE32-E72D297353CC}">
                    <c16:uniqueId val="{0000000F-12D6-4990-AE58-AFDC6C7ACB4B}"/>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'2017 to 2021'!$J$20</c15:sqref>
                        </c15:formulaRef>
                      </c:ext>
                    </c:extLst>
                    <c:strCache>
                      <c:ptCount val="1"/>
                      <c:pt idx="0">
                        <c:v>Real Estate</c:v>
                      </c:pt>
                    </c:strCache>
                  </c:strRef>
                </c:tx>
                <c:spPr>
                  <a:ln w="28575" cap="rnd">
                    <a:solidFill>
                      <a:schemeClr val="accent5">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2021'!$K$20:$O$20</c15:sqref>
                        </c15:formulaRef>
                      </c:ext>
                    </c:extLst>
                    <c:numCache>
                      <c:formatCode>General</c:formatCode>
                      <c:ptCount val="5"/>
                      <c:pt idx="0">
                        <c:v>1704</c:v>
                      </c:pt>
                      <c:pt idx="1">
                        <c:v>1442</c:v>
                      </c:pt>
                      <c:pt idx="2">
                        <c:v>1112</c:v>
                      </c:pt>
                      <c:pt idx="3">
                        <c:v>1327</c:v>
                      </c:pt>
                      <c:pt idx="4">
                        <c:v>1841</c:v>
                      </c:pt>
                    </c:numCache>
                  </c:numRef>
                </c:val>
                <c:smooth val="0"/>
                <c:extLst xmlns:c15="http://schemas.microsoft.com/office/drawing/2012/chart">
                  <c:ext xmlns:c16="http://schemas.microsoft.com/office/drawing/2014/chart" uri="{C3380CC4-5D6E-409C-BE32-E72D297353CC}">
                    <c16:uniqueId val="{00000010-12D6-4990-AE58-AFDC6C7ACB4B}"/>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'2017 to 2021'!$J$21</c15:sqref>
                        </c15:formulaRef>
                      </c:ext>
                    </c:extLst>
                    <c:strCache>
                      <c:ptCount val="1"/>
                      <c:pt idx="0">
                        <c:v>Utilities</c:v>
                      </c:pt>
                    </c:strCache>
                  </c:strRef>
                </c:tx>
                <c:spPr>
                  <a:ln w="28575" cap="rnd">
                    <a:solidFill>
                      <a:schemeClr val="accent6">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2021'!$K$21:$O$21</c15:sqref>
                        </c15:formulaRef>
                      </c:ext>
                    </c:extLst>
                    <c:numCache>
                      <c:formatCode>General</c:formatCode>
                      <c:ptCount val="5"/>
                      <c:pt idx="0">
                        <c:v>1873</c:v>
                      </c:pt>
                      <c:pt idx="1">
                        <c:v>1541</c:v>
                      </c:pt>
                      <c:pt idx="2">
                        <c:v>1365</c:v>
                      </c:pt>
                      <c:pt idx="3">
                        <c:v>1418</c:v>
                      </c:pt>
                      <c:pt idx="4">
                        <c:v>1666</c:v>
                      </c:pt>
                    </c:numCache>
                  </c:numRef>
                </c:val>
                <c:smooth val="0"/>
                <c:extLst xmlns:c15="http://schemas.microsoft.com/office/drawing/2012/chart">
                  <c:ext xmlns:c16="http://schemas.microsoft.com/office/drawing/2014/chart" uri="{C3380CC4-5D6E-409C-BE32-E72D297353CC}">
                    <c16:uniqueId val="{00000011-12D6-4990-AE58-AFDC6C7ACB4B}"/>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'2017 to 2021'!$J$22</c15:sqref>
                        </c15:formulaRef>
                      </c:ext>
                    </c:extLst>
                    <c:strCache>
                      <c:ptCount val="1"/>
                      <c:pt idx="0">
                        <c:v>Childcare</c:v>
                      </c:pt>
                    </c:strCache>
                  </c:strRef>
                </c:tx>
                <c:spPr>
                  <a:ln w="28575" cap="rnd">
                    <a:solidFill>
                      <a:schemeClr val="accent1">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2021'!$K$22:$O$22</c15:sqref>
                        </c15:formulaRef>
                      </c:ext>
                    </c:extLst>
                    <c:numCache>
                      <c:formatCode>General</c:formatCode>
                      <c:ptCount val="5"/>
                      <c:pt idx="0">
                        <c:v>1868</c:v>
                      </c:pt>
                      <c:pt idx="1">
                        <c:v>1380</c:v>
                      </c:pt>
                      <c:pt idx="2">
                        <c:v>1029</c:v>
                      </c:pt>
                      <c:pt idx="3">
                        <c:v>882</c:v>
                      </c:pt>
                      <c:pt idx="4">
                        <c:v>1496</c:v>
                      </c:pt>
                    </c:numCache>
                  </c:numRef>
                </c:val>
                <c:smooth val="0"/>
                <c:extLst xmlns:c15="http://schemas.microsoft.com/office/drawing/2012/chart">
                  <c:ext xmlns:c16="http://schemas.microsoft.com/office/drawing/2014/chart" uri="{C3380CC4-5D6E-409C-BE32-E72D297353CC}">
                    <c16:uniqueId val="{00000012-12D6-4990-AE58-AFDC6C7ACB4B}"/>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'2017 to 2021'!$J$23</c15:sqref>
                        </c15:formulaRef>
                      </c:ext>
                    </c:extLst>
                    <c:strCache>
                      <c:ptCount val="1"/>
                      <c:pt idx="0">
                        <c:v>Social Services</c:v>
                      </c:pt>
                    </c:strCache>
                  </c:strRef>
                </c:tx>
                <c:spPr>
                  <a:ln w="28575" cap="rnd">
                    <a:solidFill>
                      <a:schemeClr val="accent2">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2021'!$K$23:$O$23</c15:sqref>
                        </c15:formulaRef>
                      </c:ext>
                    </c:extLst>
                    <c:numCache>
                      <c:formatCode>General</c:formatCode>
                      <c:ptCount val="5"/>
                      <c:pt idx="0">
                        <c:v>973</c:v>
                      </c:pt>
                      <c:pt idx="1">
                        <c:v>811</c:v>
                      </c:pt>
                      <c:pt idx="2">
                        <c:v>689</c:v>
                      </c:pt>
                      <c:pt idx="3">
                        <c:v>1113</c:v>
                      </c:pt>
                      <c:pt idx="4">
                        <c:v>1072</c:v>
                      </c:pt>
                    </c:numCache>
                  </c:numRef>
                </c:val>
                <c:smooth val="0"/>
                <c:extLst xmlns:c15="http://schemas.microsoft.com/office/drawing/2012/chart">
                  <c:ext xmlns:c16="http://schemas.microsoft.com/office/drawing/2014/chart" uri="{C3380CC4-5D6E-409C-BE32-E72D297353CC}">
                    <c16:uniqueId val="{00000013-12D6-4990-AE58-AFDC6C7ACB4B}"/>
                  </c:ext>
                </c:extLst>
              </c15:ser>
            </c15:filteredLineSeries>
            <c15:filteredLineSeries>
              <c15:ser>
                <c:idx val="20"/>
                <c:order val="20"/>
                <c:tx>
                  <c:strRef>
                    <c:extLst xmlns:c15="http://schemas.microsoft.com/office/drawing/2012/chart">
                      <c:ext xmlns:c15="http://schemas.microsoft.com/office/drawing/2012/chart" uri="{02D57815-91ED-43cb-92C2-25804820EDAC}">
                        <c15:formulaRef>
                          <c15:sqref>'2017 to 2021'!$J$24</c15:sqref>
                        </c15:formulaRef>
                      </c:ext>
                    </c:extLst>
                    <c:strCache>
                      <c:ptCount val="1"/>
                      <c:pt idx="0">
                        <c:v>Sports and Leisure</c:v>
                      </c:pt>
                    </c:strCache>
                  </c:strRef>
                </c:tx>
                <c:spPr>
                  <a:ln w="28575" cap="rnd">
                    <a:solidFill>
                      <a:schemeClr val="accent3">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2021'!$K$24:$O$24</c15:sqref>
                        </c15:formulaRef>
                      </c:ext>
                    </c:extLst>
                    <c:numCache>
                      <c:formatCode>General</c:formatCode>
                      <c:ptCount val="5"/>
                      <c:pt idx="0">
                        <c:v>983</c:v>
                      </c:pt>
                      <c:pt idx="1">
                        <c:v>849</c:v>
                      </c:pt>
                      <c:pt idx="2">
                        <c:v>863</c:v>
                      </c:pt>
                      <c:pt idx="3">
                        <c:v>709</c:v>
                      </c:pt>
                      <c:pt idx="4">
                        <c:v>1007</c:v>
                      </c:pt>
                    </c:numCache>
                  </c:numRef>
                </c:val>
                <c:smooth val="0"/>
                <c:extLst xmlns:c15="http://schemas.microsoft.com/office/drawing/2012/chart">
                  <c:ext xmlns:c16="http://schemas.microsoft.com/office/drawing/2014/chart" uri="{C3380CC4-5D6E-409C-BE32-E72D297353CC}">
                    <c16:uniqueId val="{00000014-12D6-4990-AE58-AFDC6C7ACB4B}"/>
                  </c:ext>
                </c:extLst>
              </c15:ser>
            </c15:filteredLineSeries>
            <c15:filteredLineSeries>
              <c15:ser>
                <c:idx val="21"/>
                <c:order val="21"/>
                <c:tx>
                  <c:strRef>
                    <c:extLst xmlns:c15="http://schemas.microsoft.com/office/drawing/2012/chart">
                      <c:ext xmlns:c15="http://schemas.microsoft.com/office/drawing/2012/chart" uri="{02D57815-91ED-43cb-92C2-25804820EDAC}">
                        <c15:formulaRef>
                          <c15:sqref>'2017 to 2021'!$J$25</c15:sqref>
                        </c15:formulaRef>
                      </c:ext>
                    </c:extLst>
                    <c:strCache>
                      <c:ptCount val="1"/>
                      <c:pt idx="0">
                        <c:v>Agriculture</c:v>
                      </c:pt>
                    </c:strCache>
                  </c:strRef>
                </c:tx>
                <c:spPr>
                  <a:ln w="28575" cap="rnd">
                    <a:solidFill>
                      <a:schemeClr val="accent4">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2021'!$K$25:$O$25</c15:sqref>
                        </c15:formulaRef>
                      </c:ext>
                    </c:extLst>
                    <c:numCache>
                      <c:formatCode>General</c:formatCode>
                      <c:ptCount val="5"/>
                      <c:pt idx="0">
                        <c:v>356</c:v>
                      </c:pt>
                      <c:pt idx="1">
                        <c:v>358</c:v>
                      </c:pt>
                      <c:pt idx="2">
                        <c:v>338</c:v>
                      </c:pt>
                      <c:pt idx="3">
                        <c:v>392</c:v>
                      </c:pt>
                      <c:pt idx="4">
                        <c:v>648</c:v>
                      </c:pt>
                    </c:numCache>
                  </c:numRef>
                </c:val>
                <c:smooth val="0"/>
                <c:extLst xmlns:c15="http://schemas.microsoft.com/office/drawing/2012/chart">
                  <c:ext xmlns:c16="http://schemas.microsoft.com/office/drawing/2014/chart" uri="{C3380CC4-5D6E-409C-BE32-E72D297353CC}">
                    <c16:uniqueId val="{00000015-12D6-4990-AE58-AFDC6C7ACB4B}"/>
                  </c:ext>
                </c:extLst>
              </c15:ser>
            </c15:filteredLineSeries>
            <c15:filteredLineSeries>
              <c15:ser>
                <c:idx val="22"/>
                <c:order val="22"/>
                <c:tx>
                  <c:strRef>
                    <c:extLst xmlns:c15="http://schemas.microsoft.com/office/drawing/2012/chart">
                      <c:ext xmlns:c15="http://schemas.microsoft.com/office/drawing/2012/chart" uri="{02D57815-91ED-43cb-92C2-25804820EDAC}">
                        <c15:formulaRef>
                          <c15:sqref>'2017 to 2021'!$J$26</c15:sqref>
                        </c15:formulaRef>
                      </c:ext>
                    </c:extLst>
                    <c:strCache>
                      <c:ptCount val="1"/>
                      <c:pt idx="0">
                        <c:v>Animal Care</c:v>
                      </c:pt>
                    </c:strCache>
                  </c:strRef>
                </c:tx>
                <c:spPr>
                  <a:ln w="28575" cap="rnd">
                    <a:solidFill>
                      <a:schemeClr val="accent5">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2021'!$K$26:$O$26</c15:sqref>
                        </c15:formulaRef>
                      </c:ext>
                    </c:extLst>
                    <c:numCache>
                      <c:formatCode>General</c:formatCode>
                      <c:ptCount val="5"/>
                      <c:pt idx="0">
                        <c:v>743</c:v>
                      </c:pt>
                      <c:pt idx="1">
                        <c:v>504</c:v>
                      </c:pt>
                      <c:pt idx="2">
                        <c:v>689</c:v>
                      </c:pt>
                      <c:pt idx="3">
                        <c:v>428</c:v>
                      </c:pt>
                      <c:pt idx="4">
                        <c:v>387</c:v>
                      </c:pt>
                    </c:numCache>
                  </c:numRef>
                </c:val>
                <c:smooth val="0"/>
                <c:extLst xmlns:c15="http://schemas.microsoft.com/office/drawing/2012/chart">
                  <c:ext xmlns:c16="http://schemas.microsoft.com/office/drawing/2014/chart" uri="{C3380CC4-5D6E-409C-BE32-E72D297353CC}">
                    <c16:uniqueId val="{00000016-12D6-4990-AE58-AFDC6C7ACB4B}"/>
                  </c:ext>
                </c:extLst>
              </c15:ser>
            </c15:filteredLineSeries>
          </c:ext>
        </c:extLst>
      </c:lineChart>
      <c:catAx>
        <c:axId val="289736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89730207"/>
        <c:crosses val="autoZero"/>
        <c:auto val="1"/>
        <c:lblAlgn val="ctr"/>
        <c:lblOffset val="100"/>
        <c:noMultiLvlLbl val="0"/>
      </c:catAx>
      <c:valAx>
        <c:axId val="2897302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89736863"/>
        <c:crosses val="autoZero"/>
        <c:crossBetween val="between"/>
      </c:valAx>
      <c:spPr>
        <a:noFill/>
        <a:ln>
          <a:noFill/>
        </a:ln>
        <a:effectLst/>
      </c:spPr>
    </c:plotArea>
    <c:plotVisOnly val="1"/>
    <c:dispBlanksAs val="gap"/>
    <c:showDLblsOverMax val="0"/>
  </c:chart>
  <c:spPr>
    <a:noFill/>
    <a:ln>
      <a:noFill/>
    </a:ln>
    <a:effectLst/>
  </c:spPr>
  <c:txPr>
    <a:bodyPr/>
    <a:lstStyle/>
    <a:p>
      <a:pPr>
        <a:defRPr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a:t>Top 200 Job Postings/Vacancies (South East Midlands)</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5"/>
          <c:order val="5"/>
          <c:tx>
            <c:strRef>
              <c:f>'2017 to 2021'!$J$9</c:f>
              <c:strCache>
                <c:ptCount val="1"/>
                <c:pt idx="0">
                  <c:v>Sales</c:v>
                </c:pt>
              </c:strCache>
            </c:strRef>
          </c:tx>
          <c:spPr>
            <a:ln w="28575" cap="rnd">
              <a:solidFill>
                <a:schemeClr val="accent2">
                  <a:lumMod val="75000"/>
                </a:schemeClr>
              </a:solidFill>
              <a:round/>
            </a:ln>
            <a:effectLst/>
          </c:spPr>
          <c:marker>
            <c:symbol val="none"/>
          </c:marker>
          <c:cat>
            <c:numRef>
              <c:f>'2017 to 2021'!$K$3:$O$3</c:f>
              <c:numCache>
                <c:formatCode>General</c:formatCode>
                <c:ptCount val="5"/>
                <c:pt idx="0">
                  <c:v>2017</c:v>
                </c:pt>
                <c:pt idx="1">
                  <c:v>2018</c:v>
                </c:pt>
                <c:pt idx="2">
                  <c:v>2019</c:v>
                </c:pt>
                <c:pt idx="3">
                  <c:v>2020</c:v>
                </c:pt>
                <c:pt idx="4">
                  <c:v>2021</c:v>
                </c:pt>
              </c:numCache>
            </c:numRef>
          </c:cat>
          <c:val>
            <c:numRef>
              <c:f>'2017 to 2021'!$K$9:$O$9</c:f>
              <c:numCache>
                <c:formatCode>General</c:formatCode>
                <c:ptCount val="5"/>
                <c:pt idx="0">
                  <c:v>17469</c:v>
                </c:pt>
                <c:pt idx="1">
                  <c:v>13926</c:v>
                </c:pt>
                <c:pt idx="2">
                  <c:v>11004</c:v>
                </c:pt>
                <c:pt idx="3">
                  <c:v>8633</c:v>
                </c:pt>
                <c:pt idx="4">
                  <c:v>12817</c:v>
                </c:pt>
              </c:numCache>
            </c:numRef>
          </c:val>
          <c:smooth val="0"/>
          <c:extLst>
            <c:ext xmlns:c16="http://schemas.microsoft.com/office/drawing/2014/chart" uri="{C3380CC4-5D6E-409C-BE32-E72D297353CC}">
              <c16:uniqueId val="{00000000-E821-4543-B813-FDE4D3CF9294}"/>
            </c:ext>
          </c:extLst>
        </c:ser>
        <c:dLbls>
          <c:showLegendKey val="0"/>
          <c:showVal val="0"/>
          <c:showCatName val="0"/>
          <c:showSerName val="0"/>
          <c:showPercent val="0"/>
          <c:showBubbleSize val="0"/>
        </c:dLbls>
        <c:smooth val="0"/>
        <c:axId val="289736863"/>
        <c:axId val="289730207"/>
        <c:extLst>
          <c:ext xmlns:c15="http://schemas.microsoft.com/office/drawing/2012/chart" uri="{02D57815-91ED-43cb-92C2-25804820EDAC}">
            <c15:filteredLineSeries>
              <c15:ser>
                <c:idx val="0"/>
                <c:order val="0"/>
                <c:tx>
                  <c:strRef>
                    <c:extLst>
                      <c:ext uri="{02D57815-91ED-43cb-92C2-25804820EDAC}">
                        <c15:formulaRef>
                          <c15:sqref>'2017 to 2021'!$J$4</c15:sqref>
                        </c15:formulaRef>
                      </c:ext>
                    </c:extLst>
                    <c:strCache>
                      <c:ptCount val="1"/>
                      <c:pt idx="0">
                        <c:v>Business Operations</c:v>
                      </c:pt>
                    </c:strCache>
                  </c:strRef>
                </c:tx>
                <c:spPr>
                  <a:ln w="28575" cap="rnd">
                    <a:solidFill>
                      <a:schemeClr val="accent1"/>
                    </a:solidFill>
                    <a:round/>
                  </a:ln>
                  <a:effectLst/>
                </c:spPr>
                <c:marker>
                  <c:symbol val="none"/>
                </c:marker>
                <c:cat>
                  <c:numRef>
                    <c:extLst>
                      <c:ex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c:ext uri="{02D57815-91ED-43cb-92C2-25804820EDAC}">
                        <c15:formulaRef>
                          <c15:sqref>'2017 to 2021'!$K$4:$O$4</c15:sqref>
                        </c15:formulaRef>
                      </c:ext>
                    </c:extLst>
                    <c:numCache>
                      <c:formatCode>General</c:formatCode>
                      <c:ptCount val="5"/>
                      <c:pt idx="0">
                        <c:v>43129</c:v>
                      </c:pt>
                      <c:pt idx="1">
                        <c:v>35859</c:v>
                      </c:pt>
                      <c:pt idx="2">
                        <c:v>27552</c:v>
                      </c:pt>
                      <c:pt idx="3">
                        <c:v>22435</c:v>
                      </c:pt>
                      <c:pt idx="4">
                        <c:v>34365</c:v>
                      </c:pt>
                    </c:numCache>
                  </c:numRef>
                </c:val>
                <c:smooth val="0"/>
                <c:extLst>
                  <c:ext xmlns:c16="http://schemas.microsoft.com/office/drawing/2014/chart" uri="{C3380CC4-5D6E-409C-BE32-E72D297353CC}">
                    <c16:uniqueId val="{00000001-E821-4543-B813-FDE4D3CF9294}"/>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'2017 to 2021'!$J$5</c15:sqref>
                        </c15:formulaRef>
                      </c:ext>
                    </c:extLst>
                    <c:strCache>
                      <c:ptCount val="1"/>
                      <c:pt idx="0">
                        <c:v>Logistics</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2021'!$K$5:$O$5</c15:sqref>
                        </c15:formulaRef>
                      </c:ext>
                    </c:extLst>
                    <c:numCache>
                      <c:formatCode>General</c:formatCode>
                      <c:ptCount val="5"/>
                      <c:pt idx="0">
                        <c:v>15652</c:v>
                      </c:pt>
                      <c:pt idx="1">
                        <c:v>15220</c:v>
                      </c:pt>
                      <c:pt idx="2">
                        <c:v>12864</c:v>
                      </c:pt>
                      <c:pt idx="3">
                        <c:v>17089</c:v>
                      </c:pt>
                      <c:pt idx="4">
                        <c:v>23097</c:v>
                      </c:pt>
                    </c:numCache>
                  </c:numRef>
                </c:val>
                <c:smooth val="0"/>
                <c:extLst xmlns:c15="http://schemas.microsoft.com/office/drawing/2012/chart">
                  <c:ext xmlns:c16="http://schemas.microsoft.com/office/drawing/2014/chart" uri="{C3380CC4-5D6E-409C-BE32-E72D297353CC}">
                    <c16:uniqueId val="{00000002-E821-4543-B813-FDE4D3CF9294}"/>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'2017 to 2021'!$J$6</c15:sqref>
                        </c15:formulaRef>
                      </c:ext>
                    </c:extLst>
                    <c:strCache>
                      <c:ptCount val="1"/>
                      <c:pt idx="0">
                        <c:v>Digital</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2021'!$K$6:$O$6</c15:sqref>
                        </c15:formulaRef>
                      </c:ext>
                    </c:extLst>
                    <c:numCache>
                      <c:formatCode>General</c:formatCode>
                      <c:ptCount val="5"/>
                      <c:pt idx="0">
                        <c:v>28462</c:v>
                      </c:pt>
                      <c:pt idx="1">
                        <c:v>19630</c:v>
                      </c:pt>
                      <c:pt idx="2">
                        <c:v>12636</c:v>
                      </c:pt>
                      <c:pt idx="3">
                        <c:v>13595</c:v>
                      </c:pt>
                      <c:pt idx="4">
                        <c:v>17111</c:v>
                      </c:pt>
                    </c:numCache>
                  </c:numRef>
                </c:val>
                <c:smooth val="0"/>
                <c:extLst xmlns:c15="http://schemas.microsoft.com/office/drawing/2012/chart">
                  <c:ext xmlns:c16="http://schemas.microsoft.com/office/drawing/2014/chart" uri="{C3380CC4-5D6E-409C-BE32-E72D297353CC}">
                    <c16:uniqueId val="{00000003-E821-4543-B813-FDE4D3CF9294}"/>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'2017 to 2021'!$J$7</c15:sqref>
                        </c15:formulaRef>
                      </c:ext>
                    </c:extLst>
                    <c:strCache>
                      <c:ptCount val="1"/>
                      <c:pt idx="0">
                        <c:v>Manufacturing</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2021'!$K$7:$O$7</c15:sqref>
                        </c15:formulaRef>
                      </c:ext>
                    </c:extLst>
                    <c:numCache>
                      <c:formatCode>General</c:formatCode>
                      <c:ptCount val="5"/>
                      <c:pt idx="0">
                        <c:v>13678</c:v>
                      </c:pt>
                      <c:pt idx="1">
                        <c:v>11709</c:v>
                      </c:pt>
                      <c:pt idx="2">
                        <c:v>10625</c:v>
                      </c:pt>
                      <c:pt idx="3">
                        <c:v>9810</c:v>
                      </c:pt>
                      <c:pt idx="4">
                        <c:v>15097</c:v>
                      </c:pt>
                    </c:numCache>
                  </c:numRef>
                </c:val>
                <c:smooth val="0"/>
                <c:extLst xmlns:c15="http://schemas.microsoft.com/office/drawing/2012/chart">
                  <c:ext xmlns:c16="http://schemas.microsoft.com/office/drawing/2014/chart" uri="{C3380CC4-5D6E-409C-BE32-E72D297353CC}">
                    <c16:uniqueId val="{00000004-E821-4543-B813-FDE4D3CF9294}"/>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'2017 to 2021'!$J$8</c15:sqref>
                        </c15:formulaRef>
                      </c:ext>
                    </c:extLst>
                    <c:strCache>
                      <c:ptCount val="1"/>
                      <c:pt idx="0">
                        <c:v>Health</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2021'!$K$8:$O$8</c15:sqref>
                        </c15:formulaRef>
                      </c:ext>
                    </c:extLst>
                    <c:numCache>
                      <c:formatCode>General</c:formatCode>
                      <c:ptCount val="5"/>
                      <c:pt idx="0">
                        <c:v>13113</c:v>
                      </c:pt>
                      <c:pt idx="1">
                        <c:v>13122</c:v>
                      </c:pt>
                      <c:pt idx="2">
                        <c:v>10478</c:v>
                      </c:pt>
                      <c:pt idx="3">
                        <c:v>12706</c:v>
                      </c:pt>
                      <c:pt idx="4">
                        <c:v>14145</c:v>
                      </c:pt>
                    </c:numCache>
                  </c:numRef>
                </c:val>
                <c:smooth val="0"/>
                <c:extLst xmlns:c15="http://schemas.microsoft.com/office/drawing/2012/chart">
                  <c:ext xmlns:c16="http://schemas.microsoft.com/office/drawing/2014/chart" uri="{C3380CC4-5D6E-409C-BE32-E72D297353CC}">
                    <c16:uniqueId val="{00000005-E821-4543-B813-FDE4D3CF9294}"/>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'2017 to 2021'!$J$10</c15:sqref>
                        </c15:formulaRef>
                      </c:ext>
                    </c:extLst>
                    <c:strCache>
                      <c:ptCount val="1"/>
                      <c:pt idx="0">
                        <c:v>Financial</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2021'!$K$10:$O$10</c15:sqref>
                        </c15:formulaRef>
                      </c:ext>
                    </c:extLst>
                    <c:numCache>
                      <c:formatCode>General</c:formatCode>
                      <c:ptCount val="5"/>
                      <c:pt idx="0">
                        <c:v>15594</c:v>
                      </c:pt>
                      <c:pt idx="1">
                        <c:v>12863</c:v>
                      </c:pt>
                      <c:pt idx="2">
                        <c:v>10164</c:v>
                      </c:pt>
                      <c:pt idx="3">
                        <c:v>9499</c:v>
                      </c:pt>
                      <c:pt idx="4">
                        <c:v>12082</c:v>
                      </c:pt>
                    </c:numCache>
                  </c:numRef>
                </c:val>
                <c:smooth val="0"/>
                <c:extLst xmlns:c15="http://schemas.microsoft.com/office/drawing/2012/chart">
                  <c:ext xmlns:c16="http://schemas.microsoft.com/office/drawing/2014/chart" uri="{C3380CC4-5D6E-409C-BE32-E72D297353CC}">
                    <c16:uniqueId val="{00000006-E821-4543-B813-FDE4D3CF9294}"/>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'2017 to 2021'!$J$11</c15:sqref>
                        </c15:formulaRef>
                      </c:ext>
                    </c:extLst>
                    <c:strCache>
                      <c:ptCount val="1"/>
                      <c:pt idx="0">
                        <c:v>Education</c:v>
                      </c:pt>
                    </c:strCache>
                  </c:strRef>
                </c:tx>
                <c:spPr>
                  <a:ln w="28575" cap="rnd">
                    <a:solidFill>
                      <a:schemeClr val="accent2">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2021'!$K$11:$O$11</c15:sqref>
                        </c15:formulaRef>
                      </c:ext>
                    </c:extLst>
                    <c:numCache>
                      <c:formatCode>General</c:formatCode>
                      <c:ptCount val="5"/>
                      <c:pt idx="0">
                        <c:v>11414</c:v>
                      </c:pt>
                      <c:pt idx="1">
                        <c:v>12296</c:v>
                      </c:pt>
                      <c:pt idx="2">
                        <c:v>8997</c:v>
                      </c:pt>
                      <c:pt idx="3">
                        <c:v>9907</c:v>
                      </c:pt>
                      <c:pt idx="4">
                        <c:v>9903</c:v>
                      </c:pt>
                    </c:numCache>
                  </c:numRef>
                </c:val>
                <c:smooth val="0"/>
                <c:extLst xmlns:c15="http://schemas.microsoft.com/office/drawing/2012/chart">
                  <c:ext xmlns:c16="http://schemas.microsoft.com/office/drawing/2014/chart" uri="{C3380CC4-5D6E-409C-BE32-E72D297353CC}">
                    <c16:uniqueId val="{00000007-E821-4543-B813-FDE4D3CF9294}"/>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'2017 to 2021'!$J$12</c15:sqref>
                        </c15:formulaRef>
                      </c:ext>
                    </c:extLst>
                    <c:strCache>
                      <c:ptCount val="1"/>
                      <c:pt idx="0">
                        <c:v>Construction</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2021'!$K$12:$O$12</c15:sqref>
                        </c15:formulaRef>
                      </c:ext>
                    </c:extLst>
                    <c:numCache>
                      <c:formatCode>General</c:formatCode>
                      <c:ptCount val="5"/>
                      <c:pt idx="0">
                        <c:v>10256</c:v>
                      </c:pt>
                      <c:pt idx="1">
                        <c:v>8186</c:v>
                      </c:pt>
                      <c:pt idx="2">
                        <c:v>7381</c:v>
                      </c:pt>
                      <c:pt idx="3">
                        <c:v>7050</c:v>
                      </c:pt>
                      <c:pt idx="4">
                        <c:v>9451</c:v>
                      </c:pt>
                    </c:numCache>
                  </c:numRef>
                </c:val>
                <c:smooth val="0"/>
                <c:extLst xmlns:c15="http://schemas.microsoft.com/office/drawing/2012/chart">
                  <c:ext xmlns:c16="http://schemas.microsoft.com/office/drawing/2014/chart" uri="{C3380CC4-5D6E-409C-BE32-E72D297353CC}">
                    <c16:uniqueId val="{00000008-E821-4543-B813-FDE4D3CF9294}"/>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'2017 to 2021'!$J$13</c15:sqref>
                        </c15:formulaRef>
                      </c:ext>
                    </c:extLst>
                    <c:strCache>
                      <c:ptCount val="1"/>
                      <c:pt idx="0">
                        <c:v>Engineering</c:v>
                      </c:pt>
                    </c:strCache>
                  </c:strRef>
                </c:tx>
                <c:spPr>
                  <a:ln w="28575" cap="rnd">
                    <a:solidFill>
                      <a:schemeClr val="accent4">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2021'!$K$13:$O$13</c15:sqref>
                        </c15:formulaRef>
                      </c:ext>
                    </c:extLst>
                    <c:numCache>
                      <c:formatCode>General</c:formatCode>
                      <c:ptCount val="5"/>
                      <c:pt idx="0">
                        <c:v>11086</c:v>
                      </c:pt>
                      <c:pt idx="1">
                        <c:v>8778</c:v>
                      </c:pt>
                      <c:pt idx="2">
                        <c:v>7874</c:v>
                      </c:pt>
                      <c:pt idx="3">
                        <c:v>7341</c:v>
                      </c:pt>
                      <c:pt idx="4">
                        <c:v>8411</c:v>
                      </c:pt>
                    </c:numCache>
                  </c:numRef>
                </c:val>
                <c:smooth val="0"/>
                <c:extLst xmlns:c15="http://schemas.microsoft.com/office/drawing/2012/chart">
                  <c:ext xmlns:c16="http://schemas.microsoft.com/office/drawing/2014/chart" uri="{C3380CC4-5D6E-409C-BE32-E72D297353CC}">
                    <c16:uniqueId val="{00000009-E821-4543-B813-FDE4D3CF9294}"/>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'2017 to 2021'!$J$14</c15:sqref>
                        </c15:formulaRef>
                      </c:ext>
                    </c:extLst>
                    <c:strCache>
                      <c:ptCount val="1"/>
                      <c:pt idx="0">
                        <c:v>Care</c:v>
                      </c:pt>
                    </c:strCache>
                  </c:strRef>
                </c:tx>
                <c:spPr>
                  <a:ln w="28575" cap="rnd">
                    <a:solidFill>
                      <a:schemeClr val="accent5">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2021'!$K$14:$O$14</c15:sqref>
                        </c15:formulaRef>
                      </c:ext>
                    </c:extLst>
                    <c:numCache>
                      <c:formatCode>General</c:formatCode>
                      <c:ptCount val="5"/>
                      <c:pt idx="0">
                        <c:v>5170</c:v>
                      </c:pt>
                      <c:pt idx="1">
                        <c:v>4331</c:v>
                      </c:pt>
                      <c:pt idx="2">
                        <c:v>4117</c:v>
                      </c:pt>
                      <c:pt idx="3">
                        <c:v>6510</c:v>
                      </c:pt>
                      <c:pt idx="4">
                        <c:v>7587</c:v>
                      </c:pt>
                    </c:numCache>
                  </c:numRef>
                </c:val>
                <c:smooth val="0"/>
                <c:extLst xmlns:c15="http://schemas.microsoft.com/office/drawing/2012/chart">
                  <c:ext xmlns:c16="http://schemas.microsoft.com/office/drawing/2014/chart" uri="{C3380CC4-5D6E-409C-BE32-E72D297353CC}">
                    <c16:uniqueId val="{0000000A-E821-4543-B813-FDE4D3CF9294}"/>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'2017 to 2021'!$J$15</c15:sqref>
                        </c15:formulaRef>
                      </c:ext>
                    </c:extLst>
                    <c:strCache>
                      <c:ptCount val="1"/>
                      <c:pt idx="0">
                        <c:v>Service</c:v>
                      </c:pt>
                    </c:strCache>
                  </c:strRef>
                </c:tx>
                <c:spPr>
                  <a:ln w="28575" cap="rnd">
                    <a:solidFill>
                      <a:schemeClr val="accent6">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2021'!$K$15:$O$15</c15:sqref>
                        </c15:formulaRef>
                      </c:ext>
                    </c:extLst>
                    <c:numCache>
                      <c:formatCode>General</c:formatCode>
                      <c:ptCount val="5"/>
                      <c:pt idx="0">
                        <c:v>2548</c:v>
                      </c:pt>
                      <c:pt idx="1">
                        <c:v>2545</c:v>
                      </c:pt>
                      <c:pt idx="2">
                        <c:v>2847</c:v>
                      </c:pt>
                      <c:pt idx="3">
                        <c:v>3888</c:v>
                      </c:pt>
                      <c:pt idx="4">
                        <c:v>5512</c:v>
                      </c:pt>
                    </c:numCache>
                  </c:numRef>
                </c:val>
                <c:smooth val="0"/>
                <c:extLst xmlns:c15="http://schemas.microsoft.com/office/drawing/2012/chart">
                  <c:ext xmlns:c16="http://schemas.microsoft.com/office/drawing/2014/chart" uri="{C3380CC4-5D6E-409C-BE32-E72D297353CC}">
                    <c16:uniqueId val="{0000000B-E821-4543-B813-FDE4D3CF9294}"/>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'2017 to 2021'!$J$16</c15:sqref>
                        </c15:formulaRef>
                      </c:ext>
                    </c:extLst>
                    <c:strCache>
                      <c:ptCount val="1"/>
                      <c:pt idx="0">
                        <c:v>Food and Accommodation</c:v>
                      </c:pt>
                    </c:strCache>
                  </c:strRef>
                </c:tx>
                <c:spPr>
                  <a:ln w="28575" cap="rnd">
                    <a:solidFill>
                      <a:schemeClr val="accent1">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2021'!$K$16:$O$16</c15:sqref>
                        </c15:formulaRef>
                      </c:ext>
                    </c:extLst>
                    <c:numCache>
                      <c:formatCode>General</c:formatCode>
                      <c:ptCount val="5"/>
                      <c:pt idx="0">
                        <c:v>5905</c:v>
                      </c:pt>
                      <c:pt idx="1">
                        <c:v>5251</c:v>
                      </c:pt>
                      <c:pt idx="2">
                        <c:v>4488</c:v>
                      </c:pt>
                      <c:pt idx="3">
                        <c:v>2527</c:v>
                      </c:pt>
                      <c:pt idx="4">
                        <c:v>5173</c:v>
                      </c:pt>
                    </c:numCache>
                  </c:numRef>
                </c:val>
                <c:smooth val="0"/>
                <c:extLst xmlns:c15="http://schemas.microsoft.com/office/drawing/2012/chart">
                  <c:ext xmlns:c16="http://schemas.microsoft.com/office/drawing/2014/chart" uri="{C3380CC4-5D6E-409C-BE32-E72D297353CC}">
                    <c16:uniqueId val="{0000000C-E821-4543-B813-FDE4D3CF9294}"/>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'2017 to 2021'!$J$17</c15:sqref>
                        </c15:formulaRef>
                      </c:ext>
                    </c:extLst>
                    <c:strCache>
                      <c:ptCount val="1"/>
                      <c:pt idx="0">
                        <c:v>Retail</c:v>
                      </c:pt>
                    </c:strCache>
                  </c:strRef>
                </c:tx>
                <c:spPr>
                  <a:ln w="28575" cap="rnd">
                    <a:solidFill>
                      <a:schemeClr val="accent2">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2021'!$K$17:$O$17</c15:sqref>
                        </c15:formulaRef>
                      </c:ext>
                    </c:extLst>
                    <c:numCache>
                      <c:formatCode>General</c:formatCode>
                      <c:ptCount val="5"/>
                      <c:pt idx="0">
                        <c:v>4436</c:v>
                      </c:pt>
                      <c:pt idx="1">
                        <c:v>3518</c:v>
                      </c:pt>
                      <c:pt idx="2">
                        <c:v>2959</c:v>
                      </c:pt>
                      <c:pt idx="3">
                        <c:v>2239</c:v>
                      </c:pt>
                      <c:pt idx="4">
                        <c:v>3309</c:v>
                      </c:pt>
                    </c:numCache>
                  </c:numRef>
                </c:val>
                <c:smooth val="0"/>
                <c:extLst xmlns:c15="http://schemas.microsoft.com/office/drawing/2012/chart">
                  <c:ext xmlns:c16="http://schemas.microsoft.com/office/drawing/2014/chart" uri="{C3380CC4-5D6E-409C-BE32-E72D297353CC}">
                    <c16:uniqueId val="{0000000D-E821-4543-B813-FDE4D3CF9294}"/>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'2017 to 2021'!$J$18</c15:sqref>
                        </c15:formulaRef>
                      </c:ext>
                    </c:extLst>
                    <c:strCache>
                      <c:ptCount val="1"/>
                      <c:pt idx="0">
                        <c:v>Legal</c:v>
                      </c:pt>
                    </c:strCache>
                  </c:strRef>
                </c:tx>
                <c:spPr>
                  <a:ln w="28575" cap="rnd">
                    <a:solidFill>
                      <a:schemeClr val="accent3">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2021'!$K$18:$O$18</c15:sqref>
                        </c15:formulaRef>
                      </c:ext>
                    </c:extLst>
                    <c:numCache>
                      <c:formatCode>General</c:formatCode>
                      <c:ptCount val="5"/>
                      <c:pt idx="0">
                        <c:v>3182</c:v>
                      </c:pt>
                      <c:pt idx="1">
                        <c:v>3417</c:v>
                      </c:pt>
                      <c:pt idx="2">
                        <c:v>2294</c:v>
                      </c:pt>
                      <c:pt idx="3">
                        <c:v>2106</c:v>
                      </c:pt>
                      <c:pt idx="4">
                        <c:v>2515</c:v>
                      </c:pt>
                    </c:numCache>
                  </c:numRef>
                </c:val>
                <c:smooth val="0"/>
                <c:extLst xmlns:c15="http://schemas.microsoft.com/office/drawing/2012/chart">
                  <c:ext xmlns:c16="http://schemas.microsoft.com/office/drawing/2014/chart" uri="{C3380CC4-5D6E-409C-BE32-E72D297353CC}">
                    <c16:uniqueId val="{0000000E-E821-4543-B813-FDE4D3CF9294}"/>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'2017 to 2021'!$J$19</c15:sqref>
                        </c15:formulaRef>
                      </c:ext>
                    </c:extLst>
                    <c:strCache>
                      <c:ptCount val="1"/>
                      <c:pt idx="0">
                        <c:v>Auto Service</c:v>
                      </c:pt>
                    </c:strCache>
                  </c:strRef>
                </c:tx>
                <c:spPr>
                  <a:ln w="28575" cap="rnd">
                    <a:solidFill>
                      <a:schemeClr val="accent4">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2021'!$K$19:$O$19</c15:sqref>
                        </c15:formulaRef>
                      </c:ext>
                    </c:extLst>
                    <c:numCache>
                      <c:formatCode>General</c:formatCode>
                      <c:ptCount val="5"/>
                      <c:pt idx="0">
                        <c:v>2939</c:v>
                      </c:pt>
                      <c:pt idx="1">
                        <c:v>2603</c:v>
                      </c:pt>
                      <c:pt idx="2">
                        <c:v>1935</c:v>
                      </c:pt>
                      <c:pt idx="3">
                        <c:v>1723</c:v>
                      </c:pt>
                      <c:pt idx="4">
                        <c:v>2307</c:v>
                      </c:pt>
                    </c:numCache>
                  </c:numRef>
                </c:val>
                <c:smooth val="0"/>
                <c:extLst xmlns:c15="http://schemas.microsoft.com/office/drawing/2012/chart">
                  <c:ext xmlns:c16="http://schemas.microsoft.com/office/drawing/2014/chart" uri="{C3380CC4-5D6E-409C-BE32-E72D297353CC}">
                    <c16:uniqueId val="{0000000F-E821-4543-B813-FDE4D3CF9294}"/>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'2017 to 2021'!$J$20</c15:sqref>
                        </c15:formulaRef>
                      </c:ext>
                    </c:extLst>
                    <c:strCache>
                      <c:ptCount val="1"/>
                      <c:pt idx="0">
                        <c:v>Real Estate</c:v>
                      </c:pt>
                    </c:strCache>
                  </c:strRef>
                </c:tx>
                <c:spPr>
                  <a:ln w="28575" cap="rnd">
                    <a:solidFill>
                      <a:schemeClr val="accent5">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2021'!$K$20:$O$20</c15:sqref>
                        </c15:formulaRef>
                      </c:ext>
                    </c:extLst>
                    <c:numCache>
                      <c:formatCode>General</c:formatCode>
                      <c:ptCount val="5"/>
                      <c:pt idx="0">
                        <c:v>1704</c:v>
                      </c:pt>
                      <c:pt idx="1">
                        <c:v>1442</c:v>
                      </c:pt>
                      <c:pt idx="2">
                        <c:v>1112</c:v>
                      </c:pt>
                      <c:pt idx="3">
                        <c:v>1327</c:v>
                      </c:pt>
                      <c:pt idx="4">
                        <c:v>1841</c:v>
                      </c:pt>
                    </c:numCache>
                  </c:numRef>
                </c:val>
                <c:smooth val="0"/>
                <c:extLst xmlns:c15="http://schemas.microsoft.com/office/drawing/2012/chart">
                  <c:ext xmlns:c16="http://schemas.microsoft.com/office/drawing/2014/chart" uri="{C3380CC4-5D6E-409C-BE32-E72D297353CC}">
                    <c16:uniqueId val="{00000010-E821-4543-B813-FDE4D3CF9294}"/>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'2017 to 2021'!$J$21</c15:sqref>
                        </c15:formulaRef>
                      </c:ext>
                    </c:extLst>
                    <c:strCache>
                      <c:ptCount val="1"/>
                      <c:pt idx="0">
                        <c:v>Utilities</c:v>
                      </c:pt>
                    </c:strCache>
                  </c:strRef>
                </c:tx>
                <c:spPr>
                  <a:ln w="28575" cap="rnd">
                    <a:solidFill>
                      <a:schemeClr val="accent6">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2021'!$K$21:$O$21</c15:sqref>
                        </c15:formulaRef>
                      </c:ext>
                    </c:extLst>
                    <c:numCache>
                      <c:formatCode>General</c:formatCode>
                      <c:ptCount val="5"/>
                      <c:pt idx="0">
                        <c:v>1873</c:v>
                      </c:pt>
                      <c:pt idx="1">
                        <c:v>1541</c:v>
                      </c:pt>
                      <c:pt idx="2">
                        <c:v>1365</c:v>
                      </c:pt>
                      <c:pt idx="3">
                        <c:v>1418</c:v>
                      </c:pt>
                      <c:pt idx="4">
                        <c:v>1666</c:v>
                      </c:pt>
                    </c:numCache>
                  </c:numRef>
                </c:val>
                <c:smooth val="0"/>
                <c:extLst xmlns:c15="http://schemas.microsoft.com/office/drawing/2012/chart">
                  <c:ext xmlns:c16="http://schemas.microsoft.com/office/drawing/2014/chart" uri="{C3380CC4-5D6E-409C-BE32-E72D297353CC}">
                    <c16:uniqueId val="{00000011-E821-4543-B813-FDE4D3CF9294}"/>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'2017 to 2021'!$J$22</c15:sqref>
                        </c15:formulaRef>
                      </c:ext>
                    </c:extLst>
                    <c:strCache>
                      <c:ptCount val="1"/>
                      <c:pt idx="0">
                        <c:v>Childcare</c:v>
                      </c:pt>
                    </c:strCache>
                  </c:strRef>
                </c:tx>
                <c:spPr>
                  <a:ln w="28575" cap="rnd">
                    <a:solidFill>
                      <a:schemeClr val="accent1">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2021'!$K$22:$O$22</c15:sqref>
                        </c15:formulaRef>
                      </c:ext>
                    </c:extLst>
                    <c:numCache>
                      <c:formatCode>General</c:formatCode>
                      <c:ptCount val="5"/>
                      <c:pt idx="0">
                        <c:v>1868</c:v>
                      </c:pt>
                      <c:pt idx="1">
                        <c:v>1380</c:v>
                      </c:pt>
                      <c:pt idx="2">
                        <c:v>1029</c:v>
                      </c:pt>
                      <c:pt idx="3">
                        <c:v>882</c:v>
                      </c:pt>
                      <c:pt idx="4">
                        <c:v>1496</c:v>
                      </c:pt>
                    </c:numCache>
                  </c:numRef>
                </c:val>
                <c:smooth val="0"/>
                <c:extLst xmlns:c15="http://schemas.microsoft.com/office/drawing/2012/chart">
                  <c:ext xmlns:c16="http://schemas.microsoft.com/office/drawing/2014/chart" uri="{C3380CC4-5D6E-409C-BE32-E72D297353CC}">
                    <c16:uniqueId val="{00000012-E821-4543-B813-FDE4D3CF9294}"/>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'2017 to 2021'!$J$23</c15:sqref>
                        </c15:formulaRef>
                      </c:ext>
                    </c:extLst>
                    <c:strCache>
                      <c:ptCount val="1"/>
                      <c:pt idx="0">
                        <c:v>Social Services</c:v>
                      </c:pt>
                    </c:strCache>
                  </c:strRef>
                </c:tx>
                <c:spPr>
                  <a:ln w="28575" cap="rnd">
                    <a:solidFill>
                      <a:schemeClr val="accent2">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2021'!$K$23:$O$23</c15:sqref>
                        </c15:formulaRef>
                      </c:ext>
                    </c:extLst>
                    <c:numCache>
                      <c:formatCode>General</c:formatCode>
                      <c:ptCount val="5"/>
                      <c:pt idx="0">
                        <c:v>973</c:v>
                      </c:pt>
                      <c:pt idx="1">
                        <c:v>811</c:v>
                      </c:pt>
                      <c:pt idx="2">
                        <c:v>689</c:v>
                      </c:pt>
                      <c:pt idx="3">
                        <c:v>1113</c:v>
                      </c:pt>
                      <c:pt idx="4">
                        <c:v>1072</c:v>
                      </c:pt>
                    </c:numCache>
                  </c:numRef>
                </c:val>
                <c:smooth val="0"/>
                <c:extLst xmlns:c15="http://schemas.microsoft.com/office/drawing/2012/chart">
                  <c:ext xmlns:c16="http://schemas.microsoft.com/office/drawing/2014/chart" uri="{C3380CC4-5D6E-409C-BE32-E72D297353CC}">
                    <c16:uniqueId val="{00000013-E821-4543-B813-FDE4D3CF9294}"/>
                  </c:ext>
                </c:extLst>
              </c15:ser>
            </c15:filteredLineSeries>
            <c15:filteredLineSeries>
              <c15:ser>
                <c:idx val="20"/>
                <c:order val="20"/>
                <c:tx>
                  <c:strRef>
                    <c:extLst xmlns:c15="http://schemas.microsoft.com/office/drawing/2012/chart">
                      <c:ext xmlns:c15="http://schemas.microsoft.com/office/drawing/2012/chart" uri="{02D57815-91ED-43cb-92C2-25804820EDAC}">
                        <c15:formulaRef>
                          <c15:sqref>'2017 to 2021'!$J$24</c15:sqref>
                        </c15:formulaRef>
                      </c:ext>
                    </c:extLst>
                    <c:strCache>
                      <c:ptCount val="1"/>
                      <c:pt idx="0">
                        <c:v>Sports and Leisure</c:v>
                      </c:pt>
                    </c:strCache>
                  </c:strRef>
                </c:tx>
                <c:spPr>
                  <a:ln w="28575" cap="rnd">
                    <a:solidFill>
                      <a:schemeClr val="accent3">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2021'!$K$24:$O$24</c15:sqref>
                        </c15:formulaRef>
                      </c:ext>
                    </c:extLst>
                    <c:numCache>
                      <c:formatCode>General</c:formatCode>
                      <c:ptCount val="5"/>
                      <c:pt idx="0">
                        <c:v>983</c:v>
                      </c:pt>
                      <c:pt idx="1">
                        <c:v>849</c:v>
                      </c:pt>
                      <c:pt idx="2">
                        <c:v>863</c:v>
                      </c:pt>
                      <c:pt idx="3">
                        <c:v>709</c:v>
                      </c:pt>
                      <c:pt idx="4">
                        <c:v>1007</c:v>
                      </c:pt>
                    </c:numCache>
                  </c:numRef>
                </c:val>
                <c:smooth val="0"/>
                <c:extLst xmlns:c15="http://schemas.microsoft.com/office/drawing/2012/chart">
                  <c:ext xmlns:c16="http://schemas.microsoft.com/office/drawing/2014/chart" uri="{C3380CC4-5D6E-409C-BE32-E72D297353CC}">
                    <c16:uniqueId val="{00000014-E821-4543-B813-FDE4D3CF9294}"/>
                  </c:ext>
                </c:extLst>
              </c15:ser>
            </c15:filteredLineSeries>
            <c15:filteredLineSeries>
              <c15:ser>
                <c:idx val="21"/>
                <c:order val="21"/>
                <c:tx>
                  <c:strRef>
                    <c:extLst xmlns:c15="http://schemas.microsoft.com/office/drawing/2012/chart">
                      <c:ext xmlns:c15="http://schemas.microsoft.com/office/drawing/2012/chart" uri="{02D57815-91ED-43cb-92C2-25804820EDAC}">
                        <c15:formulaRef>
                          <c15:sqref>'2017 to 2021'!$J$25</c15:sqref>
                        </c15:formulaRef>
                      </c:ext>
                    </c:extLst>
                    <c:strCache>
                      <c:ptCount val="1"/>
                      <c:pt idx="0">
                        <c:v>Agriculture</c:v>
                      </c:pt>
                    </c:strCache>
                  </c:strRef>
                </c:tx>
                <c:spPr>
                  <a:ln w="28575" cap="rnd">
                    <a:solidFill>
                      <a:schemeClr val="accent4">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2021'!$K$25:$O$25</c15:sqref>
                        </c15:formulaRef>
                      </c:ext>
                    </c:extLst>
                    <c:numCache>
                      <c:formatCode>General</c:formatCode>
                      <c:ptCount val="5"/>
                      <c:pt idx="0">
                        <c:v>356</c:v>
                      </c:pt>
                      <c:pt idx="1">
                        <c:v>358</c:v>
                      </c:pt>
                      <c:pt idx="2">
                        <c:v>338</c:v>
                      </c:pt>
                      <c:pt idx="3">
                        <c:v>392</c:v>
                      </c:pt>
                      <c:pt idx="4">
                        <c:v>648</c:v>
                      </c:pt>
                    </c:numCache>
                  </c:numRef>
                </c:val>
                <c:smooth val="0"/>
                <c:extLst xmlns:c15="http://schemas.microsoft.com/office/drawing/2012/chart">
                  <c:ext xmlns:c16="http://schemas.microsoft.com/office/drawing/2014/chart" uri="{C3380CC4-5D6E-409C-BE32-E72D297353CC}">
                    <c16:uniqueId val="{00000015-E821-4543-B813-FDE4D3CF9294}"/>
                  </c:ext>
                </c:extLst>
              </c15:ser>
            </c15:filteredLineSeries>
            <c15:filteredLineSeries>
              <c15:ser>
                <c:idx val="22"/>
                <c:order val="22"/>
                <c:tx>
                  <c:strRef>
                    <c:extLst xmlns:c15="http://schemas.microsoft.com/office/drawing/2012/chart">
                      <c:ext xmlns:c15="http://schemas.microsoft.com/office/drawing/2012/chart" uri="{02D57815-91ED-43cb-92C2-25804820EDAC}">
                        <c15:formulaRef>
                          <c15:sqref>'2017 to 2021'!$J$26</c15:sqref>
                        </c15:formulaRef>
                      </c:ext>
                    </c:extLst>
                    <c:strCache>
                      <c:ptCount val="1"/>
                      <c:pt idx="0">
                        <c:v>Animal Care</c:v>
                      </c:pt>
                    </c:strCache>
                  </c:strRef>
                </c:tx>
                <c:spPr>
                  <a:ln w="28575" cap="rnd">
                    <a:solidFill>
                      <a:schemeClr val="accent5">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2021'!$K$26:$O$26</c15:sqref>
                        </c15:formulaRef>
                      </c:ext>
                    </c:extLst>
                    <c:numCache>
                      <c:formatCode>General</c:formatCode>
                      <c:ptCount val="5"/>
                      <c:pt idx="0">
                        <c:v>743</c:v>
                      </c:pt>
                      <c:pt idx="1">
                        <c:v>504</c:v>
                      </c:pt>
                      <c:pt idx="2">
                        <c:v>689</c:v>
                      </c:pt>
                      <c:pt idx="3">
                        <c:v>428</c:v>
                      </c:pt>
                      <c:pt idx="4">
                        <c:v>387</c:v>
                      </c:pt>
                    </c:numCache>
                  </c:numRef>
                </c:val>
                <c:smooth val="0"/>
                <c:extLst xmlns:c15="http://schemas.microsoft.com/office/drawing/2012/chart">
                  <c:ext xmlns:c16="http://schemas.microsoft.com/office/drawing/2014/chart" uri="{C3380CC4-5D6E-409C-BE32-E72D297353CC}">
                    <c16:uniqueId val="{00000016-E821-4543-B813-FDE4D3CF9294}"/>
                  </c:ext>
                </c:extLst>
              </c15:ser>
            </c15:filteredLineSeries>
          </c:ext>
        </c:extLst>
      </c:lineChart>
      <c:catAx>
        <c:axId val="289736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89730207"/>
        <c:crosses val="autoZero"/>
        <c:auto val="1"/>
        <c:lblAlgn val="ctr"/>
        <c:lblOffset val="100"/>
        <c:noMultiLvlLbl val="0"/>
      </c:catAx>
      <c:valAx>
        <c:axId val="2897302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89736863"/>
        <c:crosses val="autoZero"/>
        <c:crossBetween val="between"/>
      </c:valAx>
      <c:spPr>
        <a:noFill/>
        <a:ln>
          <a:noFill/>
        </a:ln>
        <a:effectLst/>
      </c:spPr>
    </c:plotArea>
    <c:plotVisOnly val="1"/>
    <c:dispBlanksAs val="gap"/>
    <c:showDLblsOverMax val="0"/>
  </c:chart>
  <c:spPr>
    <a:noFill/>
    <a:ln>
      <a:noFill/>
    </a:ln>
    <a:effectLst/>
  </c:spPr>
  <c:txPr>
    <a:bodyPr/>
    <a:lstStyle/>
    <a:p>
      <a:pPr>
        <a:defRPr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a:t>Top 200 Job Postings/Vacancies (South East Midlands)</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6"/>
          <c:order val="6"/>
          <c:tx>
            <c:strRef>
              <c:f>'2017 to 2021'!$J$10</c:f>
              <c:strCache>
                <c:ptCount val="1"/>
                <c:pt idx="0">
                  <c:v>Financial</c:v>
                </c:pt>
              </c:strCache>
            </c:strRef>
          </c:tx>
          <c:spPr>
            <a:ln w="28575" cap="rnd">
              <a:solidFill>
                <a:schemeClr val="accent3">
                  <a:lumMod val="60000"/>
                  <a:lumOff val="40000"/>
                </a:schemeClr>
              </a:solidFill>
              <a:round/>
            </a:ln>
            <a:effectLst/>
          </c:spPr>
          <c:marker>
            <c:symbol val="none"/>
          </c:marker>
          <c:cat>
            <c:numRef>
              <c:f>'2017 to 2021'!$K$3:$O$3</c:f>
              <c:numCache>
                <c:formatCode>General</c:formatCode>
                <c:ptCount val="5"/>
                <c:pt idx="0">
                  <c:v>2017</c:v>
                </c:pt>
                <c:pt idx="1">
                  <c:v>2018</c:v>
                </c:pt>
                <c:pt idx="2">
                  <c:v>2019</c:v>
                </c:pt>
                <c:pt idx="3">
                  <c:v>2020</c:v>
                </c:pt>
                <c:pt idx="4">
                  <c:v>2021</c:v>
                </c:pt>
              </c:numCache>
            </c:numRef>
          </c:cat>
          <c:val>
            <c:numRef>
              <c:f>'2017 to 2021'!$K$10:$O$10</c:f>
              <c:numCache>
                <c:formatCode>General</c:formatCode>
                <c:ptCount val="5"/>
                <c:pt idx="0">
                  <c:v>15594</c:v>
                </c:pt>
                <c:pt idx="1">
                  <c:v>12863</c:v>
                </c:pt>
                <c:pt idx="2">
                  <c:v>10164</c:v>
                </c:pt>
                <c:pt idx="3">
                  <c:v>9499</c:v>
                </c:pt>
                <c:pt idx="4">
                  <c:v>12082</c:v>
                </c:pt>
              </c:numCache>
            </c:numRef>
          </c:val>
          <c:smooth val="0"/>
          <c:extLst>
            <c:ext xmlns:c16="http://schemas.microsoft.com/office/drawing/2014/chart" uri="{C3380CC4-5D6E-409C-BE32-E72D297353CC}">
              <c16:uniqueId val="{00000000-5A14-4955-BDA5-752B8E7DDF2C}"/>
            </c:ext>
          </c:extLst>
        </c:ser>
        <c:dLbls>
          <c:showLegendKey val="0"/>
          <c:showVal val="0"/>
          <c:showCatName val="0"/>
          <c:showSerName val="0"/>
          <c:showPercent val="0"/>
          <c:showBubbleSize val="0"/>
        </c:dLbls>
        <c:smooth val="0"/>
        <c:axId val="289736863"/>
        <c:axId val="289730207"/>
        <c:extLst>
          <c:ext xmlns:c15="http://schemas.microsoft.com/office/drawing/2012/chart" uri="{02D57815-91ED-43cb-92C2-25804820EDAC}">
            <c15:filteredLineSeries>
              <c15:ser>
                <c:idx val="0"/>
                <c:order val="0"/>
                <c:tx>
                  <c:strRef>
                    <c:extLst>
                      <c:ext uri="{02D57815-91ED-43cb-92C2-25804820EDAC}">
                        <c15:formulaRef>
                          <c15:sqref>'2017 to 2021'!$J$4</c15:sqref>
                        </c15:formulaRef>
                      </c:ext>
                    </c:extLst>
                    <c:strCache>
                      <c:ptCount val="1"/>
                      <c:pt idx="0">
                        <c:v>Business Operations</c:v>
                      </c:pt>
                    </c:strCache>
                  </c:strRef>
                </c:tx>
                <c:spPr>
                  <a:ln w="28575" cap="rnd">
                    <a:solidFill>
                      <a:schemeClr val="accent1"/>
                    </a:solidFill>
                    <a:round/>
                  </a:ln>
                  <a:effectLst/>
                </c:spPr>
                <c:marker>
                  <c:symbol val="none"/>
                </c:marker>
                <c:cat>
                  <c:numRef>
                    <c:extLst>
                      <c:ex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c:ext uri="{02D57815-91ED-43cb-92C2-25804820EDAC}">
                        <c15:formulaRef>
                          <c15:sqref>'2017 to 2021'!$K$4:$O$4</c15:sqref>
                        </c15:formulaRef>
                      </c:ext>
                    </c:extLst>
                    <c:numCache>
                      <c:formatCode>General</c:formatCode>
                      <c:ptCount val="5"/>
                      <c:pt idx="0">
                        <c:v>43129</c:v>
                      </c:pt>
                      <c:pt idx="1">
                        <c:v>35859</c:v>
                      </c:pt>
                      <c:pt idx="2">
                        <c:v>27552</c:v>
                      </c:pt>
                      <c:pt idx="3">
                        <c:v>22435</c:v>
                      </c:pt>
                      <c:pt idx="4">
                        <c:v>34365</c:v>
                      </c:pt>
                    </c:numCache>
                  </c:numRef>
                </c:val>
                <c:smooth val="0"/>
                <c:extLst>
                  <c:ext xmlns:c16="http://schemas.microsoft.com/office/drawing/2014/chart" uri="{C3380CC4-5D6E-409C-BE32-E72D297353CC}">
                    <c16:uniqueId val="{00000001-5A14-4955-BDA5-752B8E7DDF2C}"/>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'2017 to 2021'!$J$5</c15:sqref>
                        </c15:formulaRef>
                      </c:ext>
                    </c:extLst>
                    <c:strCache>
                      <c:ptCount val="1"/>
                      <c:pt idx="0">
                        <c:v>Logistics</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2021'!$K$5:$O$5</c15:sqref>
                        </c15:formulaRef>
                      </c:ext>
                    </c:extLst>
                    <c:numCache>
                      <c:formatCode>General</c:formatCode>
                      <c:ptCount val="5"/>
                      <c:pt idx="0">
                        <c:v>15652</c:v>
                      </c:pt>
                      <c:pt idx="1">
                        <c:v>15220</c:v>
                      </c:pt>
                      <c:pt idx="2">
                        <c:v>12864</c:v>
                      </c:pt>
                      <c:pt idx="3">
                        <c:v>17089</c:v>
                      </c:pt>
                      <c:pt idx="4">
                        <c:v>23097</c:v>
                      </c:pt>
                    </c:numCache>
                  </c:numRef>
                </c:val>
                <c:smooth val="0"/>
                <c:extLst xmlns:c15="http://schemas.microsoft.com/office/drawing/2012/chart">
                  <c:ext xmlns:c16="http://schemas.microsoft.com/office/drawing/2014/chart" uri="{C3380CC4-5D6E-409C-BE32-E72D297353CC}">
                    <c16:uniqueId val="{00000002-5A14-4955-BDA5-752B8E7DDF2C}"/>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'2017 to 2021'!$J$6</c15:sqref>
                        </c15:formulaRef>
                      </c:ext>
                    </c:extLst>
                    <c:strCache>
                      <c:ptCount val="1"/>
                      <c:pt idx="0">
                        <c:v>Digital</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2021'!$K$6:$O$6</c15:sqref>
                        </c15:formulaRef>
                      </c:ext>
                    </c:extLst>
                    <c:numCache>
                      <c:formatCode>General</c:formatCode>
                      <c:ptCount val="5"/>
                      <c:pt idx="0">
                        <c:v>28462</c:v>
                      </c:pt>
                      <c:pt idx="1">
                        <c:v>19630</c:v>
                      </c:pt>
                      <c:pt idx="2">
                        <c:v>12636</c:v>
                      </c:pt>
                      <c:pt idx="3">
                        <c:v>13595</c:v>
                      </c:pt>
                      <c:pt idx="4">
                        <c:v>17111</c:v>
                      </c:pt>
                    </c:numCache>
                  </c:numRef>
                </c:val>
                <c:smooth val="0"/>
                <c:extLst xmlns:c15="http://schemas.microsoft.com/office/drawing/2012/chart">
                  <c:ext xmlns:c16="http://schemas.microsoft.com/office/drawing/2014/chart" uri="{C3380CC4-5D6E-409C-BE32-E72D297353CC}">
                    <c16:uniqueId val="{00000003-5A14-4955-BDA5-752B8E7DDF2C}"/>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'2017 to 2021'!$J$7</c15:sqref>
                        </c15:formulaRef>
                      </c:ext>
                    </c:extLst>
                    <c:strCache>
                      <c:ptCount val="1"/>
                      <c:pt idx="0">
                        <c:v>Manufacturing</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2021'!$K$7:$O$7</c15:sqref>
                        </c15:formulaRef>
                      </c:ext>
                    </c:extLst>
                    <c:numCache>
                      <c:formatCode>General</c:formatCode>
                      <c:ptCount val="5"/>
                      <c:pt idx="0">
                        <c:v>13678</c:v>
                      </c:pt>
                      <c:pt idx="1">
                        <c:v>11709</c:v>
                      </c:pt>
                      <c:pt idx="2">
                        <c:v>10625</c:v>
                      </c:pt>
                      <c:pt idx="3">
                        <c:v>9810</c:v>
                      </c:pt>
                      <c:pt idx="4">
                        <c:v>15097</c:v>
                      </c:pt>
                    </c:numCache>
                  </c:numRef>
                </c:val>
                <c:smooth val="0"/>
                <c:extLst xmlns:c15="http://schemas.microsoft.com/office/drawing/2012/chart">
                  <c:ext xmlns:c16="http://schemas.microsoft.com/office/drawing/2014/chart" uri="{C3380CC4-5D6E-409C-BE32-E72D297353CC}">
                    <c16:uniqueId val="{00000004-5A14-4955-BDA5-752B8E7DDF2C}"/>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'2017 to 2021'!$J$8</c15:sqref>
                        </c15:formulaRef>
                      </c:ext>
                    </c:extLst>
                    <c:strCache>
                      <c:ptCount val="1"/>
                      <c:pt idx="0">
                        <c:v>Health</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2021'!$K$8:$O$8</c15:sqref>
                        </c15:formulaRef>
                      </c:ext>
                    </c:extLst>
                    <c:numCache>
                      <c:formatCode>General</c:formatCode>
                      <c:ptCount val="5"/>
                      <c:pt idx="0">
                        <c:v>13113</c:v>
                      </c:pt>
                      <c:pt idx="1">
                        <c:v>13122</c:v>
                      </c:pt>
                      <c:pt idx="2">
                        <c:v>10478</c:v>
                      </c:pt>
                      <c:pt idx="3">
                        <c:v>12706</c:v>
                      </c:pt>
                      <c:pt idx="4">
                        <c:v>14145</c:v>
                      </c:pt>
                    </c:numCache>
                  </c:numRef>
                </c:val>
                <c:smooth val="0"/>
                <c:extLst xmlns:c15="http://schemas.microsoft.com/office/drawing/2012/chart">
                  <c:ext xmlns:c16="http://schemas.microsoft.com/office/drawing/2014/chart" uri="{C3380CC4-5D6E-409C-BE32-E72D297353CC}">
                    <c16:uniqueId val="{00000005-5A14-4955-BDA5-752B8E7DDF2C}"/>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'2017 to 2021'!$J$9</c15:sqref>
                        </c15:formulaRef>
                      </c:ext>
                    </c:extLst>
                    <c:strCache>
                      <c:ptCount val="1"/>
                      <c:pt idx="0">
                        <c:v>Sales</c:v>
                      </c:pt>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2021'!$K$9:$O$9</c15:sqref>
                        </c15:formulaRef>
                      </c:ext>
                    </c:extLst>
                    <c:numCache>
                      <c:formatCode>General</c:formatCode>
                      <c:ptCount val="5"/>
                      <c:pt idx="0">
                        <c:v>17469</c:v>
                      </c:pt>
                      <c:pt idx="1">
                        <c:v>13926</c:v>
                      </c:pt>
                      <c:pt idx="2">
                        <c:v>11004</c:v>
                      </c:pt>
                      <c:pt idx="3">
                        <c:v>8633</c:v>
                      </c:pt>
                      <c:pt idx="4">
                        <c:v>12817</c:v>
                      </c:pt>
                    </c:numCache>
                  </c:numRef>
                </c:val>
                <c:smooth val="0"/>
                <c:extLst xmlns:c15="http://schemas.microsoft.com/office/drawing/2012/chart">
                  <c:ext xmlns:c16="http://schemas.microsoft.com/office/drawing/2014/chart" uri="{C3380CC4-5D6E-409C-BE32-E72D297353CC}">
                    <c16:uniqueId val="{00000006-5A14-4955-BDA5-752B8E7DDF2C}"/>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'2017 to 2021'!$J$11</c15:sqref>
                        </c15:formulaRef>
                      </c:ext>
                    </c:extLst>
                    <c:strCache>
                      <c:ptCount val="1"/>
                      <c:pt idx="0">
                        <c:v>Education</c:v>
                      </c:pt>
                    </c:strCache>
                  </c:strRef>
                </c:tx>
                <c:spPr>
                  <a:ln w="28575" cap="rnd">
                    <a:solidFill>
                      <a:schemeClr val="accent2">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2021'!$K$11:$O$11</c15:sqref>
                        </c15:formulaRef>
                      </c:ext>
                    </c:extLst>
                    <c:numCache>
                      <c:formatCode>General</c:formatCode>
                      <c:ptCount val="5"/>
                      <c:pt idx="0">
                        <c:v>11414</c:v>
                      </c:pt>
                      <c:pt idx="1">
                        <c:v>12296</c:v>
                      </c:pt>
                      <c:pt idx="2">
                        <c:v>8997</c:v>
                      </c:pt>
                      <c:pt idx="3">
                        <c:v>9907</c:v>
                      </c:pt>
                      <c:pt idx="4">
                        <c:v>9903</c:v>
                      </c:pt>
                    </c:numCache>
                  </c:numRef>
                </c:val>
                <c:smooth val="0"/>
                <c:extLst xmlns:c15="http://schemas.microsoft.com/office/drawing/2012/chart">
                  <c:ext xmlns:c16="http://schemas.microsoft.com/office/drawing/2014/chart" uri="{C3380CC4-5D6E-409C-BE32-E72D297353CC}">
                    <c16:uniqueId val="{00000007-5A14-4955-BDA5-752B8E7DDF2C}"/>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'2017 to 2021'!$J$12</c15:sqref>
                        </c15:formulaRef>
                      </c:ext>
                    </c:extLst>
                    <c:strCache>
                      <c:ptCount val="1"/>
                      <c:pt idx="0">
                        <c:v>Construction</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2021'!$K$12:$O$12</c15:sqref>
                        </c15:formulaRef>
                      </c:ext>
                    </c:extLst>
                    <c:numCache>
                      <c:formatCode>General</c:formatCode>
                      <c:ptCount val="5"/>
                      <c:pt idx="0">
                        <c:v>10256</c:v>
                      </c:pt>
                      <c:pt idx="1">
                        <c:v>8186</c:v>
                      </c:pt>
                      <c:pt idx="2">
                        <c:v>7381</c:v>
                      </c:pt>
                      <c:pt idx="3">
                        <c:v>7050</c:v>
                      </c:pt>
                      <c:pt idx="4">
                        <c:v>9451</c:v>
                      </c:pt>
                    </c:numCache>
                  </c:numRef>
                </c:val>
                <c:smooth val="0"/>
                <c:extLst xmlns:c15="http://schemas.microsoft.com/office/drawing/2012/chart">
                  <c:ext xmlns:c16="http://schemas.microsoft.com/office/drawing/2014/chart" uri="{C3380CC4-5D6E-409C-BE32-E72D297353CC}">
                    <c16:uniqueId val="{00000008-5A14-4955-BDA5-752B8E7DDF2C}"/>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'2017 to 2021'!$J$13</c15:sqref>
                        </c15:formulaRef>
                      </c:ext>
                    </c:extLst>
                    <c:strCache>
                      <c:ptCount val="1"/>
                      <c:pt idx="0">
                        <c:v>Engineering</c:v>
                      </c:pt>
                    </c:strCache>
                  </c:strRef>
                </c:tx>
                <c:spPr>
                  <a:ln w="28575" cap="rnd">
                    <a:solidFill>
                      <a:schemeClr val="accent4">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2021'!$K$13:$O$13</c15:sqref>
                        </c15:formulaRef>
                      </c:ext>
                    </c:extLst>
                    <c:numCache>
                      <c:formatCode>General</c:formatCode>
                      <c:ptCount val="5"/>
                      <c:pt idx="0">
                        <c:v>11086</c:v>
                      </c:pt>
                      <c:pt idx="1">
                        <c:v>8778</c:v>
                      </c:pt>
                      <c:pt idx="2">
                        <c:v>7874</c:v>
                      </c:pt>
                      <c:pt idx="3">
                        <c:v>7341</c:v>
                      </c:pt>
                      <c:pt idx="4">
                        <c:v>8411</c:v>
                      </c:pt>
                    </c:numCache>
                  </c:numRef>
                </c:val>
                <c:smooth val="0"/>
                <c:extLst xmlns:c15="http://schemas.microsoft.com/office/drawing/2012/chart">
                  <c:ext xmlns:c16="http://schemas.microsoft.com/office/drawing/2014/chart" uri="{C3380CC4-5D6E-409C-BE32-E72D297353CC}">
                    <c16:uniqueId val="{00000009-5A14-4955-BDA5-752B8E7DDF2C}"/>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'2017 to 2021'!$J$14</c15:sqref>
                        </c15:formulaRef>
                      </c:ext>
                    </c:extLst>
                    <c:strCache>
                      <c:ptCount val="1"/>
                      <c:pt idx="0">
                        <c:v>Care</c:v>
                      </c:pt>
                    </c:strCache>
                  </c:strRef>
                </c:tx>
                <c:spPr>
                  <a:ln w="28575" cap="rnd">
                    <a:solidFill>
                      <a:schemeClr val="accent5">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2021'!$K$14:$O$14</c15:sqref>
                        </c15:formulaRef>
                      </c:ext>
                    </c:extLst>
                    <c:numCache>
                      <c:formatCode>General</c:formatCode>
                      <c:ptCount val="5"/>
                      <c:pt idx="0">
                        <c:v>5170</c:v>
                      </c:pt>
                      <c:pt idx="1">
                        <c:v>4331</c:v>
                      </c:pt>
                      <c:pt idx="2">
                        <c:v>4117</c:v>
                      </c:pt>
                      <c:pt idx="3">
                        <c:v>6510</c:v>
                      </c:pt>
                      <c:pt idx="4">
                        <c:v>7587</c:v>
                      </c:pt>
                    </c:numCache>
                  </c:numRef>
                </c:val>
                <c:smooth val="0"/>
                <c:extLst xmlns:c15="http://schemas.microsoft.com/office/drawing/2012/chart">
                  <c:ext xmlns:c16="http://schemas.microsoft.com/office/drawing/2014/chart" uri="{C3380CC4-5D6E-409C-BE32-E72D297353CC}">
                    <c16:uniqueId val="{0000000A-5A14-4955-BDA5-752B8E7DDF2C}"/>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'2017 to 2021'!$J$15</c15:sqref>
                        </c15:formulaRef>
                      </c:ext>
                    </c:extLst>
                    <c:strCache>
                      <c:ptCount val="1"/>
                      <c:pt idx="0">
                        <c:v>Service</c:v>
                      </c:pt>
                    </c:strCache>
                  </c:strRef>
                </c:tx>
                <c:spPr>
                  <a:ln w="28575" cap="rnd">
                    <a:solidFill>
                      <a:schemeClr val="accent6">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2021'!$K$15:$O$15</c15:sqref>
                        </c15:formulaRef>
                      </c:ext>
                    </c:extLst>
                    <c:numCache>
                      <c:formatCode>General</c:formatCode>
                      <c:ptCount val="5"/>
                      <c:pt idx="0">
                        <c:v>2548</c:v>
                      </c:pt>
                      <c:pt idx="1">
                        <c:v>2545</c:v>
                      </c:pt>
                      <c:pt idx="2">
                        <c:v>2847</c:v>
                      </c:pt>
                      <c:pt idx="3">
                        <c:v>3888</c:v>
                      </c:pt>
                      <c:pt idx="4">
                        <c:v>5512</c:v>
                      </c:pt>
                    </c:numCache>
                  </c:numRef>
                </c:val>
                <c:smooth val="0"/>
                <c:extLst xmlns:c15="http://schemas.microsoft.com/office/drawing/2012/chart">
                  <c:ext xmlns:c16="http://schemas.microsoft.com/office/drawing/2014/chart" uri="{C3380CC4-5D6E-409C-BE32-E72D297353CC}">
                    <c16:uniqueId val="{0000000B-5A14-4955-BDA5-752B8E7DDF2C}"/>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'2017 to 2021'!$J$16</c15:sqref>
                        </c15:formulaRef>
                      </c:ext>
                    </c:extLst>
                    <c:strCache>
                      <c:ptCount val="1"/>
                      <c:pt idx="0">
                        <c:v>Food and Accommodation</c:v>
                      </c:pt>
                    </c:strCache>
                  </c:strRef>
                </c:tx>
                <c:spPr>
                  <a:ln w="28575" cap="rnd">
                    <a:solidFill>
                      <a:schemeClr val="accent1">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2021'!$K$16:$O$16</c15:sqref>
                        </c15:formulaRef>
                      </c:ext>
                    </c:extLst>
                    <c:numCache>
                      <c:formatCode>General</c:formatCode>
                      <c:ptCount val="5"/>
                      <c:pt idx="0">
                        <c:v>5905</c:v>
                      </c:pt>
                      <c:pt idx="1">
                        <c:v>5251</c:v>
                      </c:pt>
                      <c:pt idx="2">
                        <c:v>4488</c:v>
                      </c:pt>
                      <c:pt idx="3">
                        <c:v>2527</c:v>
                      </c:pt>
                      <c:pt idx="4">
                        <c:v>5173</c:v>
                      </c:pt>
                    </c:numCache>
                  </c:numRef>
                </c:val>
                <c:smooth val="0"/>
                <c:extLst xmlns:c15="http://schemas.microsoft.com/office/drawing/2012/chart">
                  <c:ext xmlns:c16="http://schemas.microsoft.com/office/drawing/2014/chart" uri="{C3380CC4-5D6E-409C-BE32-E72D297353CC}">
                    <c16:uniqueId val="{0000000C-5A14-4955-BDA5-752B8E7DDF2C}"/>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'2017 to 2021'!$J$17</c15:sqref>
                        </c15:formulaRef>
                      </c:ext>
                    </c:extLst>
                    <c:strCache>
                      <c:ptCount val="1"/>
                      <c:pt idx="0">
                        <c:v>Retail</c:v>
                      </c:pt>
                    </c:strCache>
                  </c:strRef>
                </c:tx>
                <c:spPr>
                  <a:ln w="28575" cap="rnd">
                    <a:solidFill>
                      <a:schemeClr val="accent2">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2021'!$K$17:$O$17</c15:sqref>
                        </c15:formulaRef>
                      </c:ext>
                    </c:extLst>
                    <c:numCache>
                      <c:formatCode>General</c:formatCode>
                      <c:ptCount val="5"/>
                      <c:pt idx="0">
                        <c:v>4436</c:v>
                      </c:pt>
                      <c:pt idx="1">
                        <c:v>3518</c:v>
                      </c:pt>
                      <c:pt idx="2">
                        <c:v>2959</c:v>
                      </c:pt>
                      <c:pt idx="3">
                        <c:v>2239</c:v>
                      </c:pt>
                      <c:pt idx="4">
                        <c:v>3309</c:v>
                      </c:pt>
                    </c:numCache>
                  </c:numRef>
                </c:val>
                <c:smooth val="0"/>
                <c:extLst xmlns:c15="http://schemas.microsoft.com/office/drawing/2012/chart">
                  <c:ext xmlns:c16="http://schemas.microsoft.com/office/drawing/2014/chart" uri="{C3380CC4-5D6E-409C-BE32-E72D297353CC}">
                    <c16:uniqueId val="{0000000D-5A14-4955-BDA5-752B8E7DDF2C}"/>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'2017 to 2021'!$J$18</c15:sqref>
                        </c15:formulaRef>
                      </c:ext>
                    </c:extLst>
                    <c:strCache>
                      <c:ptCount val="1"/>
                      <c:pt idx="0">
                        <c:v>Legal</c:v>
                      </c:pt>
                    </c:strCache>
                  </c:strRef>
                </c:tx>
                <c:spPr>
                  <a:ln w="28575" cap="rnd">
                    <a:solidFill>
                      <a:schemeClr val="accent3">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2021'!$K$18:$O$18</c15:sqref>
                        </c15:formulaRef>
                      </c:ext>
                    </c:extLst>
                    <c:numCache>
                      <c:formatCode>General</c:formatCode>
                      <c:ptCount val="5"/>
                      <c:pt idx="0">
                        <c:v>3182</c:v>
                      </c:pt>
                      <c:pt idx="1">
                        <c:v>3417</c:v>
                      </c:pt>
                      <c:pt idx="2">
                        <c:v>2294</c:v>
                      </c:pt>
                      <c:pt idx="3">
                        <c:v>2106</c:v>
                      </c:pt>
                      <c:pt idx="4">
                        <c:v>2515</c:v>
                      </c:pt>
                    </c:numCache>
                  </c:numRef>
                </c:val>
                <c:smooth val="0"/>
                <c:extLst xmlns:c15="http://schemas.microsoft.com/office/drawing/2012/chart">
                  <c:ext xmlns:c16="http://schemas.microsoft.com/office/drawing/2014/chart" uri="{C3380CC4-5D6E-409C-BE32-E72D297353CC}">
                    <c16:uniqueId val="{0000000E-5A14-4955-BDA5-752B8E7DDF2C}"/>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'2017 to 2021'!$J$19</c15:sqref>
                        </c15:formulaRef>
                      </c:ext>
                    </c:extLst>
                    <c:strCache>
                      <c:ptCount val="1"/>
                      <c:pt idx="0">
                        <c:v>Auto Service</c:v>
                      </c:pt>
                    </c:strCache>
                  </c:strRef>
                </c:tx>
                <c:spPr>
                  <a:ln w="28575" cap="rnd">
                    <a:solidFill>
                      <a:schemeClr val="accent4">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2021'!$K$19:$O$19</c15:sqref>
                        </c15:formulaRef>
                      </c:ext>
                    </c:extLst>
                    <c:numCache>
                      <c:formatCode>General</c:formatCode>
                      <c:ptCount val="5"/>
                      <c:pt idx="0">
                        <c:v>2939</c:v>
                      </c:pt>
                      <c:pt idx="1">
                        <c:v>2603</c:v>
                      </c:pt>
                      <c:pt idx="2">
                        <c:v>1935</c:v>
                      </c:pt>
                      <c:pt idx="3">
                        <c:v>1723</c:v>
                      </c:pt>
                      <c:pt idx="4">
                        <c:v>2307</c:v>
                      </c:pt>
                    </c:numCache>
                  </c:numRef>
                </c:val>
                <c:smooth val="0"/>
                <c:extLst xmlns:c15="http://schemas.microsoft.com/office/drawing/2012/chart">
                  <c:ext xmlns:c16="http://schemas.microsoft.com/office/drawing/2014/chart" uri="{C3380CC4-5D6E-409C-BE32-E72D297353CC}">
                    <c16:uniqueId val="{0000000F-5A14-4955-BDA5-752B8E7DDF2C}"/>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'2017 to 2021'!$J$20</c15:sqref>
                        </c15:formulaRef>
                      </c:ext>
                    </c:extLst>
                    <c:strCache>
                      <c:ptCount val="1"/>
                      <c:pt idx="0">
                        <c:v>Real Estate</c:v>
                      </c:pt>
                    </c:strCache>
                  </c:strRef>
                </c:tx>
                <c:spPr>
                  <a:ln w="28575" cap="rnd">
                    <a:solidFill>
                      <a:schemeClr val="accent5">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2021'!$K$20:$O$20</c15:sqref>
                        </c15:formulaRef>
                      </c:ext>
                    </c:extLst>
                    <c:numCache>
                      <c:formatCode>General</c:formatCode>
                      <c:ptCount val="5"/>
                      <c:pt idx="0">
                        <c:v>1704</c:v>
                      </c:pt>
                      <c:pt idx="1">
                        <c:v>1442</c:v>
                      </c:pt>
                      <c:pt idx="2">
                        <c:v>1112</c:v>
                      </c:pt>
                      <c:pt idx="3">
                        <c:v>1327</c:v>
                      </c:pt>
                      <c:pt idx="4">
                        <c:v>1841</c:v>
                      </c:pt>
                    </c:numCache>
                  </c:numRef>
                </c:val>
                <c:smooth val="0"/>
                <c:extLst xmlns:c15="http://schemas.microsoft.com/office/drawing/2012/chart">
                  <c:ext xmlns:c16="http://schemas.microsoft.com/office/drawing/2014/chart" uri="{C3380CC4-5D6E-409C-BE32-E72D297353CC}">
                    <c16:uniqueId val="{00000010-5A14-4955-BDA5-752B8E7DDF2C}"/>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'2017 to 2021'!$J$21</c15:sqref>
                        </c15:formulaRef>
                      </c:ext>
                    </c:extLst>
                    <c:strCache>
                      <c:ptCount val="1"/>
                      <c:pt idx="0">
                        <c:v>Utilities</c:v>
                      </c:pt>
                    </c:strCache>
                  </c:strRef>
                </c:tx>
                <c:spPr>
                  <a:ln w="28575" cap="rnd">
                    <a:solidFill>
                      <a:schemeClr val="accent6">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2021'!$K$21:$O$21</c15:sqref>
                        </c15:formulaRef>
                      </c:ext>
                    </c:extLst>
                    <c:numCache>
                      <c:formatCode>General</c:formatCode>
                      <c:ptCount val="5"/>
                      <c:pt idx="0">
                        <c:v>1873</c:v>
                      </c:pt>
                      <c:pt idx="1">
                        <c:v>1541</c:v>
                      </c:pt>
                      <c:pt idx="2">
                        <c:v>1365</c:v>
                      </c:pt>
                      <c:pt idx="3">
                        <c:v>1418</c:v>
                      </c:pt>
                      <c:pt idx="4">
                        <c:v>1666</c:v>
                      </c:pt>
                    </c:numCache>
                  </c:numRef>
                </c:val>
                <c:smooth val="0"/>
                <c:extLst xmlns:c15="http://schemas.microsoft.com/office/drawing/2012/chart">
                  <c:ext xmlns:c16="http://schemas.microsoft.com/office/drawing/2014/chart" uri="{C3380CC4-5D6E-409C-BE32-E72D297353CC}">
                    <c16:uniqueId val="{00000011-5A14-4955-BDA5-752B8E7DDF2C}"/>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'2017 to 2021'!$J$22</c15:sqref>
                        </c15:formulaRef>
                      </c:ext>
                    </c:extLst>
                    <c:strCache>
                      <c:ptCount val="1"/>
                      <c:pt idx="0">
                        <c:v>Childcare</c:v>
                      </c:pt>
                    </c:strCache>
                  </c:strRef>
                </c:tx>
                <c:spPr>
                  <a:ln w="28575" cap="rnd">
                    <a:solidFill>
                      <a:schemeClr val="accent1">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2021'!$K$22:$O$22</c15:sqref>
                        </c15:formulaRef>
                      </c:ext>
                    </c:extLst>
                    <c:numCache>
                      <c:formatCode>General</c:formatCode>
                      <c:ptCount val="5"/>
                      <c:pt idx="0">
                        <c:v>1868</c:v>
                      </c:pt>
                      <c:pt idx="1">
                        <c:v>1380</c:v>
                      </c:pt>
                      <c:pt idx="2">
                        <c:v>1029</c:v>
                      </c:pt>
                      <c:pt idx="3">
                        <c:v>882</c:v>
                      </c:pt>
                      <c:pt idx="4">
                        <c:v>1496</c:v>
                      </c:pt>
                    </c:numCache>
                  </c:numRef>
                </c:val>
                <c:smooth val="0"/>
                <c:extLst xmlns:c15="http://schemas.microsoft.com/office/drawing/2012/chart">
                  <c:ext xmlns:c16="http://schemas.microsoft.com/office/drawing/2014/chart" uri="{C3380CC4-5D6E-409C-BE32-E72D297353CC}">
                    <c16:uniqueId val="{00000012-5A14-4955-BDA5-752B8E7DDF2C}"/>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'2017 to 2021'!$J$23</c15:sqref>
                        </c15:formulaRef>
                      </c:ext>
                    </c:extLst>
                    <c:strCache>
                      <c:ptCount val="1"/>
                      <c:pt idx="0">
                        <c:v>Social Services</c:v>
                      </c:pt>
                    </c:strCache>
                  </c:strRef>
                </c:tx>
                <c:spPr>
                  <a:ln w="28575" cap="rnd">
                    <a:solidFill>
                      <a:schemeClr val="accent2">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2021'!$K$23:$O$23</c15:sqref>
                        </c15:formulaRef>
                      </c:ext>
                    </c:extLst>
                    <c:numCache>
                      <c:formatCode>General</c:formatCode>
                      <c:ptCount val="5"/>
                      <c:pt idx="0">
                        <c:v>973</c:v>
                      </c:pt>
                      <c:pt idx="1">
                        <c:v>811</c:v>
                      </c:pt>
                      <c:pt idx="2">
                        <c:v>689</c:v>
                      </c:pt>
                      <c:pt idx="3">
                        <c:v>1113</c:v>
                      </c:pt>
                      <c:pt idx="4">
                        <c:v>1072</c:v>
                      </c:pt>
                    </c:numCache>
                  </c:numRef>
                </c:val>
                <c:smooth val="0"/>
                <c:extLst xmlns:c15="http://schemas.microsoft.com/office/drawing/2012/chart">
                  <c:ext xmlns:c16="http://schemas.microsoft.com/office/drawing/2014/chart" uri="{C3380CC4-5D6E-409C-BE32-E72D297353CC}">
                    <c16:uniqueId val="{00000013-5A14-4955-BDA5-752B8E7DDF2C}"/>
                  </c:ext>
                </c:extLst>
              </c15:ser>
            </c15:filteredLineSeries>
            <c15:filteredLineSeries>
              <c15:ser>
                <c:idx val="20"/>
                <c:order val="20"/>
                <c:tx>
                  <c:strRef>
                    <c:extLst xmlns:c15="http://schemas.microsoft.com/office/drawing/2012/chart">
                      <c:ext xmlns:c15="http://schemas.microsoft.com/office/drawing/2012/chart" uri="{02D57815-91ED-43cb-92C2-25804820EDAC}">
                        <c15:formulaRef>
                          <c15:sqref>'2017 to 2021'!$J$24</c15:sqref>
                        </c15:formulaRef>
                      </c:ext>
                    </c:extLst>
                    <c:strCache>
                      <c:ptCount val="1"/>
                      <c:pt idx="0">
                        <c:v>Sports and Leisure</c:v>
                      </c:pt>
                    </c:strCache>
                  </c:strRef>
                </c:tx>
                <c:spPr>
                  <a:ln w="28575" cap="rnd">
                    <a:solidFill>
                      <a:schemeClr val="accent3">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2021'!$K$24:$O$24</c15:sqref>
                        </c15:formulaRef>
                      </c:ext>
                    </c:extLst>
                    <c:numCache>
                      <c:formatCode>General</c:formatCode>
                      <c:ptCount val="5"/>
                      <c:pt idx="0">
                        <c:v>983</c:v>
                      </c:pt>
                      <c:pt idx="1">
                        <c:v>849</c:v>
                      </c:pt>
                      <c:pt idx="2">
                        <c:v>863</c:v>
                      </c:pt>
                      <c:pt idx="3">
                        <c:v>709</c:v>
                      </c:pt>
                      <c:pt idx="4">
                        <c:v>1007</c:v>
                      </c:pt>
                    </c:numCache>
                  </c:numRef>
                </c:val>
                <c:smooth val="0"/>
                <c:extLst xmlns:c15="http://schemas.microsoft.com/office/drawing/2012/chart">
                  <c:ext xmlns:c16="http://schemas.microsoft.com/office/drawing/2014/chart" uri="{C3380CC4-5D6E-409C-BE32-E72D297353CC}">
                    <c16:uniqueId val="{00000014-5A14-4955-BDA5-752B8E7DDF2C}"/>
                  </c:ext>
                </c:extLst>
              </c15:ser>
            </c15:filteredLineSeries>
            <c15:filteredLineSeries>
              <c15:ser>
                <c:idx val="21"/>
                <c:order val="21"/>
                <c:tx>
                  <c:strRef>
                    <c:extLst xmlns:c15="http://schemas.microsoft.com/office/drawing/2012/chart">
                      <c:ext xmlns:c15="http://schemas.microsoft.com/office/drawing/2012/chart" uri="{02D57815-91ED-43cb-92C2-25804820EDAC}">
                        <c15:formulaRef>
                          <c15:sqref>'2017 to 2021'!$J$25</c15:sqref>
                        </c15:formulaRef>
                      </c:ext>
                    </c:extLst>
                    <c:strCache>
                      <c:ptCount val="1"/>
                      <c:pt idx="0">
                        <c:v>Agriculture</c:v>
                      </c:pt>
                    </c:strCache>
                  </c:strRef>
                </c:tx>
                <c:spPr>
                  <a:ln w="28575" cap="rnd">
                    <a:solidFill>
                      <a:schemeClr val="accent4">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2021'!$K$25:$O$25</c15:sqref>
                        </c15:formulaRef>
                      </c:ext>
                    </c:extLst>
                    <c:numCache>
                      <c:formatCode>General</c:formatCode>
                      <c:ptCount val="5"/>
                      <c:pt idx="0">
                        <c:v>356</c:v>
                      </c:pt>
                      <c:pt idx="1">
                        <c:v>358</c:v>
                      </c:pt>
                      <c:pt idx="2">
                        <c:v>338</c:v>
                      </c:pt>
                      <c:pt idx="3">
                        <c:v>392</c:v>
                      </c:pt>
                      <c:pt idx="4">
                        <c:v>648</c:v>
                      </c:pt>
                    </c:numCache>
                  </c:numRef>
                </c:val>
                <c:smooth val="0"/>
                <c:extLst xmlns:c15="http://schemas.microsoft.com/office/drawing/2012/chart">
                  <c:ext xmlns:c16="http://schemas.microsoft.com/office/drawing/2014/chart" uri="{C3380CC4-5D6E-409C-BE32-E72D297353CC}">
                    <c16:uniqueId val="{00000015-5A14-4955-BDA5-752B8E7DDF2C}"/>
                  </c:ext>
                </c:extLst>
              </c15:ser>
            </c15:filteredLineSeries>
            <c15:filteredLineSeries>
              <c15:ser>
                <c:idx val="22"/>
                <c:order val="22"/>
                <c:tx>
                  <c:strRef>
                    <c:extLst xmlns:c15="http://schemas.microsoft.com/office/drawing/2012/chart">
                      <c:ext xmlns:c15="http://schemas.microsoft.com/office/drawing/2012/chart" uri="{02D57815-91ED-43cb-92C2-25804820EDAC}">
                        <c15:formulaRef>
                          <c15:sqref>'2017 to 2021'!$J$26</c15:sqref>
                        </c15:formulaRef>
                      </c:ext>
                    </c:extLst>
                    <c:strCache>
                      <c:ptCount val="1"/>
                      <c:pt idx="0">
                        <c:v>Animal Care</c:v>
                      </c:pt>
                    </c:strCache>
                  </c:strRef>
                </c:tx>
                <c:spPr>
                  <a:ln w="28575" cap="rnd">
                    <a:solidFill>
                      <a:schemeClr val="accent5">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2021'!$K$26:$O$26</c15:sqref>
                        </c15:formulaRef>
                      </c:ext>
                    </c:extLst>
                    <c:numCache>
                      <c:formatCode>General</c:formatCode>
                      <c:ptCount val="5"/>
                      <c:pt idx="0">
                        <c:v>743</c:v>
                      </c:pt>
                      <c:pt idx="1">
                        <c:v>504</c:v>
                      </c:pt>
                      <c:pt idx="2">
                        <c:v>689</c:v>
                      </c:pt>
                      <c:pt idx="3">
                        <c:v>428</c:v>
                      </c:pt>
                      <c:pt idx="4">
                        <c:v>387</c:v>
                      </c:pt>
                    </c:numCache>
                  </c:numRef>
                </c:val>
                <c:smooth val="0"/>
                <c:extLst xmlns:c15="http://schemas.microsoft.com/office/drawing/2012/chart">
                  <c:ext xmlns:c16="http://schemas.microsoft.com/office/drawing/2014/chart" uri="{C3380CC4-5D6E-409C-BE32-E72D297353CC}">
                    <c16:uniqueId val="{00000016-5A14-4955-BDA5-752B8E7DDF2C}"/>
                  </c:ext>
                </c:extLst>
              </c15:ser>
            </c15:filteredLineSeries>
          </c:ext>
        </c:extLst>
      </c:lineChart>
      <c:catAx>
        <c:axId val="289736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89730207"/>
        <c:crosses val="autoZero"/>
        <c:auto val="1"/>
        <c:lblAlgn val="ctr"/>
        <c:lblOffset val="100"/>
        <c:noMultiLvlLbl val="0"/>
      </c:catAx>
      <c:valAx>
        <c:axId val="2897302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89736863"/>
        <c:crosses val="autoZero"/>
        <c:crossBetween val="between"/>
      </c:valAx>
      <c:spPr>
        <a:noFill/>
        <a:ln>
          <a:noFill/>
        </a:ln>
        <a:effectLst/>
      </c:spPr>
    </c:plotArea>
    <c:plotVisOnly val="1"/>
    <c:dispBlanksAs val="gap"/>
    <c:showDLblsOverMax val="0"/>
  </c:chart>
  <c:spPr>
    <a:noFill/>
    <a:ln>
      <a:noFill/>
    </a:ln>
    <a:effectLst/>
  </c:spPr>
  <c:txPr>
    <a:bodyPr/>
    <a:lstStyle/>
    <a:p>
      <a:pPr>
        <a:defRPr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a:t>Top 200 Job Postings/Vacancies (South East Midlands)</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7"/>
          <c:order val="7"/>
          <c:tx>
            <c:strRef>
              <c:f>'2017 to 2021'!$J$11</c:f>
              <c:strCache>
                <c:ptCount val="1"/>
                <c:pt idx="0">
                  <c:v>Education</c:v>
                </c:pt>
              </c:strCache>
            </c:strRef>
          </c:tx>
          <c:spPr>
            <a:ln w="28575" cap="rnd">
              <a:solidFill>
                <a:srgbClr val="002060"/>
              </a:solidFill>
              <a:round/>
            </a:ln>
            <a:effectLst/>
          </c:spPr>
          <c:marker>
            <c:symbol val="none"/>
          </c:marker>
          <c:cat>
            <c:numRef>
              <c:f>'2017 to 2021'!$K$3:$O$3</c:f>
              <c:numCache>
                <c:formatCode>General</c:formatCode>
                <c:ptCount val="5"/>
                <c:pt idx="0">
                  <c:v>2017</c:v>
                </c:pt>
                <c:pt idx="1">
                  <c:v>2018</c:v>
                </c:pt>
                <c:pt idx="2">
                  <c:v>2019</c:v>
                </c:pt>
                <c:pt idx="3">
                  <c:v>2020</c:v>
                </c:pt>
                <c:pt idx="4">
                  <c:v>2021</c:v>
                </c:pt>
              </c:numCache>
            </c:numRef>
          </c:cat>
          <c:val>
            <c:numRef>
              <c:f>'2017 to 2021'!$K$11:$O$11</c:f>
              <c:numCache>
                <c:formatCode>General</c:formatCode>
                <c:ptCount val="5"/>
                <c:pt idx="0">
                  <c:v>11414</c:v>
                </c:pt>
                <c:pt idx="1">
                  <c:v>12296</c:v>
                </c:pt>
                <c:pt idx="2">
                  <c:v>8997</c:v>
                </c:pt>
                <c:pt idx="3">
                  <c:v>9907</c:v>
                </c:pt>
                <c:pt idx="4">
                  <c:v>9903</c:v>
                </c:pt>
              </c:numCache>
            </c:numRef>
          </c:val>
          <c:smooth val="0"/>
          <c:extLst>
            <c:ext xmlns:c16="http://schemas.microsoft.com/office/drawing/2014/chart" uri="{C3380CC4-5D6E-409C-BE32-E72D297353CC}">
              <c16:uniqueId val="{00000000-DD9B-4FA6-AEAB-FF52247AA143}"/>
            </c:ext>
          </c:extLst>
        </c:ser>
        <c:dLbls>
          <c:showLegendKey val="0"/>
          <c:showVal val="0"/>
          <c:showCatName val="0"/>
          <c:showSerName val="0"/>
          <c:showPercent val="0"/>
          <c:showBubbleSize val="0"/>
        </c:dLbls>
        <c:smooth val="0"/>
        <c:axId val="289736863"/>
        <c:axId val="289730207"/>
        <c:extLst>
          <c:ext xmlns:c15="http://schemas.microsoft.com/office/drawing/2012/chart" uri="{02D57815-91ED-43cb-92C2-25804820EDAC}">
            <c15:filteredLineSeries>
              <c15:ser>
                <c:idx val="0"/>
                <c:order val="0"/>
                <c:tx>
                  <c:strRef>
                    <c:extLst>
                      <c:ext uri="{02D57815-91ED-43cb-92C2-25804820EDAC}">
                        <c15:formulaRef>
                          <c15:sqref>'2017 to 2021'!$J$4</c15:sqref>
                        </c15:formulaRef>
                      </c:ext>
                    </c:extLst>
                    <c:strCache>
                      <c:ptCount val="1"/>
                      <c:pt idx="0">
                        <c:v>Business Operations</c:v>
                      </c:pt>
                    </c:strCache>
                  </c:strRef>
                </c:tx>
                <c:spPr>
                  <a:ln w="28575" cap="rnd">
                    <a:solidFill>
                      <a:schemeClr val="accent1"/>
                    </a:solidFill>
                    <a:round/>
                  </a:ln>
                  <a:effectLst/>
                </c:spPr>
                <c:marker>
                  <c:symbol val="none"/>
                </c:marker>
                <c:cat>
                  <c:numRef>
                    <c:extLst>
                      <c:ex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c:ext uri="{02D57815-91ED-43cb-92C2-25804820EDAC}">
                        <c15:formulaRef>
                          <c15:sqref>'2017 to 2021'!$K$4:$O$4</c15:sqref>
                        </c15:formulaRef>
                      </c:ext>
                    </c:extLst>
                    <c:numCache>
                      <c:formatCode>General</c:formatCode>
                      <c:ptCount val="5"/>
                      <c:pt idx="0">
                        <c:v>43129</c:v>
                      </c:pt>
                      <c:pt idx="1">
                        <c:v>35859</c:v>
                      </c:pt>
                      <c:pt idx="2">
                        <c:v>27552</c:v>
                      </c:pt>
                      <c:pt idx="3">
                        <c:v>22435</c:v>
                      </c:pt>
                      <c:pt idx="4">
                        <c:v>34365</c:v>
                      </c:pt>
                    </c:numCache>
                  </c:numRef>
                </c:val>
                <c:smooth val="0"/>
                <c:extLst>
                  <c:ext xmlns:c16="http://schemas.microsoft.com/office/drawing/2014/chart" uri="{C3380CC4-5D6E-409C-BE32-E72D297353CC}">
                    <c16:uniqueId val="{00000001-DD9B-4FA6-AEAB-FF52247AA143}"/>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'2017 to 2021'!$J$5</c15:sqref>
                        </c15:formulaRef>
                      </c:ext>
                    </c:extLst>
                    <c:strCache>
                      <c:ptCount val="1"/>
                      <c:pt idx="0">
                        <c:v>Logistics</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2021'!$K$5:$O$5</c15:sqref>
                        </c15:formulaRef>
                      </c:ext>
                    </c:extLst>
                    <c:numCache>
                      <c:formatCode>General</c:formatCode>
                      <c:ptCount val="5"/>
                      <c:pt idx="0">
                        <c:v>15652</c:v>
                      </c:pt>
                      <c:pt idx="1">
                        <c:v>15220</c:v>
                      </c:pt>
                      <c:pt idx="2">
                        <c:v>12864</c:v>
                      </c:pt>
                      <c:pt idx="3">
                        <c:v>17089</c:v>
                      </c:pt>
                      <c:pt idx="4">
                        <c:v>23097</c:v>
                      </c:pt>
                    </c:numCache>
                  </c:numRef>
                </c:val>
                <c:smooth val="0"/>
                <c:extLst xmlns:c15="http://schemas.microsoft.com/office/drawing/2012/chart">
                  <c:ext xmlns:c16="http://schemas.microsoft.com/office/drawing/2014/chart" uri="{C3380CC4-5D6E-409C-BE32-E72D297353CC}">
                    <c16:uniqueId val="{00000002-DD9B-4FA6-AEAB-FF52247AA143}"/>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'2017 to 2021'!$J$6</c15:sqref>
                        </c15:formulaRef>
                      </c:ext>
                    </c:extLst>
                    <c:strCache>
                      <c:ptCount val="1"/>
                      <c:pt idx="0">
                        <c:v>Digital</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2021'!$K$6:$O$6</c15:sqref>
                        </c15:formulaRef>
                      </c:ext>
                    </c:extLst>
                    <c:numCache>
                      <c:formatCode>General</c:formatCode>
                      <c:ptCount val="5"/>
                      <c:pt idx="0">
                        <c:v>28462</c:v>
                      </c:pt>
                      <c:pt idx="1">
                        <c:v>19630</c:v>
                      </c:pt>
                      <c:pt idx="2">
                        <c:v>12636</c:v>
                      </c:pt>
                      <c:pt idx="3">
                        <c:v>13595</c:v>
                      </c:pt>
                      <c:pt idx="4">
                        <c:v>17111</c:v>
                      </c:pt>
                    </c:numCache>
                  </c:numRef>
                </c:val>
                <c:smooth val="0"/>
                <c:extLst xmlns:c15="http://schemas.microsoft.com/office/drawing/2012/chart">
                  <c:ext xmlns:c16="http://schemas.microsoft.com/office/drawing/2014/chart" uri="{C3380CC4-5D6E-409C-BE32-E72D297353CC}">
                    <c16:uniqueId val="{00000003-DD9B-4FA6-AEAB-FF52247AA143}"/>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'2017 to 2021'!$J$7</c15:sqref>
                        </c15:formulaRef>
                      </c:ext>
                    </c:extLst>
                    <c:strCache>
                      <c:ptCount val="1"/>
                      <c:pt idx="0">
                        <c:v>Manufacturing</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2021'!$K$7:$O$7</c15:sqref>
                        </c15:formulaRef>
                      </c:ext>
                    </c:extLst>
                    <c:numCache>
                      <c:formatCode>General</c:formatCode>
                      <c:ptCount val="5"/>
                      <c:pt idx="0">
                        <c:v>13678</c:v>
                      </c:pt>
                      <c:pt idx="1">
                        <c:v>11709</c:v>
                      </c:pt>
                      <c:pt idx="2">
                        <c:v>10625</c:v>
                      </c:pt>
                      <c:pt idx="3">
                        <c:v>9810</c:v>
                      </c:pt>
                      <c:pt idx="4">
                        <c:v>15097</c:v>
                      </c:pt>
                    </c:numCache>
                  </c:numRef>
                </c:val>
                <c:smooth val="0"/>
                <c:extLst xmlns:c15="http://schemas.microsoft.com/office/drawing/2012/chart">
                  <c:ext xmlns:c16="http://schemas.microsoft.com/office/drawing/2014/chart" uri="{C3380CC4-5D6E-409C-BE32-E72D297353CC}">
                    <c16:uniqueId val="{00000004-DD9B-4FA6-AEAB-FF52247AA143}"/>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'2017 to 2021'!$J$8</c15:sqref>
                        </c15:formulaRef>
                      </c:ext>
                    </c:extLst>
                    <c:strCache>
                      <c:ptCount val="1"/>
                      <c:pt idx="0">
                        <c:v>Health</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2021'!$K$8:$O$8</c15:sqref>
                        </c15:formulaRef>
                      </c:ext>
                    </c:extLst>
                    <c:numCache>
                      <c:formatCode>General</c:formatCode>
                      <c:ptCount val="5"/>
                      <c:pt idx="0">
                        <c:v>13113</c:v>
                      </c:pt>
                      <c:pt idx="1">
                        <c:v>13122</c:v>
                      </c:pt>
                      <c:pt idx="2">
                        <c:v>10478</c:v>
                      </c:pt>
                      <c:pt idx="3">
                        <c:v>12706</c:v>
                      </c:pt>
                      <c:pt idx="4">
                        <c:v>14145</c:v>
                      </c:pt>
                    </c:numCache>
                  </c:numRef>
                </c:val>
                <c:smooth val="0"/>
                <c:extLst xmlns:c15="http://schemas.microsoft.com/office/drawing/2012/chart">
                  <c:ext xmlns:c16="http://schemas.microsoft.com/office/drawing/2014/chart" uri="{C3380CC4-5D6E-409C-BE32-E72D297353CC}">
                    <c16:uniqueId val="{00000005-DD9B-4FA6-AEAB-FF52247AA143}"/>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'2017 to 2021'!$J$9</c15:sqref>
                        </c15:formulaRef>
                      </c:ext>
                    </c:extLst>
                    <c:strCache>
                      <c:ptCount val="1"/>
                      <c:pt idx="0">
                        <c:v>Sales</c:v>
                      </c:pt>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2021'!$K$9:$O$9</c15:sqref>
                        </c15:formulaRef>
                      </c:ext>
                    </c:extLst>
                    <c:numCache>
                      <c:formatCode>General</c:formatCode>
                      <c:ptCount val="5"/>
                      <c:pt idx="0">
                        <c:v>17469</c:v>
                      </c:pt>
                      <c:pt idx="1">
                        <c:v>13926</c:v>
                      </c:pt>
                      <c:pt idx="2">
                        <c:v>11004</c:v>
                      </c:pt>
                      <c:pt idx="3">
                        <c:v>8633</c:v>
                      </c:pt>
                      <c:pt idx="4">
                        <c:v>12817</c:v>
                      </c:pt>
                    </c:numCache>
                  </c:numRef>
                </c:val>
                <c:smooth val="0"/>
                <c:extLst xmlns:c15="http://schemas.microsoft.com/office/drawing/2012/chart">
                  <c:ext xmlns:c16="http://schemas.microsoft.com/office/drawing/2014/chart" uri="{C3380CC4-5D6E-409C-BE32-E72D297353CC}">
                    <c16:uniqueId val="{00000006-DD9B-4FA6-AEAB-FF52247AA143}"/>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'2017 to 2021'!$J$10</c15:sqref>
                        </c15:formulaRef>
                      </c:ext>
                    </c:extLst>
                    <c:strCache>
                      <c:ptCount val="1"/>
                      <c:pt idx="0">
                        <c:v>Financial</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2021'!$K$10:$O$10</c15:sqref>
                        </c15:formulaRef>
                      </c:ext>
                    </c:extLst>
                    <c:numCache>
                      <c:formatCode>General</c:formatCode>
                      <c:ptCount val="5"/>
                      <c:pt idx="0">
                        <c:v>15594</c:v>
                      </c:pt>
                      <c:pt idx="1">
                        <c:v>12863</c:v>
                      </c:pt>
                      <c:pt idx="2">
                        <c:v>10164</c:v>
                      </c:pt>
                      <c:pt idx="3">
                        <c:v>9499</c:v>
                      </c:pt>
                      <c:pt idx="4">
                        <c:v>12082</c:v>
                      </c:pt>
                    </c:numCache>
                  </c:numRef>
                </c:val>
                <c:smooth val="0"/>
                <c:extLst xmlns:c15="http://schemas.microsoft.com/office/drawing/2012/chart">
                  <c:ext xmlns:c16="http://schemas.microsoft.com/office/drawing/2014/chart" uri="{C3380CC4-5D6E-409C-BE32-E72D297353CC}">
                    <c16:uniqueId val="{00000007-DD9B-4FA6-AEAB-FF52247AA143}"/>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'2017 to 2021'!$J$12</c15:sqref>
                        </c15:formulaRef>
                      </c:ext>
                    </c:extLst>
                    <c:strCache>
                      <c:ptCount val="1"/>
                      <c:pt idx="0">
                        <c:v>Construction</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2021'!$K$12:$O$12</c15:sqref>
                        </c15:formulaRef>
                      </c:ext>
                    </c:extLst>
                    <c:numCache>
                      <c:formatCode>General</c:formatCode>
                      <c:ptCount val="5"/>
                      <c:pt idx="0">
                        <c:v>10256</c:v>
                      </c:pt>
                      <c:pt idx="1">
                        <c:v>8186</c:v>
                      </c:pt>
                      <c:pt idx="2">
                        <c:v>7381</c:v>
                      </c:pt>
                      <c:pt idx="3">
                        <c:v>7050</c:v>
                      </c:pt>
                      <c:pt idx="4">
                        <c:v>9451</c:v>
                      </c:pt>
                    </c:numCache>
                  </c:numRef>
                </c:val>
                <c:smooth val="0"/>
                <c:extLst xmlns:c15="http://schemas.microsoft.com/office/drawing/2012/chart">
                  <c:ext xmlns:c16="http://schemas.microsoft.com/office/drawing/2014/chart" uri="{C3380CC4-5D6E-409C-BE32-E72D297353CC}">
                    <c16:uniqueId val="{00000008-DD9B-4FA6-AEAB-FF52247AA143}"/>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'2017 to 2021'!$J$13</c15:sqref>
                        </c15:formulaRef>
                      </c:ext>
                    </c:extLst>
                    <c:strCache>
                      <c:ptCount val="1"/>
                      <c:pt idx="0">
                        <c:v>Engineering</c:v>
                      </c:pt>
                    </c:strCache>
                  </c:strRef>
                </c:tx>
                <c:spPr>
                  <a:ln w="28575" cap="rnd">
                    <a:solidFill>
                      <a:schemeClr val="accent4">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2021'!$K$13:$O$13</c15:sqref>
                        </c15:formulaRef>
                      </c:ext>
                    </c:extLst>
                    <c:numCache>
                      <c:formatCode>General</c:formatCode>
                      <c:ptCount val="5"/>
                      <c:pt idx="0">
                        <c:v>11086</c:v>
                      </c:pt>
                      <c:pt idx="1">
                        <c:v>8778</c:v>
                      </c:pt>
                      <c:pt idx="2">
                        <c:v>7874</c:v>
                      </c:pt>
                      <c:pt idx="3">
                        <c:v>7341</c:v>
                      </c:pt>
                      <c:pt idx="4">
                        <c:v>8411</c:v>
                      </c:pt>
                    </c:numCache>
                  </c:numRef>
                </c:val>
                <c:smooth val="0"/>
                <c:extLst xmlns:c15="http://schemas.microsoft.com/office/drawing/2012/chart">
                  <c:ext xmlns:c16="http://schemas.microsoft.com/office/drawing/2014/chart" uri="{C3380CC4-5D6E-409C-BE32-E72D297353CC}">
                    <c16:uniqueId val="{00000009-DD9B-4FA6-AEAB-FF52247AA143}"/>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'2017 to 2021'!$J$14</c15:sqref>
                        </c15:formulaRef>
                      </c:ext>
                    </c:extLst>
                    <c:strCache>
                      <c:ptCount val="1"/>
                      <c:pt idx="0">
                        <c:v>Care</c:v>
                      </c:pt>
                    </c:strCache>
                  </c:strRef>
                </c:tx>
                <c:spPr>
                  <a:ln w="28575" cap="rnd">
                    <a:solidFill>
                      <a:schemeClr val="accent5">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2021'!$K$14:$O$14</c15:sqref>
                        </c15:formulaRef>
                      </c:ext>
                    </c:extLst>
                    <c:numCache>
                      <c:formatCode>General</c:formatCode>
                      <c:ptCount val="5"/>
                      <c:pt idx="0">
                        <c:v>5170</c:v>
                      </c:pt>
                      <c:pt idx="1">
                        <c:v>4331</c:v>
                      </c:pt>
                      <c:pt idx="2">
                        <c:v>4117</c:v>
                      </c:pt>
                      <c:pt idx="3">
                        <c:v>6510</c:v>
                      </c:pt>
                      <c:pt idx="4">
                        <c:v>7587</c:v>
                      </c:pt>
                    </c:numCache>
                  </c:numRef>
                </c:val>
                <c:smooth val="0"/>
                <c:extLst xmlns:c15="http://schemas.microsoft.com/office/drawing/2012/chart">
                  <c:ext xmlns:c16="http://schemas.microsoft.com/office/drawing/2014/chart" uri="{C3380CC4-5D6E-409C-BE32-E72D297353CC}">
                    <c16:uniqueId val="{0000000A-DD9B-4FA6-AEAB-FF52247AA143}"/>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'2017 to 2021'!$J$15</c15:sqref>
                        </c15:formulaRef>
                      </c:ext>
                    </c:extLst>
                    <c:strCache>
                      <c:ptCount val="1"/>
                      <c:pt idx="0">
                        <c:v>Service</c:v>
                      </c:pt>
                    </c:strCache>
                  </c:strRef>
                </c:tx>
                <c:spPr>
                  <a:ln w="28575" cap="rnd">
                    <a:solidFill>
                      <a:schemeClr val="accent6">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2021'!$K$15:$O$15</c15:sqref>
                        </c15:formulaRef>
                      </c:ext>
                    </c:extLst>
                    <c:numCache>
                      <c:formatCode>General</c:formatCode>
                      <c:ptCount val="5"/>
                      <c:pt idx="0">
                        <c:v>2548</c:v>
                      </c:pt>
                      <c:pt idx="1">
                        <c:v>2545</c:v>
                      </c:pt>
                      <c:pt idx="2">
                        <c:v>2847</c:v>
                      </c:pt>
                      <c:pt idx="3">
                        <c:v>3888</c:v>
                      </c:pt>
                      <c:pt idx="4">
                        <c:v>5512</c:v>
                      </c:pt>
                    </c:numCache>
                  </c:numRef>
                </c:val>
                <c:smooth val="0"/>
                <c:extLst xmlns:c15="http://schemas.microsoft.com/office/drawing/2012/chart">
                  <c:ext xmlns:c16="http://schemas.microsoft.com/office/drawing/2014/chart" uri="{C3380CC4-5D6E-409C-BE32-E72D297353CC}">
                    <c16:uniqueId val="{0000000B-DD9B-4FA6-AEAB-FF52247AA143}"/>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'2017 to 2021'!$J$16</c15:sqref>
                        </c15:formulaRef>
                      </c:ext>
                    </c:extLst>
                    <c:strCache>
                      <c:ptCount val="1"/>
                      <c:pt idx="0">
                        <c:v>Food and Accommodation</c:v>
                      </c:pt>
                    </c:strCache>
                  </c:strRef>
                </c:tx>
                <c:spPr>
                  <a:ln w="28575" cap="rnd">
                    <a:solidFill>
                      <a:schemeClr val="accent1">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2021'!$K$16:$O$16</c15:sqref>
                        </c15:formulaRef>
                      </c:ext>
                    </c:extLst>
                    <c:numCache>
                      <c:formatCode>General</c:formatCode>
                      <c:ptCount val="5"/>
                      <c:pt idx="0">
                        <c:v>5905</c:v>
                      </c:pt>
                      <c:pt idx="1">
                        <c:v>5251</c:v>
                      </c:pt>
                      <c:pt idx="2">
                        <c:v>4488</c:v>
                      </c:pt>
                      <c:pt idx="3">
                        <c:v>2527</c:v>
                      </c:pt>
                      <c:pt idx="4">
                        <c:v>5173</c:v>
                      </c:pt>
                    </c:numCache>
                  </c:numRef>
                </c:val>
                <c:smooth val="0"/>
                <c:extLst xmlns:c15="http://schemas.microsoft.com/office/drawing/2012/chart">
                  <c:ext xmlns:c16="http://schemas.microsoft.com/office/drawing/2014/chart" uri="{C3380CC4-5D6E-409C-BE32-E72D297353CC}">
                    <c16:uniqueId val="{0000000C-DD9B-4FA6-AEAB-FF52247AA143}"/>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'2017 to 2021'!$J$17</c15:sqref>
                        </c15:formulaRef>
                      </c:ext>
                    </c:extLst>
                    <c:strCache>
                      <c:ptCount val="1"/>
                      <c:pt idx="0">
                        <c:v>Retail</c:v>
                      </c:pt>
                    </c:strCache>
                  </c:strRef>
                </c:tx>
                <c:spPr>
                  <a:ln w="28575" cap="rnd">
                    <a:solidFill>
                      <a:schemeClr val="accent2">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2021'!$K$17:$O$17</c15:sqref>
                        </c15:formulaRef>
                      </c:ext>
                    </c:extLst>
                    <c:numCache>
                      <c:formatCode>General</c:formatCode>
                      <c:ptCount val="5"/>
                      <c:pt idx="0">
                        <c:v>4436</c:v>
                      </c:pt>
                      <c:pt idx="1">
                        <c:v>3518</c:v>
                      </c:pt>
                      <c:pt idx="2">
                        <c:v>2959</c:v>
                      </c:pt>
                      <c:pt idx="3">
                        <c:v>2239</c:v>
                      </c:pt>
                      <c:pt idx="4">
                        <c:v>3309</c:v>
                      </c:pt>
                    </c:numCache>
                  </c:numRef>
                </c:val>
                <c:smooth val="0"/>
                <c:extLst xmlns:c15="http://schemas.microsoft.com/office/drawing/2012/chart">
                  <c:ext xmlns:c16="http://schemas.microsoft.com/office/drawing/2014/chart" uri="{C3380CC4-5D6E-409C-BE32-E72D297353CC}">
                    <c16:uniqueId val="{0000000D-DD9B-4FA6-AEAB-FF52247AA143}"/>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'2017 to 2021'!$J$18</c15:sqref>
                        </c15:formulaRef>
                      </c:ext>
                    </c:extLst>
                    <c:strCache>
                      <c:ptCount val="1"/>
                      <c:pt idx="0">
                        <c:v>Legal</c:v>
                      </c:pt>
                    </c:strCache>
                  </c:strRef>
                </c:tx>
                <c:spPr>
                  <a:ln w="28575" cap="rnd">
                    <a:solidFill>
                      <a:schemeClr val="accent3">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2021'!$K$18:$O$18</c15:sqref>
                        </c15:formulaRef>
                      </c:ext>
                    </c:extLst>
                    <c:numCache>
                      <c:formatCode>General</c:formatCode>
                      <c:ptCount val="5"/>
                      <c:pt idx="0">
                        <c:v>3182</c:v>
                      </c:pt>
                      <c:pt idx="1">
                        <c:v>3417</c:v>
                      </c:pt>
                      <c:pt idx="2">
                        <c:v>2294</c:v>
                      </c:pt>
                      <c:pt idx="3">
                        <c:v>2106</c:v>
                      </c:pt>
                      <c:pt idx="4">
                        <c:v>2515</c:v>
                      </c:pt>
                    </c:numCache>
                  </c:numRef>
                </c:val>
                <c:smooth val="0"/>
                <c:extLst xmlns:c15="http://schemas.microsoft.com/office/drawing/2012/chart">
                  <c:ext xmlns:c16="http://schemas.microsoft.com/office/drawing/2014/chart" uri="{C3380CC4-5D6E-409C-BE32-E72D297353CC}">
                    <c16:uniqueId val="{0000000E-DD9B-4FA6-AEAB-FF52247AA143}"/>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'2017 to 2021'!$J$19</c15:sqref>
                        </c15:formulaRef>
                      </c:ext>
                    </c:extLst>
                    <c:strCache>
                      <c:ptCount val="1"/>
                      <c:pt idx="0">
                        <c:v>Auto Service</c:v>
                      </c:pt>
                    </c:strCache>
                  </c:strRef>
                </c:tx>
                <c:spPr>
                  <a:ln w="28575" cap="rnd">
                    <a:solidFill>
                      <a:schemeClr val="accent4">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2021'!$K$19:$O$19</c15:sqref>
                        </c15:formulaRef>
                      </c:ext>
                    </c:extLst>
                    <c:numCache>
                      <c:formatCode>General</c:formatCode>
                      <c:ptCount val="5"/>
                      <c:pt idx="0">
                        <c:v>2939</c:v>
                      </c:pt>
                      <c:pt idx="1">
                        <c:v>2603</c:v>
                      </c:pt>
                      <c:pt idx="2">
                        <c:v>1935</c:v>
                      </c:pt>
                      <c:pt idx="3">
                        <c:v>1723</c:v>
                      </c:pt>
                      <c:pt idx="4">
                        <c:v>2307</c:v>
                      </c:pt>
                    </c:numCache>
                  </c:numRef>
                </c:val>
                <c:smooth val="0"/>
                <c:extLst xmlns:c15="http://schemas.microsoft.com/office/drawing/2012/chart">
                  <c:ext xmlns:c16="http://schemas.microsoft.com/office/drawing/2014/chart" uri="{C3380CC4-5D6E-409C-BE32-E72D297353CC}">
                    <c16:uniqueId val="{0000000F-DD9B-4FA6-AEAB-FF52247AA143}"/>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'2017 to 2021'!$J$20</c15:sqref>
                        </c15:formulaRef>
                      </c:ext>
                    </c:extLst>
                    <c:strCache>
                      <c:ptCount val="1"/>
                      <c:pt idx="0">
                        <c:v>Real Estate</c:v>
                      </c:pt>
                    </c:strCache>
                  </c:strRef>
                </c:tx>
                <c:spPr>
                  <a:ln w="28575" cap="rnd">
                    <a:solidFill>
                      <a:schemeClr val="accent5">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2021'!$K$20:$O$20</c15:sqref>
                        </c15:formulaRef>
                      </c:ext>
                    </c:extLst>
                    <c:numCache>
                      <c:formatCode>General</c:formatCode>
                      <c:ptCount val="5"/>
                      <c:pt idx="0">
                        <c:v>1704</c:v>
                      </c:pt>
                      <c:pt idx="1">
                        <c:v>1442</c:v>
                      </c:pt>
                      <c:pt idx="2">
                        <c:v>1112</c:v>
                      </c:pt>
                      <c:pt idx="3">
                        <c:v>1327</c:v>
                      </c:pt>
                      <c:pt idx="4">
                        <c:v>1841</c:v>
                      </c:pt>
                    </c:numCache>
                  </c:numRef>
                </c:val>
                <c:smooth val="0"/>
                <c:extLst xmlns:c15="http://schemas.microsoft.com/office/drawing/2012/chart">
                  <c:ext xmlns:c16="http://schemas.microsoft.com/office/drawing/2014/chart" uri="{C3380CC4-5D6E-409C-BE32-E72D297353CC}">
                    <c16:uniqueId val="{00000010-DD9B-4FA6-AEAB-FF52247AA143}"/>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'2017 to 2021'!$J$21</c15:sqref>
                        </c15:formulaRef>
                      </c:ext>
                    </c:extLst>
                    <c:strCache>
                      <c:ptCount val="1"/>
                      <c:pt idx="0">
                        <c:v>Utilities</c:v>
                      </c:pt>
                    </c:strCache>
                  </c:strRef>
                </c:tx>
                <c:spPr>
                  <a:ln w="28575" cap="rnd">
                    <a:solidFill>
                      <a:schemeClr val="accent6">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2021'!$K$21:$O$21</c15:sqref>
                        </c15:formulaRef>
                      </c:ext>
                    </c:extLst>
                    <c:numCache>
                      <c:formatCode>General</c:formatCode>
                      <c:ptCount val="5"/>
                      <c:pt idx="0">
                        <c:v>1873</c:v>
                      </c:pt>
                      <c:pt idx="1">
                        <c:v>1541</c:v>
                      </c:pt>
                      <c:pt idx="2">
                        <c:v>1365</c:v>
                      </c:pt>
                      <c:pt idx="3">
                        <c:v>1418</c:v>
                      </c:pt>
                      <c:pt idx="4">
                        <c:v>1666</c:v>
                      </c:pt>
                    </c:numCache>
                  </c:numRef>
                </c:val>
                <c:smooth val="0"/>
                <c:extLst xmlns:c15="http://schemas.microsoft.com/office/drawing/2012/chart">
                  <c:ext xmlns:c16="http://schemas.microsoft.com/office/drawing/2014/chart" uri="{C3380CC4-5D6E-409C-BE32-E72D297353CC}">
                    <c16:uniqueId val="{00000011-DD9B-4FA6-AEAB-FF52247AA143}"/>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'2017 to 2021'!$J$22</c15:sqref>
                        </c15:formulaRef>
                      </c:ext>
                    </c:extLst>
                    <c:strCache>
                      <c:ptCount val="1"/>
                      <c:pt idx="0">
                        <c:v>Childcare</c:v>
                      </c:pt>
                    </c:strCache>
                  </c:strRef>
                </c:tx>
                <c:spPr>
                  <a:ln w="28575" cap="rnd">
                    <a:solidFill>
                      <a:schemeClr val="accent1">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2021'!$K$22:$O$22</c15:sqref>
                        </c15:formulaRef>
                      </c:ext>
                    </c:extLst>
                    <c:numCache>
                      <c:formatCode>General</c:formatCode>
                      <c:ptCount val="5"/>
                      <c:pt idx="0">
                        <c:v>1868</c:v>
                      </c:pt>
                      <c:pt idx="1">
                        <c:v>1380</c:v>
                      </c:pt>
                      <c:pt idx="2">
                        <c:v>1029</c:v>
                      </c:pt>
                      <c:pt idx="3">
                        <c:v>882</c:v>
                      </c:pt>
                      <c:pt idx="4">
                        <c:v>1496</c:v>
                      </c:pt>
                    </c:numCache>
                  </c:numRef>
                </c:val>
                <c:smooth val="0"/>
                <c:extLst xmlns:c15="http://schemas.microsoft.com/office/drawing/2012/chart">
                  <c:ext xmlns:c16="http://schemas.microsoft.com/office/drawing/2014/chart" uri="{C3380CC4-5D6E-409C-BE32-E72D297353CC}">
                    <c16:uniqueId val="{00000012-DD9B-4FA6-AEAB-FF52247AA143}"/>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'2017 to 2021'!$J$23</c15:sqref>
                        </c15:formulaRef>
                      </c:ext>
                    </c:extLst>
                    <c:strCache>
                      <c:ptCount val="1"/>
                      <c:pt idx="0">
                        <c:v>Social Services</c:v>
                      </c:pt>
                    </c:strCache>
                  </c:strRef>
                </c:tx>
                <c:spPr>
                  <a:ln w="28575" cap="rnd">
                    <a:solidFill>
                      <a:schemeClr val="accent2">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2021'!$K$23:$O$23</c15:sqref>
                        </c15:formulaRef>
                      </c:ext>
                    </c:extLst>
                    <c:numCache>
                      <c:formatCode>General</c:formatCode>
                      <c:ptCount val="5"/>
                      <c:pt idx="0">
                        <c:v>973</c:v>
                      </c:pt>
                      <c:pt idx="1">
                        <c:v>811</c:v>
                      </c:pt>
                      <c:pt idx="2">
                        <c:v>689</c:v>
                      </c:pt>
                      <c:pt idx="3">
                        <c:v>1113</c:v>
                      </c:pt>
                      <c:pt idx="4">
                        <c:v>1072</c:v>
                      </c:pt>
                    </c:numCache>
                  </c:numRef>
                </c:val>
                <c:smooth val="0"/>
                <c:extLst xmlns:c15="http://schemas.microsoft.com/office/drawing/2012/chart">
                  <c:ext xmlns:c16="http://schemas.microsoft.com/office/drawing/2014/chart" uri="{C3380CC4-5D6E-409C-BE32-E72D297353CC}">
                    <c16:uniqueId val="{00000013-DD9B-4FA6-AEAB-FF52247AA143}"/>
                  </c:ext>
                </c:extLst>
              </c15:ser>
            </c15:filteredLineSeries>
            <c15:filteredLineSeries>
              <c15:ser>
                <c:idx val="20"/>
                <c:order val="20"/>
                <c:tx>
                  <c:strRef>
                    <c:extLst xmlns:c15="http://schemas.microsoft.com/office/drawing/2012/chart">
                      <c:ext xmlns:c15="http://schemas.microsoft.com/office/drawing/2012/chart" uri="{02D57815-91ED-43cb-92C2-25804820EDAC}">
                        <c15:formulaRef>
                          <c15:sqref>'2017 to 2021'!$J$24</c15:sqref>
                        </c15:formulaRef>
                      </c:ext>
                    </c:extLst>
                    <c:strCache>
                      <c:ptCount val="1"/>
                      <c:pt idx="0">
                        <c:v>Sports and Leisure</c:v>
                      </c:pt>
                    </c:strCache>
                  </c:strRef>
                </c:tx>
                <c:spPr>
                  <a:ln w="28575" cap="rnd">
                    <a:solidFill>
                      <a:schemeClr val="accent3">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2021'!$K$24:$O$24</c15:sqref>
                        </c15:formulaRef>
                      </c:ext>
                    </c:extLst>
                    <c:numCache>
                      <c:formatCode>General</c:formatCode>
                      <c:ptCount val="5"/>
                      <c:pt idx="0">
                        <c:v>983</c:v>
                      </c:pt>
                      <c:pt idx="1">
                        <c:v>849</c:v>
                      </c:pt>
                      <c:pt idx="2">
                        <c:v>863</c:v>
                      </c:pt>
                      <c:pt idx="3">
                        <c:v>709</c:v>
                      </c:pt>
                      <c:pt idx="4">
                        <c:v>1007</c:v>
                      </c:pt>
                    </c:numCache>
                  </c:numRef>
                </c:val>
                <c:smooth val="0"/>
                <c:extLst xmlns:c15="http://schemas.microsoft.com/office/drawing/2012/chart">
                  <c:ext xmlns:c16="http://schemas.microsoft.com/office/drawing/2014/chart" uri="{C3380CC4-5D6E-409C-BE32-E72D297353CC}">
                    <c16:uniqueId val="{00000014-DD9B-4FA6-AEAB-FF52247AA143}"/>
                  </c:ext>
                </c:extLst>
              </c15:ser>
            </c15:filteredLineSeries>
            <c15:filteredLineSeries>
              <c15:ser>
                <c:idx val="21"/>
                <c:order val="21"/>
                <c:tx>
                  <c:strRef>
                    <c:extLst xmlns:c15="http://schemas.microsoft.com/office/drawing/2012/chart">
                      <c:ext xmlns:c15="http://schemas.microsoft.com/office/drawing/2012/chart" uri="{02D57815-91ED-43cb-92C2-25804820EDAC}">
                        <c15:formulaRef>
                          <c15:sqref>'2017 to 2021'!$J$25</c15:sqref>
                        </c15:formulaRef>
                      </c:ext>
                    </c:extLst>
                    <c:strCache>
                      <c:ptCount val="1"/>
                      <c:pt idx="0">
                        <c:v>Agriculture</c:v>
                      </c:pt>
                    </c:strCache>
                  </c:strRef>
                </c:tx>
                <c:spPr>
                  <a:ln w="28575" cap="rnd">
                    <a:solidFill>
                      <a:schemeClr val="accent4">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2021'!$K$25:$O$25</c15:sqref>
                        </c15:formulaRef>
                      </c:ext>
                    </c:extLst>
                    <c:numCache>
                      <c:formatCode>General</c:formatCode>
                      <c:ptCount val="5"/>
                      <c:pt idx="0">
                        <c:v>356</c:v>
                      </c:pt>
                      <c:pt idx="1">
                        <c:v>358</c:v>
                      </c:pt>
                      <c:pt idx="2">
                        <c:v>338</c:v>
                      </c:pt>
                      <c:pt idx="3">
                        <c:v>392</c:v>
                      </c:pt>
                      <c:pt idx="4">
                        <c:v>648</c:v>
                      </c:pt>
                    </c:numCache>
                  </c:numRef>
                </c:val>
                <c:smooth val="0"/>
                <c:extLst xmlns:c15="http://schemas.microsoft.com/office/drawing/2012/chart">
                  <c:ext xmlns:c16="http://schemas.microsoft.com/office/drawing/2014/chart" uri="{C3380CC4-5D6E-409C-BE32-E72D297353CC}">
                    <c16:uniqueId val="{00000015-DD9B-4FA6-AEAB-FF52247AA143}"/>
                  </c:ext>
                </c:extLst>
              </c15:ser>
            </c15:filteredLineSeries>
            <c15:filteredLineSeries>
              <c15:ser>
                <c:idx val="22"/>
                <c:order val="22"/>
                <c:tx>
                  <c:strRef>
                    <c:extLst xmlns:c15="http://schemas.microsoft.com/office/drawing/2012/chart">
                      <c:ext xmlns:c15="http://schemas.microsoft.com/office/drawing/2012/chart" uri="{02D57815-91ED-43cb-92C2-25804820EDAC}">
                        <c15:formulaRef>
                          <c15:sqref>'2017 to 2021'!$J$26</c15:sqref>
                        </c15:formulaRef>
                      </c:ext>
                    </c:extLst>
                    <c:strCache>
                      <c:ptCount val="1"/>
                      <c:pt idx="0">
                        <c:v>Animal Care</c:v>
                      </c:pt>
                    </c:strCache>
                  </c:strRef>
                </c:tx>
                <c:spPr>
                  <a:ln w="28575" cap="rnd">
                    <a:solidFill>
                      <a:schemeClr val="accent5">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2021'!$K$26:$O$26</c15:sqref>
                        </c15:formulaRef>
                      </c:ext>
                    </c:extLst>
                    <c:numCache>
                      <c:formatCode>General</c:formatCode>
                      <c:ptCount val="5"/>
                      <c:pt idx="0">
                        <c:v>743</c:v>
                      </c:pt>
                      <c:pt idx="1">
                        <c:v>504</c:v>
                      </c:pt>
                      <c:pt idx="2">
                        <c:v>689</c:v>
                      </c:pt>
                      <c:pt idx="3">
                        <c:v>428</c:v>
                      </c:pt>
                      <c:pt idx="4">
                        <c:v>387</c:v>
                      </c:pt>
                    </c:numCache>
                  </c:numRef>
                </c:val>
                <c:smooth val="0"/>
                <c:extLst xmlns:c15="http://schemas.microsoft.com/office/drawing/2012/chart">
                  <c:ext xmlns:c16="http://schemas.microsoft.com/office/drawing/2014/chart" uri="{C3380CC4-5D6E-409C-BE32-E72D297353CC}">
                    <c16:uniqueId val="{00000016-DD9B-4FA6-AEAB-FF52247AA143}"/>
                  </c:ext>
                </c:extLst>
              </c15:ser>
            </c15:filteredLineSeries>
          </c:ext>
        </c:extLst>
      </c:lineChart>
      <c:catAx>
        <c:axId val="289736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89730207"/>
        <c:crosses val="autoZero"/>
        <c:auto val="1"/>
        <c:lblAlgn val="ctr"/>
        <c:lblOffset val="100"/>
        <c:noMultiLvlLbl val="0"/>
      </c:catAx>
      <c:valAx>
        <c:axId val="2897302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89736863"/>
        <c:crosses val="autoZero"/>
        <c:crossBetween val="between"/>
      </c:valAx>
      <c:spPr>
        <a:noFill/>
        <a:ln>
          <a:noFill/>
        </a:ln>
        <a:effectLst/>
      </c:spPr>
    </c:plotArea>
    <c:plotVisOnly val="1"/>
    <c:dispBlanksAs val="gap"/>
    <c:showDLblsOverMax val="0"/>
  </c:chart>
  <c:spPr>
    <a:noFill/>
    <a:ln>
      <a:noFill/>
    </a:ln>
    <a:effectLst/>
  </c:spPr>
  <c:txPr>
    <a:bodyPr/>
    <a:lstStyle/>
    <a:p>
      <a:pPr>
        <a:defRPr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a:t>Top 200 Job Postings/Vacancies (South East Midlands)</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8"/>
          <c:order val="8"/>
          <c:tx>
            <c:strRef>
              <c:f>'2017 to 2021'!$J$12</c:f>
              <c:strCache>
                <c:ptCount val="1"/>
                <c:pt idx="0">
                  <c:v>Construction</c:v>
                </c:pt>
              </c:strCache>
            </c:strRef>
          </c:tx>
          <c:spPr>
            <a:ln w="28575" cap="rnd">
              <a:solidFill>
                <a:schemeClr val="accent3">
                  <a:lumMod val="60000"/>
                </a:schemeClr>
              </a:solidFill>
              <a:round/>
            </a:ln>
            <a:effectLst/>
          </c:spPr>
          <c:marker>
            <c:symbol val="none"/>
          </c:marker>
          <c:cat>
            <c:numRef>
              <c:f>'2017 to 2021'!$K$3:$O$3</c:f>
              <c:numCache>
                <c:formatCode>General</c:formatCode>
                <c:ptCount val="5"/>
                <c:pt idx="0">
                  <c:v>2017</c:v>
                </c:pt>
                <c:pt idx="1">
                  <c:v>2018</c:v>
                </c:pt>
                <c:pt idx="2">
                  <c:v>2019</c:v>
                </c:pt>
                <c:pt idx="3">
                  <c:v>2020</c:v>
                </c:pt>
                <c:pt idx="4">
                  <c:v>2021</c:v>
                </c:pt>
              </c:numCache>
            </c:numRef>
          </c:cat>
          <c:val>
            <c:numRef>
              <c:f>'2017 to 2021'!$K$12:$O$12</c:f>
              <c:numCache>
                <c:formatCode>General</c:formatCode>
                <c:ptCount val="5"/>
                <c:pt idx="0">
                  <c:v>10256</c:v>
                </c:pt>
                <c:pt idx="1">
                  <c:v>8186</c:v>
                </c:pt>
                <c:pt idx="2">
                  <c:v>7381</c:v>
                </c:pt>
                <c:pt idx="3">
                  <c:v>7050</c:v>
                </c:pt>
                <c:pt idx="4">
                  <c:v>9451</c:v>
                </c:pt>
              </c:numCache>
            </c:numRef>
          </c:val>
          <c:smooth val="0"/>
          <c:extLst>
            <c:ext xmlns:c16="http://schemas.microsoft.com/office/drawing/2014/chart" uri="{C3380CC4-5D6E-409C-BE32-E72D297353CC}">
              <c16:uniqueId val="{00000000-91C6-4CFD-86F2-EDFDF1364B9C}"/>
            </c:ext>
          </c:extLst>
        </c:ser>
        <c:dLbls>
          <c:showLegendKey val="0"/>
          <c:showVal val="0"/>
          <c:showCatName val="0"/>
          <c:showSerName val="0"/>
          <c:showPercent val="0"/>
          <c:showBubbleSize val="0"/>
        </c:dLbls>
        <c:smooth val="0"/>
        <c:axId val="289736863"/>
        <c:axId val="289730207"/>
        <c:extLst>
          <c:ext xmlns:c15="http://schemas.microsoft.com/office/drawing/2012/chart" uri="{02D57815-91ED-43cb-92C2-25804820EDAC}">
            <c15:filteredLineSeries>
              <c15:ser>
                <c:idx val="0"/>
                <c:order val="0"/>
                <c:tx>
                  <c:strRef>
                    <c:extLst>
                      <c:ext uri="{02D57815-91ED-43cb-92C2-25804820EDAC}">
                        <c15:formulaRef>
                          <c15:sqref>'2017 to 2021'!$J$4</c15:sqref>
                        </c15:formulaRef>
                      </c:ext>
                    </c:extLst>
                    <c:strCache>
                      <c:ptCount val="1"/>
                      <c:pt idx="0">
                        <c:v>Business Operations</c:v>
                      </c:pt>
                    </c:strCache>
                  </c:strRef>
                </c:tx>
                <c:spPr>
                  <a:ln w="28575" cap="rnd">
                    <a:solidFill>
                      <a:schemeClr val="accent1"/>
                    </a:solidFill>
                    <a:round/>
                  </a:ln>
                  <a:effectLst/>
                </c:spPr>
                <c:marker>
                  <c:symbol val="none"/>
                </c:marker>
                <c:cat>
                  <c:numRef>
                    <c:extLst>
                      <c:ex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c:ext uri="{02D57815-91ED-43cb-92C2-25804820EDAC}">
                        <c15:formulaRef>
                          <c15:sqref>'2017 to 2021'!$K$4:$O$4</c15:sqref>
                        </c15:formulaRef>
                      </c:ext>
                    </c:extLst>
                    <c:numCache>
                      <c:formatCode>General</c:formatCode>
                      <c:ptCount val="5"/>
                      <c:pt idx="0">
                        <c:v>43129</c:v>
                      </c:pt>
                      <c:pt idx="1">
                        <c:v>35859</c:v>
                      </c:pt>
                      <c:pt idx="2">
                        <c:v>27552</c:v>
                      </c:pt>
                      <c:pt idx="3">
                        <c:v>22435</c:v>
                      </c:pt>
                      <c:pt idx="4">
                        <c:v>34365</c:v>
                      </c:pt>
                    </c:numCache>
                  </c:numRef>
                </c:val>
                <c:smooth val="0"/>
                <c:extLst>
                  <c:ext xmlns:c16="http://schemas.microsoft.com/office/drawing/2014/chart" uri="{C3380CC4-5D6E-409C-BE32-E72D297353CC}">
                    <c16:uniqueId val="{00000001-91C6-4CFD-86F2-EDFDF1364B9C}"/>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'2017 to 2021'!$J$5</c15:sqref>
                        </c15:formulaRef>
                      </c:ext>
                    </c:extLst>
                    <c:strCache>
                      <c:ptCount val="1"/>
                      <c:pt idx="0">
                        <c:v>Logistics</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2021'!$K$5:$O$5</c15:sqref>
                        </c15:formulaRef>
                      </c:ext>
                    </c:extLst>
                    <c:numCache>
                      <c:formatCode>General</c:formatCode>
                      <c:ptCount val="5"/>
                      <c:pt idx="0">
                        <c:v>15652</c:v>
                      </c:pt>
                      <c:pt idx="1">
                        <c:v>15220</c:v>
                      </c:pt>
                      <c:pt idx="2">
                        <c:v>12864</c:v>
                      </c:pt>
                      <c:pt idx="3">
                        <c:v>17089</c:v>
                      </c:pt>
                      <c:pt idx="4">
                        <c:v>23097</c:v>
                      </c:pt>
                    </c:numCache>
                  </c:numRef>
                </c:val>
                <c:smooth val="0"/>
                <c:extLst xmlns:c15="http://schemas.microsoft.com/office/drawing/2012/chart">
                  <c:ext xmlns:c16="http://schemas.microsoft.com/office/drawing/2014/chart" uri="{C3380CC4-5D6E-409C-BE32-E72D297353CC}">
                    <c16:uniqueId val="{00000002-91C6-4CFD-86F2-EDFDF1364B9C}"/>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'2017 to 2021'!$J$6</c15:sqref>
                        </c15:formulaRef>
                      </c:ext>
                    </c:extLst>
                    <c:strCache>
                      <c:ptCount val="1"/>
                      <c:pt idx="0">
                        <c:v>Digital</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2021'!$K$6:$O$6</c15:sqref>
                        </c15:formulaRef>
                      </c:ext>
                    </c:extLst>
                    <c:numCache>
                      <c:formatCode>General</c:formatCode>
                      <c:ptCount val="5"/>
                      <c:pt idx="0">
                        <c:v>28462</c:v>
                      </c:pt>
                      <c:pt idx="1">
                        <c:v>19630</c:v>
                      </c:pt>
                      <c:pt idx="2">
                        <c:v>12636</c:v>
                      </c:pt>
                      <c:pt idx="3">
                        <c:v>13595</c:v>
                      </c:pt>
                      <c:pt idx="4">
                        <c:v>17111</c:v>
                      </c:pt>
                    </c:numCache>
                  </c:numRef>
                </c:val>
                <c:smooth val="0"/>
                <c:extLst xmlns:c15="http://schemas.microsoft.com/office/drawing/2012/chart">
                  <c:ext xmlns:c16="http://schemas.microsoft.com/office/drawing/2014/chart" uri="{C3380CC4-5D6E-409C-BE32-E72D297353CC}">
                    <c16:uniqueId val="{00000003-91C6-4CFD-86F2-EDFDF1364B9C}"/>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'2017 to 2021'!$J$7</c15:sqref>
                        </c15:formulaRef>
                      </c:ext>
                    </c:extLst>
                    <c:strCache>
                      <c:ptCount val="1"/>
                      <c:pt idx="0">
                        <c:v>Manufacturing</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2021'!$K$7:$O$7</c15:sqref>
                        </c15:formulaRef>
                      </c:ext>
                    </c:extLst>
                    <c:numCache>
                      <c:formatCode>General</c:formatCode>
                      <c:ptCount val="5"/>
                      <c:pt idx="0">
                        <c:v>13678</c:v>
                      </c:pt>
                      <c:pt idx="1">
                        <c:v>11709</c:v>
                      </c:pt>
                      <c:pt idx="2">
                        <c:v>10625</c:v>
                      </c:pt>
                      <c:pt idx="3">
                        <c:v>9810</c:v>
                      </c:pt>
                      <c:pt idx="4">
                        <c:v>15097</c:v>
                      </c:pt>
                    </c:numCache>
                  </c:numRef>
                </c:val>
                <c:smooth val="0"/>
                <c:extLst xmlns:c15="http://schemas.microsoft.com/office/drawing/2012/chart">
                  <c:ext xmlns:c16="http://schemas.microsoft.com/office/drawing/2014/chart" uri="{C3380CC4-5D6E-409C-BE32-E72D297353CC}">
                    <c16:uniqueId val="{00000004-91C6-4CFD-86F2-EDFDF1364B9C}"/>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'2017 to 2021'!$J$8</c15:sqref>
                        </c15:formulaRef>
                      </c:ext>
                    </c:extLst>
                    <c:strCache>
                      <c:ptCount val="1"/>
                      <c:pt idx="0">
                        <c:v>Health</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2021'!$K$8:$O$8</c15:sqref>
                        </c15:formulaRef>
                      </c:ext>
                    </c:extLst>
                    <c:numCache>
                      <c:formatCode>General</c:formatCode>
                      <c:ptCount val="5"/>
                      <c:pt idx="0">
                        <c:v>13113</c:v>
                      </c:pt>
                      <c:pt idx="1">
                        <c:v>13122</c:v>
                      </c:pt>
                      <c:pt idx="2">
                        <c:v>10478</c:v>
                      </c:pt>
                      <c:pt idx="3">
                        <c:v>12706</c:v>
                      </c:pt>
                      <c:pt idx="4">
                        <c:v>14145</c:v>
                      </c:pt>
                    </c:numCache>
                  </c:numRef>
                </c:val>
                <c:smooth val="0"/>
                <c:extLst xmlns:c15="http://schemas.microsoft.com/office/drawing/2012/chart">
                  <c:ext xmlns:c16="http://schemas.microsoft.com/office/drawing/2014/chart" uri="{C3380CC4-5D6E-409C-BE32-E72D297353CC}">
                    <c16:uniqueId val="{00000005-91C6-4CFD-86F2-EDFDF1364B9C}"/>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'2017 to 2021'!$J$9</c15:sqref>
                        </c15:formulaRef>
                      </c:ext>
                    </c:extLst>
                    <c:strCache>
                      <c:ptCount val="1"/>
                      <c:pt idx="0">
                        <c:v>Sales</c:v>
                      </c:pt>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2021'!$K$9:$O$9</c15:sqref>
                        </c15:formulaRef>
                      </c:ext>
                    </c:extLst>
                    <c:numCache>
                      <c:formatCode>General</c:formatCode>
                      <c:ptCount val="5"/>
                      <c:pt idx="0">
                        <c:v>17469</c:v>
                      </c:pt>
                      <c:pt idx="1">
                        <c:v>13926</c:v>
                      </c:pt>
                      <c:pt idx="2">
                        <c:v>11004</c:v>
                      </c:pt>
                      <c:pt idx="3">
                        <c:v>8633</c:v>
                      </c:pt>
                      <c:pt idx="4">
                        <c:v>12817</c:v>
                      </c:pt>
                    </c:numCache>
                  </c:numRef>
                </c:val>
                <c:smooth val="0"/>
                <c:extLst xmlns:c15="http://schemas.microsoft.com/office/drawing/2012/chart">
                  <c:ext xmlns:c16="http://schemas.microsoft.com/office/drawing/2014/chart" uri="{C3380CC4-5D6E-409C-BE32-E72D297353CC}">
                    <c16:uniqueId val="{00000006-91C6-4CFD-86F2-EDFDF1364B9C}"/>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'2017 to 2021'!$J$10</c15:sqref>
                        </c15:formulaRef>
                      </c:ext>
                    </c:extLst>
                    <c:strCache>
                      <c:ptCount val="1"/>
                      <c:pt idx="0">
                        <c:v>Financial</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2021'!$K$10:$O$10</c15:sqref>
                        </c15:formulaRef>
                      </c:ext>
                    </c:extLst>
                    <c:numCache>
                      <c:formatCode>General</c:formatCode>
                      <c:ptCount val="5"/>
                      <c:pt idx="0">
                        <c:v>15594</c:v>
                      </c:pt>
                      <c:pt idx="1">
                        <c:v>12863</c:v>
                      </c:pt>
                      <c:pt idx="2">
                        <c:v>10164</c:v>
                      </c:pt>
                      <c:pt idx="3">
                        <c:v>9499</c:v>
                      </c:pt>
                      <c:pt idx="4">
                        <c:v>12082</c:v>
                      </c:pt>
                    </c:numCache>
                  </c:numRef>
                </c:val>
                <c:smooth val="0"/>
                <c:extLst xmlns:c15="http://schemas.microsoft.com/office/drawing/2012/chart">
                  <c:ext xmlns:c16="http://schemas.microsoft.com/office/drawing/2014/chart" uri="{C3380CC4-5D6E-409C-BE32-E72D297353CC}">
                    <c16:uniqueId val="{00000007-91C6-4CFD-86F2-EDFDF1364B9C}"/>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'2017 to 2021'!$J$11</c15:sqref>
                        </c15:formulaRef>
                      </c:ext>
                    </c:extLst>
                    <c:strCache>
                      <c:ptCount val="1"/>
                      <c:pt idx="0">
                        <c:v>Education</c:v>
                      </c:pt>
                    </c:strCache>
                  </c:strRef>
                </c:tx>
                <c:spPr>
                  <a:ln w="28575" cap="rnd">
                    <a:solidFill>
                      <a:schemeClr val="accent2">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2021'!$K$11:$O$11</c15:sqref>
                        </c15:formulaRef>
                      </c:ext>
                    </c:extLst>
                    <c:numCache>
                      <c:formatCode>General</c:formatCode>
                      <c:ptCount val="5"/>
                      <c:pt idx="0">
                        <c:v>11414</c:v>
                      </c:pt>
                      <c:pt idx="1">
                        <c:v>12296</c:v>
                      </c:pt>
                      <c:pt idx="2">
                        <c:v>8997</c:v>
                      </c:pt>
                      <c:pt idx="3">
                        <c:v>9907</c:v>
                      </c:pt>
                      <c:pt idx="4">
                        <c:v>9903</c:v>
                      </c:pt>
                    </c:numCache>
                  </c:numRef>
                </c:val>
                <c:smooth val="0"/>
                <c:extLst xmlns:c15="http://schemas.microsoft.com/office/drawing/2012/chart">
                  <c:ext xmlns:c16="http://schemas.microsoft.com/office/drawing/2014/chart" uri="{C3380CC4-5D6E-409C-BE32-E72D297353CC}">
                    <c16:uniqueId val="{00000008-91C6-4CFD-86F2-EDFDF1364B9C}"/>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'2017 to 2021'!$J$13</c15:sqref>
                        </c15:formulaRef>
                      </c:ext>
                    </c:extLst>
                    <c:strCache>
                      <c:ptCount val="1"/>
                      <c:pt idx="0">
                        <c:v>Engineering</c:v>
                      </c:pt>
                    </c:strCache>
                  </c:strRef>
                </c:tx>
                <c:spPr>
                  <a:ln w="28575" cap="rnd">
                    <a:solidFill>
                      <a:schemeClr val="accent4">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2021'!$K$13:$O$13</c15:sqref>
                        </c15:formulaRef>
                      </c:ext>
                    </c:extLst>
                    <c:numCache>
                      <c:formatCode>General</c:formatCode>
                      <c:ptCount val="5"/>
                      <c:pt idx="0">
                        <c:v>11086</c:v>
                      </c:pt>
                      <c:pt idx="1">
                        <c:v>8778</c:v>
                      </c:pt>
                      <c:pt idx="2">
                        <c:v>7874</c:v>
                      </c:pt>
                      <c:pt idx="3">
                        <c:v>7341</c:v>
                      </c:pt>
                      <c:pt idx="4">
                        <c:v>8411</c:v>
                      </c:pt>
                    </c:numCache>
                  </c:numRef>
                </c:val>
                <c:smooth val="0"/>
                <c:extLst xmlns:c15="http://schemas.microsoft.com/office/drawing/2012/chart">
                  <c:ext xmlns:c16="http://schemas.microsoft.com/office/drawing/2014/chart" uri="{C3380CC4-5D6E-409C-BE32-E72D297353CC}">
                    <c16:uniqueId val="{00000009-91C6-4CFD-86F2-EDFDF1364B9C}"/>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'2017 to 2021'!$J$14</c15:sqref>
                        </c15:formulaRef>
                      </c:ext>
                    </c:extLst>
                    <c:strCache>
                      <c:ptCount val="1"/>
                      <c:pt idx="0">
                        <c:v>Care</c:v>
                      </c:pt>
                    </c:strCache>
                  </c:strRef>
                </c:tx>
                <c:spPr>
                  <a:ln w="28575" cap="rnd">
                    <a:solidFill>
                      <a:schemeClr val="accent5">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2021'!$K$14:$O$14</c15:sqref>
                        </c15:formulaRef>
                      </c:ext>
                    </c:extLst>
                    <c:numCache>
                      <c:formatCode>General</c:formatCode>
                      <c:ptCount val="5"/>
                      <c:pt idx="0">
                        <c:v>5170</c:v>
                      </c:pt>
                      <c:pt idx="1">
                        <c:v>4331</c:v>
                      </c:pt>
                      <c:pt idx="2">
                        <c:v>4117</c:v>
                      </c:pt>
                      <c:pt idx="3">
                        <c:v>6510</c:v>
                      </c:pt>
                      <c:pt idx="4">
                        <c:v>7587</c:v>
                      </c:pt>
                    </c:numCache>
                  </c:numRef>
                </c:val>
                <c:smooth val="0"/>
                <c:extLst xmlns:c15="http://schemas.microsoft.com/office/drawing/2012/chart">
                  <c:ext xmlns:c16="http://schemas.microsoft.com/office/drawing/2014/chart" uri="{C3380CC4-5D6E-409C-BE32-E72D297353CC}">
                    <c16:uniqueId val="{0000000A-91C6-4CFD-86F2-EDFDF1364B9C}"/>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'2017 to 2021'!$J$15</c15:sqref>
                        </c15:formulaRef>
                      </c:ext>
                    </c:extLst>
                    <c:strCache>
                      <c:ptCount val="1"/>
                      <c:pt idx="0">
                        <c:v>Service</c:v>
                      </c:pt>
                    </c:strCache>
                  </c:strRef>
                </c:tx>
                <c:spPr>
                  <a:ln w="28575" cap="rnd">
                    <a:solidFill>
                      <a:schemeClr val="accent6">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2021'!$K$15:$O$15</c15:sqref>
                        </c15:formulaRef>
                      </c:ext>
                    </c:extLst>
                    <c:numCache>
                      <c:formatCode>General</c:formatCode>
                      <c:ptCount val="5"/>
                      <c:pt idx="0">
                        <c:v>2548</c:v>
                      </c:pt>
                      <c:pt idx="1">
                        <c:v>2545</c:v>
                      </c:pt>
                      <c:pt idx="2">
                        <c:v>2847</c:v>
                      </c:pt>
                      <c:pt idx="3">
                        <c:v>3888</c:v>
                      </c:pt>
                      <c:pt idx="4">
                        <c:v>5512</c:v>
                      </c:pt>
                    </c:numCache>
                  </c:numRef>
                </c:val>
                <c:smooth val="0"/>
                <c:extLst xmlns:c15="http://schemas.microsoft.com/office/drawing/2012/chart">
                  <c:ext xmlns:c16="http://schemas.microsoft.com/office/drawing/2014/chart" uri="{C3380CC4-5D6E-409C-BE32-E72D297353CC}">
                    <c16:uniqueId val="{0000000B-91C6-4CFD-86F2-EDFDF1364B9C}"/>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'2017 to 2021'!$J$16</c15:sqref>
                        </c15:formulaRef>
                      </c:ext>
                    </c:extLst>
                    <c:strCache>
                      <c:ptCount val="1"/>
                      <c:pt idx="0">
                        <c:v>Food and Accommodation</c:v>
                      </c:pt>
                    </c:strCache>
                  </c:strRef>
                </c:tx>
                <c:spPr>
                  <a:ln w="28575" cap="rnd">
                    <a:solidFill>
                      <a:schemeClr val="accent1">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2021'!$K$16:$O$16</c15:sqref>
                        </c15:formulaRef>
                      </c:ext>
                    </c:extLst>
                    <c:numCache>
                      <c:formatCode>General</c:formatCode>
                      <c:ptCount val="5"/>
                      <c:pt idx="0">
                        <c:v>5905</c:v>
                      </c:pt>
                      <c:pt idx="1">
                        <c:v>5251</c:v>
                      </c:pt>
                      <c:pt idx="2">
                        <c:v>4488</c:v>
                      </c:pt>
                      <c:pt idx="3">
                        <c:v>2527</c:v>
                      </c:pt>
                      <c:pt idx="4">
                        <c:v>5173</c:v>
                      </c:pt>
                    </c:numCache>
                  </c:numRef>
                </c:val>
                <c:smooth val="0"/>
                <c:extLst xmlns:c15="http://schemas.microsoft.com/office/drawing/2012/chart">
                  <c:ext xmlns:c16="http://schemas.microsoft.com/office/drawing/2014/chart" uri="{C3380CC4-5D6E-409C-BE32-E72D297353CC}">
                    <c16:uniqueId val="{0000000C-91C6-4CFD-86F2-EDFDF1364B9C}"/>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'2017 to 2021'!$J$17</c15:sqref>
                        </c15:formulaRef>
                      </c:ext>
                    </c:extLst>
                    <c:strCache>
                      <c:ptCount val="1"/>
                      <c:pt idx="0">
                        <c:v>Retail</c:v>
                      </c:pt>
                    </c:strCache>
                  </c:strRef>
                </c:tx>
                <c:spPr>
                  <a:ln w="28575" cap="rnd">
                    <a:solidFill>
                      <a:schemeClr val="accent2">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2021'!$K$17:$O$17</c15:sqref>
                        </c15:formulaRef>
                      </c:ext>
                    </c:extLst>
                    <c:numCache>
                      <c:formatCode>General</c:formatCode>
                      <c:ptCount val="5"/>
                      <c:pt idx="0">
                        <c:v>4436</c:v>
                      </c:pt>
                      <c:pt idx="1">
                        <c:v>3518</c:v>
                      </c:pt>
                      <c:pt idx="2">
                        <c:v>2959</c:v>
                      </c:pt>
                      <c:pt idx="3">
                        <c:v>2239</c:v>
                      </c:pt>
                      <c:pt idx="4">
                        <c:v>3309</c:v>
                      </c:pt>
                    </c:numCache>
                  </c:numRef>
                </c:val>
                <c:smooth val="0"/>
                <c:extLst xmlns:c15="http://schemas.microsoft.com/office/drawing/2012/chart">
                  <c:ext xmlns:c16="http://schemas.microsoft.com/office/drawing/2014/chart" uri="{C3380CC4-5D6E-409C-BE32-E72D297353CC}">
                    <c16:uniqueId val="{0000000D-91C6-4CFD-86F2-EDFDF1364B9C}"/>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'2017 to 2021'!$J$18</c15:sqref>
                        </c15:formulaRef>
                      </c:ext>
                    </c:extLst>
                    <c:strCache>
                      <c:ptCount val="1"/>
                      <c:pt idx="0">
                        <c:v>Legal</c:v>
                      </c:pt>
                    </c:strCache>
                  </c:strRef>
                </c:tx>
                <c:spPr>
                  <a:ln w="28575" cap="rnd">
                    <a:solidFill>
                      <a:schemeClr val="accent3">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2021'!$K$18:$O$18</c15:sqref>
                        </c15:formulaRef>
                      </c:ext>
                    </c:extLst>
                    <c:numCache>
                      <c:formatCode>General</c:formatCode>
                      <c:ptCount val="5"/>
                      <c:pt idx="0">
                        <c:v>3182</c:v>
                      </c:pt>
                      <c:pt idx="1">
                        <c:v>3417</c:v>
                      </c:pt>
                      <c:pt idx="2">
                        <c:v>2294</c:v>
                      </c:pt>
                      <c:pt idx="3">
                        <c:v>2106</c:v>
                      </c:pt>
                      <c:pt idx="4">
                        <c:v>2515</c:v>
                      </c:pt>
                    </c:numCache>
                  </c:numRef>
                </c:val>
                <c:smooth val="0"/>
                <c:extLst xmlns:c15="http://schemas.microsoft.com/office/drawing/2012/chart">
                  <c:ext xmlns:c16="http://schemas.microsoft.com/office/drawing/2014/chart" uri="{C3380CC4-5D6E-409C-BE32-E72D297353CC}">
                    <c16:uniqueId val="{0000000E-91C6-4CFD-86F2-EDFDF1364B9C}"/>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'2017 to 2021'!$J$19</c15:sqref>
                        </c15:formulaRef>
                      </c:ext>
                    </c:extLst>
                    <c:strCache>
                      <c:ptCount val="1"/>
                      <c:pt idx="0">
                        <c:v>Auto Service</c:v>
                      </c:pt>
                    </c:strCache>
                  </c:strRef>
                </c:tx>
                <c:spPr>
                  <a:ln w="28575" cap="rnd">
                    <a:solidFill>
                      <a:schemeClr val="accent4">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2021'!$K$19:$O$19</c15:sqref>
                        </c15:formulaRef>
                      </c:ext>
                    </c:extLst>
                    <c:numCache>
                      <c:formatCode>General</c:formatCode>
                      <c:ptCount val="5"/>
                      <c:pt idx="0">
                        <c:v>2939</c:v>
                      </c:pt>
                      <c:pt idx="1">
                        <c:v>2603</c:v>
                      </c:pt>
                      <c:pt idx="2">
                        <c:v>1935</c:v>
                      </c:pt>
                      <c:pt idx="3">
                        <c:v>1723</c:v>
                      </c:pt>
                      <c:pt idx="4">
                        <c:v>2307</c:v>
                      </c:pt>
                    </c:numCache>
                  </c:numRef>
                </c:val>
                <c:smooth val="0"/>
                <c:extLst xmlns:c15="http://schemas.microsoft.com/office/drawing/2012/chart">
                  <c:ext xmlns:c16="http://schemas.microsoft.com/office/drawing/2014/chart" uri="{C3380CC4-5D6E-409C-BE32-E72D297353CC}">
                    <c16:uniqueId val="{0000000F-91C6-4CFD-86F2-EDFDF1364B9C}"/>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'2017 to 2021'!$J$20</c15:sqref>
                        </c15:formulaRef>
                      </c:ext>
                    </c:extLst>
                    <c:strCache>
                      <c:ptCount val="1"/>
                      <c:pt idx="0">
                        <c:v>Real Estate</c:v>
                      </c:pt>
                    </c:strCache>
                  </c:strRef>
                </c:tx>
                <c:spPr>
                  <a:ln w="28575" cap="rnd">
                    <a:solidFill>
                      <a:schemeClr val="accent5">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2021'!$K$20:$O$20</c15:sqref>
                        </c15:formulaRef>
                      </c:ext>
                    </c:extLst>
                    <c:numCache>
                      <c:formatCode>General</c:formatCode>
                      <c:ptCount val="5"/>
                      <c:pt idx="0">
                        <c:v>1704</c:v>
                      </c:pt>
                      <c:pt idx="1">
                        <c:v>1442</c:v>
                      </c:pt>
                      <c:pt idx="2">
                        <c:v>1112</c:v>
                      </c:pt>
                      <c:pt idx="3">
                        <c:v>1327</c:v>
                      </c:pt>
                      <c:pt idx="4">
                        <c:v>1841</c:v>
                      </c:pt>
                    </c:numCache>
                  </c:numRef>
                </c:val>
                <c:smooth val="0"/>
                <c:extLst xmlns:c15="http://schemas.microsoft.com/office/drawing/2012/chart">
                  <c:ext xmlns:c16="http://schemas.microsoft.com/office/drawing/2014/chart" uri="{C3380CC4-5D6E-409C-BE32-E72D297353CC}">
                    <c16:uniqueId val="{00000010-91C6-4CFD-86F2-EDFDF1364B9C}"/>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'2017 to 2021'!$J$21</c15:sqref>
                        </c15:formulaRef>
                      </c:ext>
                    </c:extLst>
                    <c:strCache>
                      <c:ptCount val="1"/>
                      <c:pt idx="0">
                        <c:v>Utilities</c:v>
                      </c:pt>
                    </c:strCache>
                  </c:strRef>
                </c:tx>
                <c:spPr>
                  <a:ln w="28575" cap="rnd">
                    <a:solidFill>
                      <a:schemeClr val="accent6">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2021'!$K$21:$O$21</c15:sqref>
                        </c15:formulaRef>
                      </c:ext>
                    </c:extLst>
                    <c:numCache>
                      <c:formatCode>General</c:formatCode>
                      <c:ptCount val="5"/>
                      <c:pt idx="0">
                        <c:v>1873</c:v>
                      </c:pt>
                      <c:pt idx="1">
                        <c:v>1541</c:v>
                      </c:pt>
                      <c:pt idx="2">
                        <c:v>1365</c:v>
                      </c:pt>
                      <c:pt idx="3">
                        <c:v>1418</c:v>
                      </c:pt>
                      <c:pt idx="4">
                        <c:v>1666</c:v>
                      </c:pt>
                    </c:numCache>
                  </c:numRef>
                </c:val>
                <c:smooth val="0"/>
                <c:extLst xmlns:c15="http://schemas.microsoft.com/office/drawing/2012/chart">
                  <c:ext xmlns:c16="http://schemas.microsoft.com/office/drawing/2014/chart" uri="{C3380CC4-5D6E-409C-BE32-E72D297353CC}">
                    <c16:uniqueId val="{00000011-91C6-4CFD-86F2-EDFDF1364B9C}"/>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'2017 to 2021'!$J$22</c15:sqref>
                        </c15:formulaRef>
                      </c:ext>
                    </c:extLst>
                    <c:strCache>
                      <c:ptCount val="1"/>
                      <c:pt idx="0">
                        <c:v>Childcare</c:v>
                      </c:pt>
                    </c:strCache>
                  </c:strRef>
                </c:tx>
                <c:spPr>
                  <a:ln w="28575" cap="rnd">
                    <a:solidFill>
                      <a:schemeClr val="accent1">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2021'!$K$22:$O$22</c15:sqref>
                        </c15:formulaRef>
                      </c:ext>
                    </c:extLst>
                    <c:numCache>
                      <c:formatCode>General</c:formatCode>
                      <c:ptCount val="5"/>
                      <c:pt idx="0">
                        <c:v>1868</c:v>
                      </c:pt>
                      <c:pt idx="1">
                        <c:v>1380</c:v>
                      </c:pt>
                      <c:pt idx="2">
                        <c:v>1029</c:v>
                      </c:pt>
                      <c:pt idx="3">
                        <c:v>882</c:v>
                      </c:pt>
                      <c:pt idx="4">
                        <c:v>1496</c:v>
                      </c:pt>
                    </c:numCache>
                  </c:numRef>
                </c:val>
                <c:smooth val="0"/>
                <c:extLst xmlns:c15="http://schemas.microsoft.com/office/drawing/2012/chart">
                  <c:ext xmlns:c16="http://schemas.microsoft.com/office/drawing/2014/chart" uri="{C3380CC4-5D6E-409C-BE32-E72D297353CC}">
                    <c16:uniqueId val="{00000012-91C6-4CFD-86F2-EDFDF1364B9C}"/>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'2017 to 2021'!$J$23</c15:sqref>
                        </c15:formulaRef>
                      </c:ext>
                    </c:extLst>
                    <c:strCache>
                      <c:ptCount val="1"/>
                      <c:pt idx="0">
                        <c:v>Social Services</c:v>
                      </c:pt>
                    </c:strCache>
                  </c:strRef>
                </c:tx>
                <c:spPr>
                  <a:ln w="28575" cap="rnd">
                    <a:solidFill>
                      <a:schemeClr val="accent2">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2021'!$K$23:$O$23</c15:sqref>
                        </c15:formulaRef>
                      </c:ext>
                    </c:extLst>
                    <c:numCache>
                      <c:formatCode>General</c:formatCode>
                      <c:ptCount val="5"/>
                      <c:pt idx="0">
                        <c:v>973</c:v>
                      </c:pt>
                      <c:pt idx="1">
                        <c:v>811</c:v>
                      </c:pt>
                      <c:pt idx="2">
                        <c:v>689</c:v>
                      </c:pt>
                      <c:pt idx="3">
                        <c:v>1113</c:v>
                      </c:pt>
                      <c:pt idx="4">
                        <c:v>1072</c:v>
                      </c:pt>
                    </c:numCache>
                  </c:numRef>
                </c:val>
                <c:smooth val="0"/>
                <c:extLst xmlns:c15="http://schemas.microsoft.com/office/drawing/2012/chart">
                  <c:ext xmlns:c16="http://schemas.microsoft.com/office/drawing/2014/chart" uri="{C3380CC4-5D6E-409C-BE32-E72D297353CC}">
                    <c16:uniqueId val="{00000013-91C6-4CFD-86F2-EDFDF1364B9C}"/>
                  </c:ext>
                </c:extLst>
              </c15:ser>
            </c15:filteredLineSeries>
            <c15:filteredLineSeries>
              <c15:ser>
                <c:idx val="20"/>
                <c:order val="20"/>
                <c:tx>
                  <c:strRef>
                    <c:extLst xmlns:c15="http://schemas.microsoft.com/office/drawing/2012/chart">
                      <c:ext xmlns:c15="http://schemas.microsoft.com/office/drawing/2012/chart" uri="{02D57815-91ED-43cb-92C2-25804820EDAC}">
                        <c15:formulaRef>
                          <c15:sqref>'2017 to 2021'!$J$24</c15:sqref>
                        </c15:formulaRef>
                      </c:ext>
                    </c:extLst>
                    <c:strCache>
                      <c:ptCount val="1"/>
                      <c:pt idx="0">
                        <c:v>Sports and Leisure</c:v>
                      </c:pt>
                    </c:strCache>
                  </c:strRef>
                </c:tx>
                <c:spPr>
                  <a:ln w="28575" cap="rnd">
                    <a:solidFill>
                      <a:schemeClr val="accent3">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2021'!$K$24:$O$24</c15:sqref>
                        </c15:formulaRef>
                      </c:ext>
                    </c:extLst>
                    <c:numCache>
                      <c:formatCode>General</c:formatCode>
                      <c:ptCount val="5"/>
                      <c:pt idx="0">
                        <c:v>983</c:v>
                      </c:pt>
                      <c:pt idx="1">
                        <c:v>849</c:v>
                      </c:pt>
                      <c:pt idx="2">
                        <c:v>863</c:v>
                      </c:pt>
                      <c:pt idx="3">
                        <c:v>709</c:v>
                      </c:pt>
                      <c:pt idx="4">
                        <c:v>1007</c:v>
                      </c:pt>
                    </c:numCache>
                  </c:numRef>
                </c:val>
                <c:smooth val="0"/>
                <c:extLst xmlns:c15="http://schemas.microsoft.com/office/drawing/2012/chart">
                  <c:ext xmlns:c16="http://schemas.microsoft.com/office/drawing/2014/chart" uri="{C3380CC4-5D6E-409C-BE32-E72D297353CC}">
                    <c16:uniqueId val="{00000014-91C6-4CFD-86F2-EDFDF1364B9C}"/>
                  </c:ext>
                </c:extLst>
              </c15:ser>
            </c15:filteredLineSeries>
            <c15:filteredLineSeries>
              <c15:ser>
                <c:idx val="21"/>
                <c:order val="21"/>
                <c:tx>
                  <c:strRef>
                    <c:extLst xmlns:c15="http://schemas.microsoft.com/office/drawing/2012/chart">
                      <c:ext xmlns:c15="http://schemas.microsoft.com/office/drawing/2012/chart" uri="{02D57815-91ED-43cb-92C2-25804820EDAC}">
                        <c15:formulaRef>
                          <c15:sqref>'2017 to 2021'!$J$25</c15:sqref>
                        </c15:formulaRef>
                      </c:ext>
                    </c:extLst>
                    <c:strCache>
                      <c:ptCount val="1"/>
                      <c:pt idx="0">
                        <c:v>Agriculture</c:v>
                      </c:pt>
                    </c:strCache>
                  </c:strRef>
                </c:tx>
                <c:spPr>
                  <a:ln w="28575" cap="rnd">
                    <a:solidFill>
                      <a:schemeClr val="accent4">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2021'!$K$25:$O$25</c15:sqref>
                        </c15:formulaRef>
                      </c:ext>
                    </c:extLst>
                    <c:numCache>
                      <c:formatCode>General</c:formatCode>
                      <c:ptCount val="5"/>
                      <c:pt idx="0">
                        <c:v>356</c:v>
                      </c:pt>
                      <c:pt idx="1">
                        <c:v>358</c:v>
                      </c:pt>
                      <c:pt idx="2">
                        <c:v>338</c:v>
                      </c:pt>
                      <c:pt idx="3">
                        <c:v>392</c:v>
                      </c:pt>
                      <c:pt idx="4">
                        <c:v>648</c:v>
                      </c:pt>
                    </c:numCache>
                  </c:numRef>
                </c:val>
                <c:smooth val="0"/>
                <c:extLst xmlns:c15="http://schemas.microsoft.com/office/drawing/2012/chart">
                  <c:ext xmlns:c16="http://schemas.microsoft.com/office/drawing/2014/chart" uri="{C3380CC4-5D6E-409C-BE32-E72D297353CC}">
                    <c16:uniqueId val="{00000015-91C6-4CFD-86F2-EDFDF1364B9C}"/>
                  </c:ext>
                </c:extLst>
              </c15:ser>
            </c15:filteredLineSeries>
            <c15:filteredLineSeries>
              <c15:ser>
                <c:idx val="22"/>
                <c:order val="22"/>
                <c:tx>
                  <c:strRef>
                    <c:extLst xmlns:c15="http://schemas.microsoft.com/office/drawing/2012/chart">
                      <c:ext xmlns:c15="http://schemas.microsoft.com/office/drawing/2012/chart" uri="{02D57815-91ED-43cb-92C2-25804820EDAC}">
                        <c15:formulaRef>
                          <c15:sqref>'2017 to 2021'!$J$26</c15:sqref>
                        </c15:formulaRef>
                      </c:ext>
                    </c:extLst>
                    <c:strCache>
                      <c:ptCount val="1"/>
                      <c:pt idx="0">
                        <c:v>Animal Care</c:v>
                      </c:pt>
                    </c:strCache>
                  </c:strRef>
                </c:tx>
                <c:spPr>
                  <a:ln w="28575" cap="rnd">
                    <a:solidFill>
                      <a:schemeClr val="accent5">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2021'!$K$26:$O$26</c15:sqref>
                        </c15:formulaRef>
                      </c:ext>
                    </c:extLst>
                    <c:numCache>
                      <c:formatCode>General</c:formatCode>
                      <c:ptCount val="5"/>
                      <c:pt idx="0">
                        <c:v>743</c:v>
                      </c:pt>
                      <c:pt idx="1">
                        <c:v>504</c:v>
                      </c:pt>
                      <c:pt idx="2">
                        <c:v>689</c:v>
                      </c:pt>
                      <c:pt idx="3">
                        <c:v>428</c:v>
                      </c:pt>
                      <c:pt idx="4">
                        <c:v>387</c:v>
                      </c:pt>
                    </c:numCache>
                  </c:numRef>
                </c:val>
                <c:smooth val="0"/>
                <c:extLst xmlns:c15="http://schemas.microsoft.com/office/drawing/2012/chart">
                  <c:ext xmlns:c16="http://schemas.microsoft.com/office/drawing/2014/chart" uri="{C3380CC4-5D6E-409C-BE32-E72D297353CC}">
                    <c16:uniqueId val="{00000016-91C6-4CFD-86F2-EDFDF1364B9C}"/>
                  </c:ext>
                </c:extLst>
              </c15:ser>
            </c15:filteredLineSeries>
          </c:ext>
        </c:extLst>
      </c:lineChart>
      <c:catAx>
        <c:axId val="289736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89730207"/>
        <c:crosses val="autoZero"/>
        <c:auto val="1"/>
        <c:lblAlgn val="ctr"/>
        <c:lblOffset val="100"/>
        <c:noMultiLvlLbl val="0"/>
      </c:catAx>
      <c:valAx>
        <c:axId val="2897302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89736863"/>
        <c:crosses val="autoZero"/>
        <c:crossBetween val="between"/>
      </c:valAx>
      <c:spPr>
        <a:noFill/>
        <a:ln>
          <a:noFill/>
        </a:ln>
        <a:effectLst/>
      </c:spPr>
    </c:plotArea>
    <c:plotVisOnly val="1"/>
    <c:dispBlanksAs val="gap"/>
    <c:showDLblsOverMax val="0"/>
  </c:chart>
  <c:spPr>
    <a:noFill/>
    <a:ln>
      <a:noFill/>
    </a:ln>
    <a:effectLst/>
  </c:spPr>
  <c:txPr>
    <a:bodyPr/>
    <a:lstStyle/>
    <a:p>
      <a:pPr>
        <a:defRPr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a:t>Top 200 Job Postings/Vacancies (South East Midlands)</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9"/>
          <c:order val="9"/>
          <c:tx>
            <c:strRef>
              <c:f>'2017 to 2021'!$J$13</c:f>
              <c:strCache>
                <c:ptCount val="1"/>
                <c:pt idx="0">
                  <c:v>Engineering</c:v>
                </c:pt>
              </c:strCache>
            </c:strRef>
          </c:tx>
          <c:spPr>
            <a:ln w="28575" cap="rnd">
              <a:solidFill>
                <a:schemeClr val="accent2"/>
              </a:solidFill>
              <a:round/>
            </a:ln>
            <a:effectLst/>
          </c:spPr>
          <c:marker>
            <c:symbol val="none"/>
          </c:marker>
          <c:cat>
            <c:numRef>
              <c:f>'2017 to 2021'!$K$3:$O$3</c:f>
              <c:numCache>
                <c:formatCode>General</c:formatCode>
                <c:ptCount val="5"/>
                <c:pt idx="0">
                  <c:v>2017</c:v>
                </c:pt>
                <c:pt idx="1">
                  <c:v>2018</c:v>
                </c:pt>
                <c:pt idx="2">
                  <c:v>2019</c:v>
                </c:pt>
                <c:pt idx="3">
                  <c:v>2020</c:v>
                </c:pt>
                <c:pt idx="4">
                  <c:v>2021</c:v>
                </c:pt>
              </c:numCache>
            </c:numRef>
          </c:cat>
          <c:val>
            <c:numRef>
              <c:f>'2017 to 2021'!$K$13:$O$13</c:f>
              <c:numCache>
                <c:formatCode>General</c:formatCode>
                <c:ptCount val="5"/>
                <c:pt idx="0">
                  <c:v>11086</c:v>
                </c:pt>
                <c:pt idx="1">
                  <c:v>8778</c:v>
                </c:pt>
                <c:pt idx="2">
                  <c:v>7874</c:v>
                </c:pt>
                <c:pt idx="3">
                  <c:v>7341</c:v>
                </c:pt>
                <c:pt idx="4">
                  <c:v>8411</c:v>
                </c:pt>
              </c:numCache>
            </c:numRef>
          </c:val>
          <c:smooth val="0"/>
          <c:extLst>
            <c:ext xmlns:c16="http://schemas.microsoft.com/office/drawing/2014/chart" uri="{C3380CC4-5D6E-409C-BE32-E72D297353CC}">
              <c16:uniqueId val="{00000000-3EFE-42C2-9C4D-F6DB2E777E75}"/>
            </c:ext>
          </c:extLst>
        </c:ser>
        <c:dLbls>
          <c:showLegendKey val="0"/>
          <c:showVal val="0"/>
          <c:showCatName val="0"/>
          <c:showSerName val="0"/>
          <c:showPercent val="0"/>
          <c:showBubbleSize val="0"/>
        </c:dLbls>
        <c:smooth val="0"/>
        <c:axId val="289736863"/>
        <c:axId val="289730207"/>
        <c:extLst>
          <c:ext xmlns:c15="http://schemas.microsoft.com/office/drawing/2012/chart" uri="{02D57815-91ED-43cb-92C2-25804820EDAC}">
            <c15:filteredLineSeries>
              <c15:ser>
                <c:idx val="0"/>
                <c:order val="0"/>
                <c:tx>
                  <c:strRef>
                    <c:extLst>
                      <c:ext uri="{02D57815-91ED-43cb-92C2-25804820EDAC}">
                        <c15:formulaRef>
                          <c15:sqref>'2017 to 2021'!$J$4</c15:sqref>
                        </c15:formulaRef>
                      </c:ext>
                    </c:extLst>
                    <c:strCache>
                      <c:ptCount val="1"/>
                      <c:pt idx="0">
                        <c:v>Business Operations</c:v>
                      </c:pt>
                    </c:strCache>
                  </c:strRef>
                </c:tx>
                <c:spPr>
                  <a:ln w="28575" cap="rnd">
                    <a:solidFill>
                      <a:schemeClr val="accent1"/>
                    </a:solidFill>
                    <a:round/>
                  </a:ln>
                  <a:effectLst/>
                </c:spPr>
                <c:marker>
                  <c:symbol val="none"/>
                </c:marker>
                <c:cat>
                  <c:numRef>
                    <c:extLst>
                      <c:ex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c:ext uri="{02D57815-91ED-43cb-92C2-25804820EDAC}">
                        <c15:formulaRef>
                          <c15:sqref>'2017 to 2021'!$K$4:$O$4</c15:sqref>
                        </c15:formulaRef>
                      </c:ext>
                    </c:extLst>
                    <c:numCache>
                      <c:formatCode>General</c:formatCode>
                      <c:ptCount val="5"/>
                      <c:pt idx="0">
                        <c:v>43129</c:v>
                      </c:pt>
                      <c:pt idx="1">
                        <c:v>35859</c:v>
                      </c:pt>
                      <c:pt idx="2">
                        <c:v>27552</c:v>
                      </c:pt>
                      <c:pt idx="3">
                        <c:v>22435</c:v>
                      </c:pt>
                      <c:pt idx="4">
                        <c:v>34365</c:v>
                      </c:pt>
                    </c:numCache>
                  </c:numRef>
                </c:val>
                <c:smooth val="0"/>
                <c:extLst>
                  <c:ext xmlns:c16="http://schemas.microsoft.com/office/drawing/2014/chart" uri="{C3380CC4-5D6E-409C-BE32-E72D297353CC}">
                    <c16:uniqueId val="{00000001-3EFE-42C2-9C4D-F6DB2E777E75}"/>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'2017 to 2021'!$J$5</c15:sqref>
                        </c15:formulaRef>
                      </c:ext>
                    </c:extLst>
                    <c:strCache>
                      <c:ptCount val="1"/>
                      <c:pt idx="0">
                        <c:v>Logistics</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2021'!$K$5:$O$5</c15:sqref>
                        </c15:formulaRef>
                      </c:ext>
                    </c:extLst>
                    <c:numCache>
                      <c:formatCode>General</c:formatCode>
                      <c:ptCount val="5"/>
                      <c:pt idx="0">
                        <c:v>15652</c:v>
                      </c:pt>
                      <c:pt idx="1">
                        <c:v>15220</c:v>
                      </c:pt>
                      <c:pt idx="2">
                        <c:v>12864</c:v>
                      </c:pt>
                      <c:pt idx="3">
                        <c:v>17089</c:v>
                      </c:pt>
                      <c:pt idx="4">
                        <c:v>23097</c:v>
                      </c:pt>
                    </c:numCache>
                  </c:numRef>
                </c:val>
                <c:smooth val="0"/>
                <c:extLst xmlns:c15="http://schemas.microsoft.com/office/drawing/2012/chart">
                  <c:ext xmlns:c16="http://schemas.microsoft.com/office/drawing/2014/chart" uri="{C3380CC4-5D6E-409C-BE32-E72D297353CC}">
                    <c16:uniqueId val="{00000002-3EFE-42C2-9C4D-F6DB2E777E75}"/>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'2017 to 2021'!$J$6</c15:sqref>
                        </c15:formulaRef>
                      </c:ext>
                    </c:extLst>
                    <c:strCache>
                      <c:ptCount val="1"/>
                      <c:pt idx="0">
                        <c:v>Digital</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2021'!$K$6:$O$6</c15:sqref>
                        </c15:formulaRef>
                      </c:ext>
                    </c:extLst>
                    <c:numCache>
                      <c:formatCode>General</c:formatCode>
                      <c:ptCount val="5"/>
                      <c:pt idx="0">
                        <c:v>28462</c:v>
                      </c:pt>
                      <c:pt idx="1">
                        <c:v>19630</c:v>
                      </c:pt>
                      <c:pt idx="2">
                        <c:v>12636</c:v>
                      </c:pt>
                      <c:pt idx="3">
                        <c:v>13595</c:v>
                      </c:pt>
                      <c:pt idx="4">
                        <c:v>17111</c:v>
                      </c:pt>
                    </c:numCache>
                  </c:numRef>
                </c:val>
                <c:smooth val="0"/>
                <c:extLst xmlns:c15="http://schemas.microsoft.com/office/drawing/2012/chart">
                  <c:ext xmlns:c16="http://schemas.microsoft.com/office/drawing/2014/chart" uri="{C3380CC4-5D6E-409C-BE32-E72D297353CC}">
                    <c16:uniqueId val="{00000003-3EFE-42C2-9C4D-F6DB2E777E75}"/>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'2017 to 2021'!$J$7</c15:sqref>
                        </c15:formulaRef>
                      </c:ext>
                    </c:extLst>
                    <c:strCache>
                      <c:ptCount val="1"/>
                      <c:pt idx="0">
                        <c:v>Manufacturing</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2021'!$K$7:$O$7</c15:sqref>
                        </c15:formulaRef>
                      </c:ext>
                    </c:extLst>
                    <c:numCache>
                      <c:formatCode>General</c:formatCode>
                      <c:ptCount val="5"/>
                      <c:pt idx="0">
                        <c:v>13678</c:v>
                      </c:pt>
                      <c:pt idx="1">
                        <c:v>11709</c:v>
                      </c:pt>
                      <c:pt idx="2">
                        <c:v>10625</c:v>
                      </c:pt>
                      <c:pt idx="3">
                        <c:v>9810</c:v>
                      </c:pt>
                      <c:pt idx="4">
                        <c:v>15097</c:v>
                      </c:pt>
                    </c:numCache>
                  </c:numRef>
                </c:val>
                <c:smooth val="0"/>
                <c:extLst xmlns:c15="http://schemas.microsoft.com/office/drawing/2012/chart">
                  <c:ext xmlns:c16="http://schemas.microsoft.com/office/drawing/2014/chart" uri="{C3380CC4-5D6E-409C-BE32-E72D297353CC}">
                    <c16:uniqueId val="{00000004-3EFE-42C2-9C4D-F6DB2E777E75}"/>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'2017 to 2021'!$J$8</c15:sqref>
                        </c15:formulaRef>
                      </c:ext>
                    </c:extLst>
                    <c:strCache>
                      <c:ptCount val="1"/>
                      <c:pt idx="0">
                        <c:v>Health</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2021'!$K$8:$O$8</c15:sqref>
                        </c15:formulaRef>
                      </c:ext>
                    </c:extLst>
                    <c:numCache>
                      <c:formatCode>General</c:formatCode>
                      <c:ptCount val="5"/>
                      <c:pt idx="0">
                        <c:v>13113</c:v>
                      </c:pt>
                      <c:pt idx="1">
                        <c:v>13122</c:v>
                      </c:pt>
                      <c:pt idx="2">
                        <c:v>10478</c:v>
                      </c:pt>
                      <c:pt idx="3">
                        <c:v>12706</c:v>
                      </c:pt>
                      <c:pt idx="4">
                        <c:v>14145</c:v>
                      </c:pt>
                    </c:numCache>
                  </c:numRef>
                </c:val>
                <c:smooth val="0"/>
                <c:extLst xmlns:c15="http://schemas.microsoft.com/office/drawing/2012/chart">
                  <c:ext xmlns:c16="http://schemas.microsoft.com/office/drawing/2014/chart" uri="{C3380CC4-5D6E-409C-BE32-E72D297353CC}">
                    <c16:uniqueId val="{00000005-3EFE-42C2-9C4D-F6DB2E777E75}"/>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'2017 to 2021'!$J$9</c15:sqref>
                        </c15:formulaRef>
                      </c:ext>
                    </c:extLst>
                    <c:strCache>
                      <c:ptCount val="1"/>
                      <c:pt idx="0">
                        <c:v>Sales</c:v>
                      </c:pt>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2021'!$K$9:$O$9</c15:sqref>
                        </c15:formulaRef>
                      </c:ext>
                    </c:extLst>
                    <c:numCache>
                      <c:formatCode>General</c:formatCode>
                      <c:ptCount val="5"/>
                      <c:pt idx="0">
                        <c:v>17469</c:v>
                      </c:pt>
                      <c:pt idx="1">
                        <c:v>13926</c:v>
                      </c:pt>
                      <c:pt idx="2">
                        <c:v>11004</c:v>
                      </c:pt>
                      <c:pt idx="3">
                        <c:v>8633</c:v>
                      </c:pt>
                      <c:pt idx="4">
                        <c:v>12817</c:v>
                      </c:pt>
                    </c:numCache>
                  </c:numRef>
                </c:val>
                <c:smooth val="0"/>
                <c:extLst xmlns:c15="http://schemas.microsoft.com/office/drawing/2012/chart">
                  <c:ext xmlns:c16="http://schemas.microsoft.com/office/drawing/2014/chart" uri="{C3380CC4-5D6E-409C-BE32-E72D297353CC}">
                    <c16:uniqueId val="{00000006-3EFE-42C2-9C4D-F6DB2E777E75}"/>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'2017 to 2021'!$J$10</c15:sqref>
                        </c15:formulaRef>
                      </c:ext>
                    </c:extLst>
                    <c:strCache>
                      <c:ptCount val="1"/>
                      <c:pt idx="0">
                        <c:v>Financial</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2021'!$K$10:$O$10</c15:sqref>
                        </c15:formulaRef>
                      </c:ext>
                    </c:extLst>
                    <c:numCache>
                      <c:formatCode>General</c:formatCode>
                      <c:ptCount val="5"/>
                      <c:pt idx="0">
                        <c:v>15594</c:v>
                      </c:pt>
                      <c:pt idx="1">
                        <c:v>12863</c:v>
                      </c:pt>
                      <c:pt idx="2">
                        <c:v>10164</c:v>
                      </c:pt>
                      <c:pt idx="3">
                        <c:v>9499</c:v>
                      </c:pt>
                      <c:pt idx="4">
                        <c:v>12082</c:v>
                      </c:pt>
                    </c:numCache>
                  </c:numRef>
                </c:val>
                <c:smooth val="0"/>
                <c:extLst xmlns:c15="http://schemas.microsoft.com/office/drawing/2012/chart">
                  <c:ext xmlns:c16="http://schemas.microsoft.com/office/drawing/2014/chart" uri="{C3380CC4-5D6E-409C-BE32-E72D297353CC}">
                    <c16:uniqueId val="{00000007-3EFE-42C2-9C4D-F6DB2E777E75}"/>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'2017 to 2021'!$J$11</c15:sqref>
                        </c15:formulaRef>
                      </c:ext>
                    </c:extLst>
                    <c:strCache>
                      <c:ptCount val="1"/>
                      <c:pt idx="0">
                        <c:v>Education</c:v>
                      </c:pt>
                    </c:strCache>
                  </c:strRef>
                </c:tx>
                <c:spPr>
                  <a:ln w="28575" cap="rnd">
                    <a:solidFill>
                      <a:schemeClr val="accent2">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2021'!$K$11:$O$11</c15:sqref>
                        </c15:formulaRef>
                      </c:ext>
                    </c:extLst>
                    <c:numCache>
                      <c:formatCode>General</c:formatCode>
                      <c:ptCount val="5"/>
                      <c:pt idx="0">
                        <c:v>11414</c:v>
                      </c:pt>
                      <c:pt idx="1">
                        <c:v>12296</c:v>
                      </c:pt>
                      <c:pt idx="2">
                        <c:v>8997</c:v>
                      </c:pt>
                      <c:pt idx="3">
                        <c:v>9907</c:v>
                      </c:pt>
                      <c:pt idx="4">
                        <c:v>9903</c:v>
                      </c:pt>
                    </c:numCache>
                  </c:numRef>
                </c:val>
                <c:smooth val="0"/>
                <c:extLst xmlns:c15="http://schemas.microsoft.com/office/drawing/2012/chart">
                  <c:ext xmlns:c16="http://schemas.microsoft.com/office/drawing/2014/chart" uri="{C3380CC4-5D6E-409C-BE32-E72D297353CC}">
                    <c16:uniqueId val="{00000008-3EFE-42C2-9C4D-F6DB2E777E75}"/>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'2017 to 2021'!$J$12</c15:sqref>
                        </c15:formulaRef>
                      </c:ext>
                    </c:extLst>
                    <c:strCache>
                      <c:ptCount val="1"/>
                      <c:pt idx="0">
                        <c:v>Construction</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2021'!$K$12:$O$12</c15:sqref>
                        </c15:formulaRef>
                      </c:ext>
                    </c:extLst>
                    <c:numCache>
                      <c:formatCode>General</c:formatCode>
                      <c:ptCount val="5"/>
                      <c:pt idx="0">
                        <c:v>10256</c:v>
                      </c:pt>
                      <c:pt idx="1">
                        <c:v>8186</c:v>
                      </c:pt>
                      <c:pt idx="2">
                        <c:v>7381</c:v>
                      </c:pt>
                      <c:pt idx="3">
                        <c:v>7050</c:v>
                      </c:pt>
                      <c:pt idx="4">
                        <c:v>9451</c:v>
                      </c:pt>
                    </c:numCache>
                  </c:numRef>
                </c:val>
                <c:smooth val="0"/>
                <c:extLst xmlns:c15="http://schemas.microsoft.com/office/drawing/2012/chart">
                  <c:ext xmlns:c16="http://schemas.microsoft.com/office/drawing/2014/chart" uri="{C3380CC4-5D6E-409C-BE32-E72D297353CC}">
                    <c16:uniqueId val="{00000009-3EFE-42C2-9C4D-F6DB2E777E75}"/>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'2017 to 2021'!$J$14</c15:sqref>
                        </c15:formulaRef>
                      </c:ext>
                    </c:extLst>
                    <c:strCache>
                      <c:ptCount val="1"/>
                      <c:pt idx="0">
                        <c:v>Care</c:v>
                      </c:pt>
                    </c:strCache>
                  </c:strRef>
                </c:tx>
                <c:spPr>
                  <a:ln w="28575" cap="rnd">
                    <a:solidFill>
                      <a:schemeClr val="accent5">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2021'!$K$14:$O$14</c15:sqref>
                        </c15:formulaRef>
                      </c:ext>
                    </c:extLst>
                    <c:numCache>
                      <c:formatCode>General</c:formatCode>
                      <c:ptCount val="5"/>
                      <c:pt idx="0">
                        <c:v>5170</c:v>
                      </c:pt>
                      <c:pt idx="1">
                        <c:v>4331</c:v>
                      </c:pt>
                      <c:pt idx="2">
                        <c:v>4117</c:v>
                      </c:pt>
                      <c:pt idx="3">
                        <c:v>6510</c:v>
                      </c:pt>
                      <c:pt idx="4">
                        <c:v>7587</c:v>
                      </c:pt>
                    </c:numCache>
                  </c:numRef>
                </c:val>
                <c:smooth val="0"/>
                <c:extLst xmlns:c15="http://schemas.microsoft.com/office/drawing/2012/chart">
                  <c:ext xmlns:c16="http://schemas.microsoft.com/office/drawing/2014/chart" uri="{C3380CC4-5D6E-409C-BE32-E72D297353CC}">
                    <c16:uniqueId val="{0000000A-3EFE-42C2-9C4D-F6DB2E777E75}"/>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'2017 to 2021'!$J$15</c15:sqref>
                        </c15:formulaRef>
                      </c:ext>
                    </c:extLst>
                    <c:strCache>
                      <c:ptCount val="1"/>
                      <c:pt idx="0">
                        <c:v>Service</c:v>
                      </c:pt>
                    </c:strCache>
                  </c:strRef>
                </c:tx>
                <c:spPr>
                  <a:ln w="28575" cap="rnd">
                    <a:solidFill>
                      <a:schemeClr val="accent6">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2021'!$K$15:$O$15</c15:sqref>
                        </c15:formulaRef>
                      </c:ext>
                    </c:extLst>
                    <c:numCache>
                      <c:formatCode>General</c:formatCode>
                      <c:ptCount val="5"/>
                      <c:pt idx="0">
                        <c:v>2548</c:v>
                      </c:pt>
                      <c:pt idx="1">
                        <c:v>2545</c:v>
                      </c:pt>
                      <c:pt idx="2">
                        <c:v>2847</c:v>
                      </c:pt>
                      <c:pt idx="3">
                        <c:v>3888</c:v>
                      </c:pt>
                      <c:pt idx="4">
                        <c:v>5512</c:v>
                      </c:pt>
                    </c:numCache>
                  </c:numRef>
                </c:val>
                <c:smooth val="0"/>
                <c:extLst xmlns:c15="http://schemas.microsoft.com/office/drawing/2012/chart">
                  <c:ext xmlns:c16="http://schemas.microsoft.com/office/drawing/2014/chart" uri="{C3380CC4-5D6E-409C-BE32-E72D297353CC}">
                    <c16:uniqueId val="{0000000B-3EFE-42C2-9C4D-F6DB2E777E75}"/>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'2017 to 2021'!$J$16</c15:sqref>
                        </c15:formulaRef>
                      </c:ext>
                    </c:extLst>
                    <c:strCache>
                      <c:ptCount val="1"/>
                      <c:pt idx="0">
                        <c:v>Food and Accommodation</c:v>
                      </c:pt>
                    </c:strCache>
                  </c:strRef>
                </c:tx>
                <c:spPr>
                  <a:ln w="28575" cap="rnd">
                    <a:solidFill>
                      <a:schemeClr val="accent1">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2021'!$K$16:$O$16</c15:sqref>
                        </c15:formulaRef>
                      </c:ext>
                    </c:extLst>
                    <c:numCache>
                      <c:formatCode>General</c:formatCode>
                      <c:ptCount val="5"/>
                      <c:pt idx="0">
                        <c:v>5905</c:v>
                      </c:pt>
                      <c:pt idx="1">
                        <c:v>5251</c:v>
                      </c:pt>
                      <c:pt idx="2">
                        <c:v>4488</c:v>
                      </c:pt>
                      <c:pt idx="3">
                        <c:v>2527</c:v>
                      </c:pt>
                      <c:pt idx="4">
                        <c:v>5173</c:v>
                      </c:pt>
                    </c:numCache>
                  </c:numRef>
                </c:val>
                <c:smooth val="0"/>
                <c:extLst xmlns:c15="http://schemas.microsoft.com/office/drawing/2012/chart">
                  <c:ext xmlns:c16="http://schemas.microsoft.com/office/drawing/2014/chart" uri="{C3380CC4-5D6E-409C-BE32-E72D297353CC}">
                    <c16:uniqueId val="{0000000C-3EFE-42C2-9C4D-F6DB2E777E75}"/>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'2017 to 2021'!$J$17</c15:sqref>
                        </c15:formulaRef>
                      </c:ext>
                    </c:extLst>
                    <c:strCache>
                      <c:ptCount val="1"/>
                      <c:pt idx="0">
                        <c:v>Retail</c:v>
                      </c:pt>
                    </c:strCache>
                  </c:strRef>
                </c:tx>
                <c:spPr>
                  <a:ln w="28575" cap="rnd">
                    <a:solidFill>
                      <a:schemeClr val="accent2">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2021'!$K$17:$O$17</c15:sqref>
                        </c15:formulaRef>
                      </c:ext>
                    </c:extLst>
                    <c:numCache>
                      <c:formatCode>General</c:formatCode>
                      <c:ptCount val="5"/>
                      <c:pt idx="0">
                        <c:v>4436</c:v>
                      </c:pt>
                      <c:pt idx="1">
                        <c:v>3518</c:v>
                      </c:pt>
                      <c:pt idx="2">
                        <c:v>2959</c:v>
                      </c:pt>
                      <c:pt idx="3">
                        <c:v>2239</c:v>
                      </c:pt>
                      <c:pt idx="4">
                        <c:v>3309</c:v>
                      </c:pt>
                    </c:numCache>
                  </c:numRef>
                </c:val>
                <c:smooth val="0"/>
                <c:extLst xmlns:c15="http://schemas.microsoft.com/office/drawing/2012/chart">
                  <c:ext xmlns:c16="http://schemas.microsoft.com/office/drawing/2014/chart" uri="{C3380CC4-5D6E-409C-BE32-E72D297353CC}">
                    <c16:uniqueId val="{0000000D-3EFE-42C2-9C4D-F6DB2E777E75}"/>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'2017 to 2021'!$J$18</c15:sqref>
                        </c15:formulaRef>
                      </c:ext>
                    </c:extLst>
                    <c:strCache>
                      <c:ptCount val="1"/>
                      <c:pt idx="0">
                        <c:v>Legal</c:v>
                      </c:pt>
                    </c:strCache>
                  </c:strRef>
                </c:tx>
                <c:spPr>
                  <a:ln w="28575" cap="rnd">
                    <a:solidFill>
                      <a:schemeClr val="accent3">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2021'!$K$18:$O$18</c15:sqref>
                        </c15:formulaRef>
                      </c:ext>
                    </c:extLst>
                    <c:numCache>
                      <c:formatCode>General</c:formatCode>
                      <c:ptCount val="5"/>
                      <c:pt idx="0">
                        <c:v>3182</c:v>
                      </c:pt>
                      <c:pt idx="1">
                        <c:v>3417</c:v>
                      </c:pt>
                      <c:pt idx="2">
                        <c:v>2294</c:v>
                      </c:pt>
                      <c:pt idx="3">
                        <c:v>2106</c:v>
                      </c:pt>
                      <c:pt idx="4">
                        <c:v>2515</c:v>
                      </c:pt>
                    </c:numCache>
                  </c:numRef>
                </c:val>
                <c:smooth val="0"/>
                <c:extLst xmlns:c15="http://schemas.microsoft.com/office/drawing/2012/chart">
                  <c:ext xmlns:c16="http://schemas.microsoft.com/office/drawing/2014/chart" uri="{C3380CC4-5D6E-409C-BE32-E72D297353CC}">
                    <c16:uniqueId val="{0000000E-3EFE-42C2-9C4D-F6DB2E777E75}"/>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'2017 to 2021'!$J$19</c15:sqref>
                        </c15:formulaRef>
                      </c:ext>
                    </c:extLst>
                    <c:strCache>
                      <c:ptCount val="1"/>
                      <c:pt idx="0">
                        <c:v>Auto Service</c:v>
                      </c:pt>
                    </c:strCache>
                  </c:strRef>
                </c:tx>
                <c:spPr>
                  <a:ln w="28575" cap="rnd">
                    <a:solidFill>
                      <a:schemeClr val="accent4">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2021'!$K$19:$O$19</c15:sqref>
                        </c15:formulaRef>
                      </c:ext>
                    </c:extLst>
                    <c:numCache>
                      <c:formatCode>General</c:formatCode>
                      <c:ptCount val="5"/>
                      <c:pt idx="0">
                        <c:v>2939</c:v>
                      </c:pt>
                      <c:pt idx="1">
                        <c:v>2603</c:v>
                      </c:pt>
                      <c:pt idx="2">
                        <c:v>1935</c:v>
                      </c:pt>
                      <c:pt idx="3">
                        <c:v>1723</c:v>
                      </c:pt>
                      <c:pt idx="4">
                        <c:v>2307</c:v>
                      </c:pt>
                    </c:numCache>
                  </c:numRef>
                </c:val>
                <c:smooth val="0"/>
                <c:extLst xmlns:c15="http://schemas.microsoft.com/office/drawing/2012/chart">
                  <c:ext xmlns:c16="http://schemas.microsoft.com/office/drawing/2014/chart" uri="{C3380CC4-5D6E-409C-BE32-E72D297353CC}">
                    <c16:uniqueId val="{0000000F-3EFE-42C2-9C4D-F6DB2E777E75}"/>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'2017 to 2021'!$J$20</c15:sqref>
                        </c15:formulaRef>
                      </c:ext>
                    </c:extLst>
                    <c:strCache>
                      <c:ptCount val="1"/>
                      <c:pt idx="0">
                        <c:v>Real Estate</c:v>
                      </c:pt>
                    </c:strCache>
                  </c:strRef>
                </c:tx>
                <c:spPr>
                  <a:ln w="28575" cap="rnd">
                    <a:solidFill>
                      <a:schemeClr val="accent5">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2021'!$K$20:$O$20</c15:sqref>
                        </c15:formulaRef>
                      </c:ext>
                    </c:extLst>
                    <c:numCache>
                      <c:formatCode>General</c:formatCode>
                      <c:ptCount val="5"/>
                      <c:pt idx="0">
                        <c:v>1704</c:v>
                      </c:pt>
                      <c:pt idx="1">
                        <c:v>1442</c:v>
                      </c:pt>
                      <c:pt idx="2">
                        <c:v>1112</c:v>
                      </c:pt>
                      <c:pt idx="3">
                        <c:v>1327</c:v>
                      </c:pt>
                      <c:pt idx="4">
                        <c:v>1841</c:v>
                      </c:pt>
                    </c:numCache>
                  </c:numRef>
                </c:val>
                <c:smooth val="0"/>
                <c:extLst xmlns:c15="http://schemas.microsoft.com/office/drawing/2012/chart">
                  <c:ext xmlns:c16="http://schemas.microsoft.com/office/drawing/2014/chart" uri="{C3380CC4-5D6E-409C-BE32-E72D297353CC}">
                    <c16:uniqueId val="{00000010-3EFE-42C2-9C4D-F6DB2E777E75}"/>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'2017 to 2021'!$J$21</c15:sqref>
                        </c15:formulaRef>
                      </c:ext>
                    </c:extLst>
                    <c:strCache>
                      <c:ptCount val="1"/>
                      <c:pt idx="0">
                        <c:v>Utilities</c:v>
                      </c:pt>
                    </c:strCache>
                  </c:strRef>
                </c:tx>
                <c:spPr>
                  <a:ln w="28575" cap="rnd">
                    <a:solidFill>
                      <a:schemeClr val="accent6">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2021'!$K$21:$O$21</c15:sqref>
                        </c15:formulaRef>
                      </c:ext>
                    </c:extLst>
                    <c:numCache>
                      <c:formatCode>General</c:formatCode>
                      <c:ptCount val="5"/>
                      <c:pt idx="0">
                        <c:v>1873</c:v>
                      </c:pt>
                      <c:pt idx="1">
                        <c:v>1541</c:v>
                      </c:pt>
                      <c:pt idx="2">
                        <c:v>1365</c:v>
                      </c:pt>
                      <c:pt idx="3">
                        <c:v>1418</c:v>
                      </c:pt>
                      <c:pt idx="4">
                        <c:v>1666</c:v>
                      </c:pt>
                    </c:numCache>
                  </c:numRef>
                </c:val>
                <c:smooth val="0"/>
                <c:extLst xmlns:c15="http://schemas.microsoft.com/office/drawing/2012/chart">
                  <c:ext xmlns:c16="http://schemas.microsoft.com/office/drawing/2014/chart" uri="{C3380CC4-5D6E-409C-BE32-E72D297353CC}">
                    <c16:uniqueId val="{00000011-3EFE-42C2-9C4D-F6DB2E777E75}"/>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'2017 to 2021'!$J$22</c15:sqref>
                        </c15:formulaRef>
                      </c:ext>
                    </c:extLst>
                    <c:strCache>
                      <c:ptCount val="1"/>
                      <c:pt idx="0">
                        <c:v>Childcare</c:v>
                      </c:pt>
                    </c:strCache>
                  </c:strRef>
                </c:tx>
                <c:spPr>
                  <a:ln w="28575" cap="rnd">
                    <a:solidFill>
                      <a:schemeClr val="accent1">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2021'!$K$22:$O$22</c15:sqref>
                        </c15:formulaRef>
                      </c:ext>
                    </c:extLst>
                    <c:numCache>
                      <c:formatCode>General</c:formatCode>
                      <c:ptCount val="5"/>
                      <c:pt idx="0">
                        <c:v>1868</c:v>
                      </c:pt>
                      <c:pt idx="1">
                        <c:v>1380</c:v>
                      </c:pt>
                      <c:pt idx="2">
                        <c:v>1029</c:v>
                      </c:pt>
                      <c:pt idx="3">
                        <c:v>882</c:v>
                      </c:pt>
                      <c:pt idx="4">
                        <c:v>1496</c:v>
                      </c:pt>
                    </c:numCache>
                  </c:numRef>
                </c:val>
                <c:smooth val="0"/>
                <c:extLst xmlns:c15="http://schemas.microsoft.com/office/drawing/2012/chart">
                  <c:ext xmlns:c16="http://schemas.microsoft.com/office/drawing/2014/chart" uri="{C3380CC4-5D6E-409C-BE32-E72D297353CC}">
                    <c16:uniqueId val="{00000012-3EFE-42C2-9C4D-F6DB2E777E75}"/>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'2017 to 2021'!$J$23</c15:sqref>
                        </c15:formulaRef>
                      </c:ext>
                    </c:extLst>
                    <c:strCache>
                      <c:ptCount val="1"/>
                      <c:pt idx="0">
                        <c:v>Social Services</c:v>
                      </c:pt>
                    </c:strCache>
                  </c:strRef>
                </c:tx>
                <c:spPr>
                  <a:ln w="28575" cap="rnd">
                    <a:solidFill>
                      <a:schemeClr val="accent2">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2021'!$K$23:$O$23</c15:sqref>
                        </c15:formulaRef>
                      </c:ext>
                    </c:extLst>
                    <c:numCache>
                      <c:formatCode>General</c:formatCode>
                      <c:ptCount val="5"/>
                      <c:pt idx="0">
                        <c:v>973</c:v>
                      </c:pt>
                      <c:pt idx="1">
                        <c:v>811</c:v>
                      </c:pt>
                      <c:pt idx="2">
                        <c:v>689</c:v>
                      </c:pt>
                      <c:pt idx="3">
                        <c:v>1113</c:v>
                      </c:pt>
                      <c:pt idx="4">
                        <c:v>1072</c:v>
                      </c:pt>
                    </c:numCache>
                  </c:numRef>
                </c:val>
                <c:smooth val="0"/>
                <c:extLst xmlns:c15="http://schemas.microsoft.com/office/drawing/2012/chart">
                  <c:ext xmlns:c16="http://schemas.microsoft.com/office/drawing/2014/chart" uri="{C3380CC4-5D6E-409C-BE32-E72D297353CC}">
                    <c16:uniqueId val="{00000013-3EFE-42C2-9C4D-F6DB2E777E75}"/>
                  </c:ext>
                </c:extLst>
              </c15:ser>
            </c15:filteredLineSeries>
            <c15:filteredLineSeries>
              <c15:ser>
                <c:idx val="20"/>
                <c:order val="20"/>
                <c:tx>
                  <c:strRef>
                    <c:extLst xmlns:c15="http://schemas.microsoft.com/office/drawing/2012/chart">
                      <c:ext xmlns:c15="http://schemas.microsoft.com/office/drawing/2012/chart" uri="{02D57815-91ED-43cb-92C2-25804820EDAC}">
                        <c15:formulaRef>
                          <c15:sqref>'2017 to 2021'!$J$24</c15:sqref>
                        </c15:formulaRef>
                      </c:ext>
                    </c:extLst>
                    <c:strCache>
                      <c:ptCount val="1"/>
                      <c:pt idx="0">
                        <c:v>Sports and Leisure</c:v>
                      </c:pt>
                    </c:strCache>
                  </c:strRef>
                </c:tx>
                <c:spPr>
                  <a:ln w="28575" cap="rnd">
                    <a:solidFill>
                      <a:schemeClr val="accent3">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2021'!$K$24:$O$24</c15:sqref>
                        </c15:formulaRef>
                      </c:ext>
                    </c:extLst>
                    <c:numCache>
                      <c:formatCode>General</c:formatCode>
                      <c:ptCount val="5"/>
                      <c:pt idx="0">
                        <c:v>983</c:v>
                      </c:pt>
                      <c:pt idx="1">
                        <c:v>849</c:v>
                      </c:pt>
                      <c:pt idx="2">
                        <c:v>863</c:v>
                      </c:pt>
                      <c:pt idx="3">
                        <c:v>709</c:v>
                      </c:pt>
                      <c:pt idx="4">
                        <c:v>1007</c:v>
                      </c:pt>
                    </c:numCache>
                  </c:numRef>
                </c:val>
                <c:smooth val="0"/>
                <c:extLst xmlns:c15="http://schemas.microsoft.com/office/drawing/2012/chart">
                  <c:ext xmlns:c16="http://schemas.microsoft.com/office/drawing/2014/chart" uri="{C3380CC4-5D6E-409C-BE32-E72D297353CC}">
                    <c16:uniqueId val="{00000014-3EFE-42C2-9C4D-F6DB2E777E75}"/>
                  </c:ext>
                </c:extLst>
              </c15:ser>
            </c15:filteredLineSeries>
            <c15:filteredLineSeries>
              <c15:ser>
                <c:idx val="21"/>
                <c:order val="21"/>
                <c:tx>
                  <c:strRef>
                    <c:extLst xmlns:c15="http://schemas.microsoft.com/office/drawing/2012/chart">
                      <c:ext xmlns:c15="http://schemas.microsoft.com/office/drawing/2012/chart" uri="{02D57815-91ED-43cb-92C2-25804820EDAC}">
                        <c15:formulaRef>
                          <c15:sqref>'2017 to 2021'!$J$25</c15:sqref>
                        </c15:formulaRef>
                      </c:ext>
                    </c:extLst>
                    <c:strCache>
                      <c:ptCount val="1"/>
                      <c:pt idx="0">
                        <c:v>Agriculture</c:v>
                      </c:pt>
                    </c:strCache>
                  </c:strRef>
                </c:tx>
                <c:spPr>
                  <a:ln w="28575" cap="rnd">
                    <a:solidFill>
                      <a:schemeClr val="accent4">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2021'!$K$25:$O$25</c15:sqref>
                        </c15:formulaRef>
                      </c:ext>
                    </c:extLst>
                    <c:numCache>
                      <c:formatCode>General</c:formatCode>
                      <c:ptCount val="5"/>
                      <c:pt idx="0">
                        <c:v>356</c:v>
                      </c:pt>
                      <c:pt idx="1">
                        <c:v>358</c:v>
                      </c:pt>
                      <c:pt idx="2">
                        <c:v>338</c:v>
                      </c:pt>
                      <c:pt idx="3">
                        <c:v>392</c:v>
                      </c:pt>
                      <c:pt idx="4">
                        <c:v>648</c:v>
                      </c:pt>
                    </c:numCache>
                  </c:numRef>
                </c:val>
                <c:smooth val="0"/>
                <c:extLst xmlns:c15="http://schemas.microsoft.com/office/drawing/2012/chart">
                  <c:ext xmlns:c16="http://schemas.microsoft.com/office/drawing/2014/chart" uri="{C3380CC4-5D6E-409C-BE32-E72D297353CC}">
                    <c16:uniqueId val="{00000015-3EFE-42C2-9C4D-F6DB2E777E75}"/>
                  </c:ext>
                </c:extLst>
              </c15:ser>
            </c15:filteredLineSeries>
            <c15:filteredLineSeries>
              <c15:ser>
                <c:idx val="22"/>
                <c:order val="22"/>
                <c:tx>
                  <c:strRef>
                    <c:extLst xmlns:c15="http://schemas.microsoft.com/office/drawing/2012/chart">
                      <c:ext xmlns:c15="http://schemas.microsoft.com/office/drawing/2012/chart" uri="{02D57815-91ED-43cb-92C2-25804820EDAC}">
                        <c15:formulaRef>
                          <c15:sqref>'2017 to 2021'!$J$26</c15:sqref>
                        </c15:formulaRef>
                      </c:ext>
                    </c:extLst>
                    <c:strCache>
                      <c:ptCount val="1"/>
                      <c:pt idx="0">
                        <c:v>Animal Care</c:v>
                      </c:pt>
                    </c:strCache>
                  </c:strRef>
                </c:tx>
                <c:spPr>
                  <a:ln w="28575" cap="rnd">
                    <a:solidFill>
                      <a:schemeClr val="accent5">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2021'!$K$26:$O$26</c15:sqref>
                        </c15:formulaRef>
                      </c:ext>
                    </c:extLst>
                    <c:numCache>
                      <c:formatCode>General</c:formatCode>
                      <c:ptCount val="5"/>
                      <c:pt idx="0">
                        <c:v>743</c:v>
                      </c:pt>
                      <c:pt idx="1">
                        <c:v>504</c:v>
                      </c:pt>
                      <c:pt idx="2">
                        <c:v>689</c:v>
                      </c:pt>
                      <c:pt idx="3">
                        <c:v>428</c:v>
                      </c:pt>
                      <c:pt idx="4">
                        <c:v>387</c:v>
                      </c:pt>
                    </c:numCache>
                  </c:numRef>
                </c:val>
                <c:smooth val="0"/>
                <c:extLst xmlns:c15="http://schemas.microsoft.com/office/drawing/2012/chart">
                  <c:ext xmlns:c16="http://schemas.microsoft.com/office/drawing/2014/chart" uri="{C3380CC4-5D6E-409C-BE32-E72D297353CC}">
                    <c16:uniqueId val="{00000016-3EFE-42C2-9C4D-F6DB2E777E75}"/>
                  </c:ext>
                </c:extLst>
              </c15:ser>
            </c15:filteredLineSeries>
          </c:ext>
        </c:extLst>
      </c:lineChart>
      <c:catAx>
        <c:axId val="289736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89730207"/>
        <c:crosses val="autoZero"/>
        <c:auto val="1"/>
        <c:lblAlgn val="ctr"/>
        <c:lblOffset val="100"/>
        <c:noMultiLvlLbl val="0"/>
      </c:catAx>
      <c:valAx>
        <c:axId val="2897302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89736863"/>
        <c:crosses val="autoZero"/>
        <c:crossBetween val="between"/>
      </c:valAx>
      <c:spPr>
        <a:noFill/>
        <a:ln>
          <a:noFill/>
        </a:ln>
        <a:effectLst/>
      </c:spPr>
    </c:plotArea>
    <c:plotVisOnly val="1"/>
    <c:dispBlanksAs val="gap"/>
    <c:showDLblsOverMax val="0"/>
  </c:chart>
  <c:spPr>
    <a:noFill/>
    <a:ln>
      <a:noFill/>
    </a:ln>
    <a:effectLst/>
  </c:spPr>
  <c:txPr>
    <a:bodyPr/>
    <a:lstStyle/>
    <a:p>
      <a:pPr>
        <a:defRPr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a:t>Top 200 Job Postings/Vacancies (South East Midlands)</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15"/>
          <c:order val="15"/>
          <c:tx>
            <c:strRef>
              <c:f>'2017 to 2021'!$J$19</c:f>
              <c:strCache>
                <c:ptCount val="1"/>
                <c:pt idx="0">
                  <c:v>Auto Service</c:v>
                </c:pt>
              </c:strCache>
            </c:strRef>
          </c:tx>
          <c:spPr>
            <a:ln w="28575" cap="rnd">
              <a:solidFill>
                <a:schemeClr val="accent5">
                  <a:lumMod val="40000"/>
                  <a:lumOff val="60000"/>
                </a:schemeClr>
              </a:solidFill>
              <a:round/>
            </a:ln>
            <a:effectLst/>
          </c:spPr>
          <c:marker>
            <c:symbol val="none"/>
          </c:marker>
          <c:cat>
            <c:numRef>
              <c:f>'2017 to 2021'!$K$3:$O$3</c:f>
              <c:numCache>
                <c:formatCode>General</c:formatCode>
                <c:ptCount val="5"/>
                <c:pt idx="0">
                  <c:v>2017</c:v>
                </c:pt>
                <c:pt idx="1">
                  <c:v>2018</c:v>
                </c:pt>
                <c:pt idx="2">
                  <c:v>2019</c:v>
                </c:pt>
                <c:pt idx="3">
                  <c:v>2020</c:v>
                </c:pt>
                <c:pt idx="4">
                  <c:v>2021</c:v>
                </c:pt>
              </c:numCache>
            </c:numRef>
          </c:cat>
          <c:val>
            <c:numRef>
              <c:f>'2017 to 2021'!$K$19:$O$19</c:f>
              <c:numCache>
                <c:formatCode>General</c:formatCode>
                <c:ptCount val="5"/>
                <c:pt idx="0">
                  <c:v>2939</c:v>
                </c:pt>
                <c:pt idx="1">
                  <c:v>2603</c:v>
                </c:pt>
                <c:pt idx="2">
                  <c:v>1935</c:v>
                </c:pt>
                <c:pt idx="3">
                  <c:v>1723</c:v>
                </c:pt>
                <c:pt idx="4">
                  <c:v>2307</c:v>
                </c:pt>
              </c:numCache>
            </c:numRef>
          </c:val>
          <c:smooth val="0"/>
          <c:extLst>
            <c:ext xmlns:c16="http://schemas.microsoft.com/office/drawing/2014/chart" uri="{C3380CC4-5D6E-409C-BE32-E72D297353CC}">
              <c16:uniqueId val="{00000000-8E48-42DC-9B00-A1B88690C385}"/>
            </c:ext>
          </c:extLst>
        </c:ser>
        <c:dLbls>
          <c:showLegendKey val="0"/>
          <c:showVal val="0"/>
          <c:showCatName val="0"/>
          <c:showSerName val="0"/>
          <c:showPercent val="0"/>
          <c:showBubbleSize val="0"/>
        </c:dLbls>
        <c:smooth val="0"/>
        <c:axId val="289736863"/>
        <c:axId val="289730207"/>
        <c:extLst>
          <c:ext xmlns:c15="http://schemas.microsoft.com/office/drawing/2012/chart" uri="{02D57815-91ED-43cb-92C2-25804820EDAC}">
            <c15:filteredLineSeries>
              <c15:ser>
                <c:idx val="0"/>
                <c:order val="0"/>
                <c:tx>
                  <c:strRef>
                    <c:extLst>
                      <c:ext uri="{02D57815-91ED-43cb-92C2-25804820EDAC}">
                        <c15:formulaRef>
                          <c15:sqref>'2017 to 2021'!$J$4</c15:sqref>
                        </c15:formulaRef>
                      </c:ext>
                    </c:extLst>
                    <c:strCache>
                      <c:ptCount val="1"/>
                      <c:pt idx="0">
                        <c:v>Business Operations</c:v>
                      </c:pt>
                    </c:strCache>
                  </c:strRef>
                </c:tx>
                <c:spPr>
                  <a:ln w="28575" cap="rnd">
                    <a:solidFill>
                      <a:schemeClr val="accent1"/>
                    </a:solidFill>
                    <a:round/>
                  </a:ln>
                  <a:effectLst/>
                </c:spPr>
                <c:marker>
                  <c:symbol val="none"/>
                </c:marker>
                <c:cat>
                  <c:numRef>
                    <c:extLst>
                      <c:ex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c:ext uri="{02D57815-91ED-43cb-92C2-25804820EDAC}">
                        <c15:formulaRef>
                          <c15:sqref>'2017 to 2021'!$K$4:$O$4</c15:sqref>
                        </c15:formulaRef>
                      </c:ext>
                    </c:extLst>
                    <c:numCache>
                      <c:formatCode>General</c:formatCode>
                      <c:ptCount val="5"/>
                      <c:pt idx="0">
                        <c:v>43129</c:v>
                      </c:pt>
                      <c:pt idx="1">
                        <c:v>35859</c:v>
                      </c:pt>
                      <c:pt idx="2">
                        <c:v>27552</c:v>
                      </c:pt>
                      <c:pt idx="3">
                        <c:v>22435</c:v>
                      </c:pt>
                      <c:pt idx="4">
                        <c:v>34365</c:v>
                      </c:pt>
                    </c:numCache>
                  </c:numRef>
                </c:val>
                <c:smooth val="0"/>
                <c:extLst>
                  <c:ext xmlns:c16="http://schemas.microsoft.com/office/drawing/2014/chart" uri="{C3380CC4-5D6E-409C-BE32-E72D297353CC}">
                    <c16:uniqueId val="{00000001-8E48-42DC-9B00-A1B88690C385}"/>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'2017 to 2021'!$J$5</c15:sqref>
                        </c15:formulaRef>
                      </c:ext>
                    </c:extLst>
                    <c:strCache>
                      <c:ptCount val="1"/>
                      <c:pt idx="0">
                        <c:v>Logistics</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2021'!$K$5:$O$5</c15:sqref>
                        </c15:formulaRef>
                      </c:ext>
                    </c:extLst>
                    <c:numCache>
                      <c:formatCode>General</c:formatCode>
                      <c:ptCount val="5"/>
                      <c:pt idx="0">
                        <c:v>15652</c:v>
                      </c:pt>
                      <c:pt idx="1">
                        <c:v>15220</c:v>
                      </c:pt>
                      <c:pt idx="2">
                        <c:v>12864</c:v>
                      </c:pt>
                      <c:pt idx="3">
                        <c:v>17089</c:v>
                      </c:pt>
                      <c:pt idx="4">
                        <c:v>23097</c:v>
                      </c:pt>
                    </c:numCache>
                  </c:numRef>
                </c:val>
                <c:smooth val="0"/>
                <c:extLst xmlns:c15="http://schemas.microsoft.com/office/drawing/2012/chart">
                  <c:ext xmlns:c16="http://schemas.microsoft.com/office/drawing/2014/chart" uri="{C3380CC4-5D6E-409C-BE32-E72D297353CC}">
                    <c16:uniqueId val="{00000002-8E48-42DC-9B00-A1B88690C385}"/>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'2017 to 2021'!$J$6</c15:sqref>
                        </c15:formulaRef>
                      </c:ext>
                    </c:extLst>
                    <c:strCache>
                      <c:ptCount val="1"/>
                      <c:pt idx="0">
                        <c:v>Digital</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2021'!$K$6:$O$6</c15:sqref>
                        </c15:formulaRef>
                      </c:ext>
                    </c:extLst>
                    <c:numCache>
                      <c:formatCode>General</c:formatCode>
                      <c:ptCount val="5"/>
                      <c:pt idx="0">
                        <c:v>28462</c:v>
                      </c:pt>
                      <c:pt idx="1">
                        <c:v>19630</c:v>
                      </c:pt>
                      <c:pt idx="2">
                        <c:v>12636</c:v>
                      </c:pt>
                      <c:pt idx="3">
                        <c:v>13595</c:v>
                      </c:pt>
                      <c:pt idx="4">
                        <c:v>17111</c:v>
                      </c:pt>
                    </c:numCache>
                  </c:numRef>
                </c:val>
                <c:smooth val="0"/>
                <c:extLst xmlns:c15="http://schemas.microsoft.com/office/drawing/2012/chart">
                  <c:ext xmlns:c16="http://schemas.microsoft.com/office/drawing/2014/chart" uri="{C3380CC4-5D6E-409C-BE32-E72D297353CC}">
                    <c16:uniqueId val="{00000003-8E48-42DC-9B00-A1B88690C385}"/>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'2017 to 2021'!$J$7</c15:sqref>
                        </c15:formulaRef>
                      </c:ext>
                    </c:extLst>
                    <c:strCache>
                      <c:ptCount val="1"/>
                      <c:pt idx="0">
                        <c:v>Manufacturing</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2021'!$K$7:$O$7</c15:sqref>
                        </c15:formulaRef>
                      </c:ext>
                    </c:extLst>
                    <c:numCache>
                      <c:formatCode>General</c:formatCode>
                      <c:ptCount val="5"/>
                      <c:pt idx="0">
                        <c:v>13678</c:v>
                      </c:pt>
                      <c:pt idx="1">
                        <c:v>11709</c:v>
                      </c:pt>
                      <c:pt idx="2">
                        <c:v>10625</c:v>
                      </c:pt>
                      <c:pt idx="3">
                        <c:v>9810</c:v>
                      </c:pt>
                      <c:pt idx="4">
                        <c:v>15097</c:v>
                      </c:pt>
                    </c:numCache>
                  </c:numRef>
                </c:val>
                <c:smooth val="0"/>
                <c:extLst xmlns:c15="http://schemas.microsoft.com/office/drawing/2012/chart">
                  <c:ext xmlns:c16="http://schemas.microsoft.com/office/drawing/2014/chart" uri="{C3380CC4-5D6E-409C-BE32-E72D297353CC}">
                    <c16:uniqueId val="{00000004-8E48-42DC-9B00-A1B88690C385}"/>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'2017 to 2021'!$J$8</c15:sqref>
                        </c15:formulaRef>
                      </c:ext>
                    </c:extLst>
                    <c:strCache>
                      <c:ptCount val="1"/>
                      <c:pt idx="0">
                        <c:v>Health</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2021'!$K$8:$O$8</c15:sqref>
                        </c15:formulaRef>
                      </c:ext>
                    </c:extLst>
                    <c:numCache>
                      <c:formatCode>General</c:formatCode>
                      <c:ptCount val="5"/>
                      <c:pt idx="0">
                        <c:v>13113</c:v>
                      </c:pt>
                      <c:pt idx="1">
                        <c:v>13122</c:v>
                      </c:pt>
                      <c:pt idx="2">
                        <c:v>10478</c:v>
                      </c:pt>
                      <c:pt idx="3">
                        <c:v>12706</c:v>
                      </c:pt>
                      <c:pt idx="4">
                        <c:v>14145</c:v>
                      </c:pt>
                    </c:numCache>
                  </c:numRef>
                </c:val>
                <c:smooth val="0"/>
                <c:extLst xmlns:c15="http://schemas.microsoft.com/office/drawing/2012/chart">
                  <c:ext xmlns:c16="http://schemas.microsoft.com/office/drawing/2014/chart" uri="{C3380CC4-5D6E-409C-BE32-E72D297353CC}">
                    <c16:uniqueId val="{00000005-8E48-42DC-9B00-A1B88690C385}"/>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'2017 to 2021'!$J$9</c15:sqref>
                        </c15:formulaRef>
                      </c:ext>
                    </c:extLst>
                    <c:strCache>
                      <c:ptCount val="1"/>
                      <c:pt idx="0">
                        <c:v>Sales</c:v>
                      </c:pt>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2021'!$K$9:$O$9</c15:sqref>
                        </c15:formulaRef>
                      </c:ext>
                    </c:extLst>
                    <c:numCache>
                      <c:formatCode>General</c:formatCode>
                      <c:ptCount val="5"/>
                      <c:pt idx="0">
                        <c:v>17469</c:v>
                      </c:pt>
                      <c:pt idx="1">
                        <c:v>13926</c:v>
                      </c:pt>
                      <c:pt idx="2">
                        <c:v>11004</c:v>
                      </c:pt>
                      <c:pt idx="3">
                        <c:v>8633</c:v>
                      </c:pt>
                      <c:pt idx="4">
                        <c:v>12817</c:v>
                      </c:pt>
                    </c:numCache>
                  </c:numRef>
                </c:val>
                <c:smooth val="0"/>
                <c:extLst xmlns:c15="http://schemas.microsoft.com/office/drawing/2012/chart">
                  <c:ext xmlns:c16="http://schemas.microsoft.com/office/drawing/2014/chart" uri="{C3380CC4-5D6E-409C-BE32-E72D297353CC}">
                    <c16:uniqueId val="{00000006-8E48-42DC-9B00-A1B88690C385}"/>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'2017 to 2021'!$J$10</c15:sqref>
                        </c15:formulaRef>
                      </c:ext>
                    </c:extLst>
                    <c:strCache>
                      <c:ptCount val="1"/>
                      <c:pt idx="0">
                        <c:v>Financial</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2021'!$K$10:$O$10</c15:sqref>
                        </c15:formulaRef>
                      </c:ext>
                    </c:extLst>
                    <c:numCache>
                      <c:formatCode>General</c:formatCode>
                      <c:ptCount val="5"/>
                      <c:pt idx="0">
                        <c:v>15594</c:v>
                      </c:pt>
                      <c:pt idx="1">
                        <c:v>12863</c:v>
                      </c:pt>
                      <c:pt idx="2">
                        <c:v>10164</c:v>
                      </c:pt>
                      <c:pt idx="3">
                        <c:v>9499</c:v>
                      </c:pt>
                      <c:pt idx="4">
                        <c:v>12082</c:v>
                      </c:pt>
                    </c:numCache>
                  </c:numRef>
                </c:val>
                <c:smooth val="0"/>
                <c:extLst xmlns:c15="http://schemas.microsoft.com/office/drawing/2012/chart">
                  <c:ext xmlns:c16="http://schemas.microsoft.com/office/drawing/2014/chart" uri="{C3380CC4-5D6E-409C-BE32-E72D297353CC}">
                    <c16:uniqueId val="{00000007-8E48-42DC-9B00-A1B88690C385}"/>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'2017 to 2021'!$J$11</c15:sqref>
                        </c15:formulaRef>
                      </c:ext>
                    </c:extLst>
                    <c:strCache>
                      <c:ptCount val="1"/>
                      <c:pt idx="0">
                        <c:v>Education</c:v>
                      </c:pt>
                    </c:strCache>
                  </c:strRef>
                </c:tx>
                <c:spPr>
                  <a:ln w="28575" cap="rnd">
                    <a:solidFill>
                      <a:schemeClr val="accent2">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2021'!$K$11:$O$11</c15:sqref>
                        </c15:formulaRef>
                      </c:ext>
                    </c:extLst>
                    <c:numCache>
                      <c:formatCode>General</c:formatCode>
                      <c:ptCount val="5"/>
                      <c:pt idx="0">
                        <c:v>11414</c:v>
                      </c:pt>
                      <c:pt idx="1">
                        <c:v>12296</c:v>
                      </c:pt>
                      <c:pt idx="2">
                        <c:v>8997</c:v>
                      </c:pt>
                      <c:pt idx="3">
                        <c:v>9907</c:v>
                      </c:pt>
                      <c:pt idx="4">
                        <c:v>9903</c:v>
                      </c:pt>
                    </c:numCache>
                  </c:numRef>
                </c:val>
                <c:smooth val="0"/>
                <c:extLst xmlns:c15="http://schemas.microsoft.com/office/drawing/2012/chart">
                  <c:ext xmlns:c16="http://schemas.microsoft.com/office/drawing/2014/chart" uri="{C3380CC4-5D6E-409C-BE32-E72D297353CC}">
                    <c16:uniqueId val="{00000008-8E48-42DC-9B00-A1B88690C385}"/>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'2017 to 2021'!$J$12</c15:sqref>
                        </c15:formulaRef>
                      </c:ext>
                    </c:extLst>
                    <c:strCache>
                      <c:ptCount val="1"/>
                      <c:pt idx="0">
                        <c:v>Construction</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2021'!$K$12:$O$12</c15:sqref>
                        </c15:formulaRef>
                      </c:ext>
                    </c:extLst>
                    <c:numCache>
                      <c:formatCode>General</c:formatCode>
                      <c:ptCount val="5"/>
                      <c:pt idx="0">
                        <c:v>10256</c:v>
                      </c:pt>
                      <c:pt idx="1">
                        <c:v>8186</c:v>
                      </c:pt>
                      <c:pt idx="2">
                        <c:v>7381</c:v>
                      </c:pt>
                      <c:pt idx="3">
                        <c:v>7050</c:v>
                      </c:pt>
                      <c:pt idx="4">
                        <c:v>9451</c:v>
                      </c:pt>
                    </c:numCache>
                  </c:numRef>
                </c:val>
                <c:smooth val="0"/>
                <c:extLst xmlns:c15="http://schemas.microsoft.com/office/drawing/2012/chart">
                  <c:ext xmlns:c16="http://schemas.microsoft.com/office/drawing/2014/chart" uri="{C3380CC4-5D6E-409C-BE32-E72D297353CC}">
                    <c16:uniqueId val="{00000009-8E48-42DC-9B00-A1B88690C385}"/>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'2017 to 2021'!$J$13</c15:sqref>
                        </c15:formulaRef>
                      </c:ext>
                    </c:extLst>
                    <c:strCache>
                      <c:ptCount val="1"/>
                      <c:pt idx="0">
                        <c:v>Engineering</c:v>
                      </c:pt>
                    </c:strCache>
                  </c:strRef>
                </c:tx>
                <c:spPr>
                  <a:ln w="28575" cap="rnd">
                    <a:solidFill>
                      <a:schemeClr val="accent4">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2021'!$K$13:$O$13</c15:sqref>
                        </c15:formulaRef>
                      </c:ext>
                    </c:extLst>
                    <c:numCache>
                      <c:formatCode>General</c:formatCode>
                      <c:ptCount val="5"/>
                      <c:pt idx="0">
                        <c:v>11086</c:v>
                      </c:pt>
                      <c:pt idx="1">
                        <c:v>8778</c:v>
                      </c:pt>
                      <c:pt idx="2">
                        <c:v>7874</c:v>
                      </c:pt>
                      <c:pt idx="3">
                        <c:v>7341</c:v>
                      </c:pt>
                      <c:pt idx="4">
                        <c:v>8411</c:v>
                      </c:pt>
                    </c:numCache>
                  </c:numRef>
                </c:val>
                <c:smooth val="0"/>
                <c:extLst xmlns:c15="http://schemas.microsoft.com/office/drawing/2012/chart">
                  <c:ext xmlns:c16="http://schemas.microsoft.com/office/drawing/2014/chart" uri="{C3380CC4-5D6E-409C-BE32-E72D297353CC}">
                    <c16:uniqueId val="{0000000A-8E48-42DC-9B00-A1B88690C385}"/>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'2017 to 2021'!$J$14</c15:sqref>
                        </c15:formulaRef>
                      </c:ext>
                    </c:extLst>
                    <c:strCache>
                      <c:ptCount val="1"/>
                      <c:pt idx="0">
                        <c:v>Care</c:v>
                      </c:pt>
                    </c:strCache>
                  </c:strRef>
                </c:tx>
                <c:spPr>
                  <a:ln w="28575" cap="rnd">
                    <a:solidFill>
                      <a:schemeClr val="accent5">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2021'!$K$14:$O$14</c15:sqref>
                        </c15:formulaRef>
                      </c:ext>
                    </c:extLst>
                    <c:numCache>
                      <c:formatCode>General</c:formatCode>
                      <c:ptCount val="5"/>
                      <c:pt idx="0">
                        <c:v>5170</c:v>
                      </c:pt>
                      <c:pt idx="1">
                        <c:v>4331</c:v>
                      </c:pt>
                      <c:pt idx="2">
                        <c:v>4117</c:v>
                      </c:pt>
                      <c:pt idx="3">
                        <c:v>6510</c:v>
                      </c:pt>
                      <c:pt idx="4">
                        <c:v>7587</c:v>
                      </c:pt>
                    </c:numCache>
                  </c:numRef>
                </c:val>
                <c:smooth val="0"/>
                <c:extLst xmlns:c15="http://schemas.microsoft.com/office/drawing/2012/chart">
                  <c:ext xmlns:c16="http://schemas.microsoft.com/office/drawing/2014/chart" uri="{C3380CC4-5D6E-409C-BE32-E72D297353CC}">
                    <c16:uniqueId val="{0000000B-8E48-42DC-9B00-A1B88690C385}"/>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'2017 to 2021'!$J$15</c15:sqref>
                        </c15:formulaRef>
                      </c:ext>
                    </c:extLst>
                    <c:strCache>
                      <c:ptCount val="1"/>
                      <c:pt idx="0">
                        <c:v>Service</c:v>
                      </c:pt>
                    </c:strCache>
                  </c:strRef>
                </c:tx>
                <c:spPr>
                  <a:ln w="28575" cap="rnd">
                    <a:solidFill>
                      <a:schemeClr val="accent6">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2021'!$K$15:$O$15</c15:sqref>
                        </c15:formulaRef>
                      </c:ext>
                    </c:extLst>
                    <c:numCache>
                      <c:formatCode>General</c:formatCode>
                      <c:ptCount val="5"/>
                      <c:pt idx="0">
                        <c:v>2548</c:v>
                      </c:pt>
                      <c:pt idx="1">
                        <c:v>2545</c:v>
                      </c:pt>
                      <c:pt idx="2">
                        <c:v>2847</c:v>
                      </c:pt>
                      <c:pt idx="3">
                        <c:v>3888</c:v>
                      </c:pt>
                      <c:pt idx="4">
                        <c:v>5512</c:v>
                      </c:pt>
                    </c:numCache>
                  </c:numRef>
                </c:val>
                <c:smooth val="0"/>
                <c:extLst xmlns:c15="http://schemas.microsoft.com/office/drawing/2012/chart">
                  <c:ext xmlns:c16="http://schemas.microsoft.com/office/drawing/2014/chart" uri="{C3380CC4-5D6E-409C-BE32-E72D297353CC}">
                    <c16:uniqueId val="{0000000C-8E48-42DC-9B00-A1B88690C385}"/>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'2017 to 2021'!$J$16</c15:sqref>
                        </c15:formulaRef>
                      </c:ext>
                    </c:extLst>
                    <c:strCache>
                      <c:ptCount val="1"/>
                      <c:pt idx="0">
                        <c:v>Food and Accommodation</c:v>
                      </c:pt>
                    </c:strCache>
                  </c:strRef>
                </c:tx>
                <c:spPr>
                  <a:ln w="28575" cap="rnd">
                    <a:solidFill>
                      <a:schemeClr val="accent1">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2021'!$K$16:$O$16</c15:sqref>
                        </c15:formulaRef>
                      </c:ext>
                    </c:extLst>
                    <c:numCache>
                      <c:formatCode>General</c:formatCode>
                      <c:ptCount val="5"/>
                      <c:pt idx="0">
                        <c:v>5905</c:v>
                      </c:pt>
                      <c:pt idx="1">
                        <c:v>5251</c:v>
                      </c:pt>
                      <c:pt idx="2">
                        <c:v>4488</c:v>
                      </c:pt>
                      <c:pt idx="3">
                        <c:v>2527</c:v>
                      </c:pt>
                      <c:pt idx="4">
                        <c:v>5173</c:v>
                      </c:pt>
                    </c:numCache>
                  </c:numRef>
                </c:val>
                <c:smooth val="0"/>
                <c:extLst xmlns:c15="http://schemas.microsoft.com/office/drawing/2012/chart">
                  <c:ext xmlns:c16="http://schemas.microsoft.com/office/drawing/2014/chart" uri="{C3380CC4-5D6E-409C-BE32-E72D297353CC}">
                    <c16:uniqueId val="{0000000D-8E48-42DC-9B00-A1B88690C385}"/>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'2017 to 2021'!$J$17</c15:sqref>
                        </c15:formulaRef>
                      </c:ext>
                    </c:extLst>
                    <c:strCache>
                      <c:ptCount val="1"/>
                      <c:pt idx="0">
                        <c:v>Retail</c:v>
                      </c:pt>
                    </c:strCache>
                  </c:strRef>
                </c:tx>
                <c:spPr>
                  <a:ln w="28575" cap="rnd">
                    <a:solidFill>
                      <a:schemeClr val="accent2">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2021'!$K$17:$O$17</c15:sqref>
                        </c15:formulaRef>
                      </c:ext>
                    </c:extLst>
                    <c:numCache>
                      <c:formatCode>General</c:formatCode>
                      <c:ptCount val="5"/>
                      <c:pt idx="0">
                        <c:v>4436</c:v>
                      </c:pt>
                      <c:pt idx="1">
                        <c:v>3518</c:v>
                      </c:pt>
                      <c:pt idx="2">
                        <c:v>2959</c:v>
                      </c:pt>
                      <c:pt idx="3">
                        <c:v>2239</c:v>
                      </c:pt>
                      <c:pt idx="4">
                        <c:v>3309</c:v>
                      </c:pt>
                    </c:numCache>
                  </c:numRef>
                </c:val>
                <c:smooth val="0"/>
                <c:extLst xmlns:c15="http://schemas.microsoft.com/office/drawing/2012/chart">
                  <c:ext xmlns:c16="http://schemas.microsoft.com/office/drawing/2014/chart" uri="{C3380CC4-5D6E-409C-BE32-E72D297353CC}">
                    <c16:uniqueId val="{0000000E-8E48-42DC-9B00-A1B88690C385}"/>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'2017 to 2021'!$J$18</c15:sqref>
                        </c15:formulaRef>
                      </c:ext>
                    </c:extLst>
                    <c:strCache>
                      <c:ptCount val="1"/>
                      <c:pt idx="0">
                        <c:v>Legal</c:v>
                      </c:pt>
                    </c:strCache>
                  </c:strRef>
                </c:tx>
                <c:spPr>
                  <a:ln w="28575" cap="rnd">
                    <a:solidFill>
                      <a:schemeClr val="accent3">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2021'!$K$18:$O$18</c15:sqref>
                        </c15:formulaRef>
                      </c:ext>
                    </c:extLst>
                    <c:numCache>
                      <c:formatCode>General</c:formatCode>
                      <c:ptCount val="5"/>
                      <c:pt idx="0">
                        <c:v>3182</c:v>
                      </c:pt>
                      <c:pt idx="1">
                        <c:v>3417</c:v>
                      </c:pt>
                      <c:pt idx="2">
                        <c:v>2294</c:v>
                      </c:pt>
                      <c:pt idx="3">
                        <c:v>2106</c:v>
                      </c:pt>
                      <c:pt idx="4">
                        <c:v>2515</c:v>
                      </c:pt>
                    </c:numCache>
                  </c:numRef>
                </c:val>
                <c:smooth val="0"/>
                <c:extLst xmlns:c15="http://schemas.microsoft.com/office/drawing/2012/chart">
                  <c:ext xmlns:c16="http://schemas.microsoft.com/office/drawing/2014/chart" uri="{C3380CC4-5D6E-409C-BE32-E72D297353CC}">
                    <c16:uniqueId val="{0000000F-8E48-42DC-9B00-A1B88690C385}"/>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'2017 to 2021'!$J$20</c15:sqref>
                        </c15:formulaRef>
                      </c:ext>
                    </c:extLst>
                    <c:strCache>
                      <c:ptCount val="1"/>
                      <c:pt idx="0">
                        <c:v>Real Estate</c:v>
                      </c:pt>
                    </c:strCache>
                  </c:strRef>
                </c:tx>
                <c:spPr>
                  <a:ln w="28575" cap="rnd">
                    <a:solidFill>
                      <a:schemeClr val="accent5">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2021'!$K$20:$O$20</c15:sqref>
                        </c15:formulaRef>
                      </c:ext>
                    </c:extLst>
                    <c:numCache>
                      <c:formatCode>General</c:formatCode>
                      <c:ptCount val="5"/>
                      <c:pt idx="0">
                        <c:v>1704</c:v>
                      </c:pt>
                      <c:pt idx="1">
                        <c:v>1442</c:v>
                      </c:pt>
                      <c:pt idx="2">
                        <c:v>1112</c:v>
                      </c:pt>
                      <c:pt idx="3">
                        <c:v>1327</c:v>
                      </c:pt>
                      <c:pt idx="4">
                        <c:v>1841</c:v>
                      </c:pt>
                    </c:numCache>
                  </c:numRef>
                </c:val>
                <c:smooth val="0"/>
                <c:extLst xmlns:c15="http://schemas.microsoft.com/office/drawing/2012/chart">
                  <c:ext xmlns:c16="http://schemas.microsoft.com/office/drawing/2014/chart" uri="{C3380CC4-5D6E-409C-BE32-E72D297353CC}">
                    <c16:uniqueId val="{00000010-8E48-42DC-9B00-A1B88690C385}"/>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'2017 to 2021'!$J$21</c15:sqref>
                        </c15:formulaRef>
                      </c:ext>
                    </c:extLst>
                    <c:strCache>
                      <c:ptCount val="1"/>
                      <c:pt idx="0">
                        <c:v>Utilities</c:v>
                      </c:pt>
                    </c:strCache>
                  </c:strRef>
                </c:tx>
                <c:spPr>
                  <a:ln w="28575" cap="rnd">
                    <a:solidFill>
                      <a:schemeClr val="accent6">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2021'!$K$21:$O$21</c15:sqref>
                        </c15:formulaRef>
                      </c:ext>
                    </c:extLst>
                    <c:numCache>
                      <c:formatCode>General</c:formatCode>
                      <c:ptCount val="5"/>
                      <c:pt idx="0">
                        <c:v>1873</c:v>
                      </c:pt>
                      <c:pt idx="1">
                        <c:v>1541</c:v>
                      </c:pt>
                      <c:pt idx="2">
                        <c:v>1365</c:v>
                      </c:pt>
                      <c:pt idx="3">
                        <c:v>1418</c:v>
                      </c:pt>
                      <c:pt idx="4">
                        <c:v>1666</c:v>
                      </c:pt>
                    </c:numCache>
                  </c:numRef>
                </c:val>
                <c:smooth val="0"/>
                <c:extLst xmlns:c15="http://schemas.microsoft.com/office/drawing/2012/chart">
                  <c:ext xmlns:c16="http://schemas.microsoft.com/office/drawing/2014/chart" uri="{C3380CC4-5D6E-409C-BE32-E72D297353CC}">
                    <c16:uniqueId val="{00000011-8E48-42DC-9B00-A1B88690C385}"/>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'2017 to 2021'!$J$22</c15:sqref>
                        </c15:formulaRef>
                      </c:ext>
                    </c:extLst>
                    <c:strCache>
                      <c:ptCount val="1"/>
                      <c:pt idx="0">
                        <c:v>Childcare</c:v>
                      </c:pt>
                    </c:strCache>
                  </c:strRef>
                </c:tx>
                <c:spPr>
                  <a:ln w="28575" cap="rnd">
                    <a:solidFill>
                      <a:schemeClr val="accent1">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2021'!$K$22:$O$22</c15:sqref>
                        </c15:formulaRef>
                      </c:ext>
                    </c:extLst>
                    <c:numCache>
                      <c:formatCode>General</c:formatCode>
                      <c:ptCount val="5"/>
                      <c:pt idx="0">
                        <c:v>1868</c:v>
                      </c:pt>
                      <c:pt idx="1">
                        <c:v>1380</c:v>
                      </c:pt>
                      <c:pt idx="2">
                        <c:v>1029</c:v>
                      </c:pt>
                      <c:pt idx="3">
                        <c:v>882</c:v>
                      </c:pt>
                      <c:pt idx="4">
                        <c:v>1496</c:v>
                      </c:pt>
                    </c:numCache>
                  </c:numRef>
                </c:val>
                <c:smooth val="0"/>
                <c:extLst xmlns:c15="http://schemas.microsoft.com/office/drawing/2012/chart">
                  <c:ext xmlns:c16="http://schemas.microsoft.com/office/drawing/2014/chart" uri="{C3380CC4-5D6E-409C-BE32-E72D297353CC}">
                    <c16:uniqueId val="{00000012-8E48-42DC-9B00-A1B88690C385}"/>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'2017 to 2021'!$J$23</c15:sqref>
                        </c15:formulaRef>
                      </c:ext>
                    </c:extLst>
                    <c:strCache>
                      <c:ptCount val="1"/>
                      <c:pt idx="0">
                        <c:v>Social Services</c:v>
                      </c:pt>
                    </c:strCache>
                  </c:strRef>
                </c:tx>
                <c:spPr>
                  <a:ln w="28575" cap="rnd">
                    <a:solidFill>
                      <a:schemeClr val="accent2">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2021'!$K$23:$O$23</c15:sqref>
                        </c15:formulaRef>
                      </c:ext>
                    </c:extLst>
                    <c:numCache>
                      <c:formatCode>General</c:formatCode>
                      <c:ptCount val="5"/>
                      <c:pt idx="0">
                        <c:v>973</c:v>
                      </c:pt>
                      <c:pt idx="1">
                        <c:v>811</c:v>
                      </c:pt>
                      <c:pt idx="2">
                        <c:v>689</c:v>
                      </c:pt>
                      <c:pt idx="3">
                        <c:v>1113</c:v>
                      </c:pt>
                      <c:pt idx="4">
                        <c:v>1072</c:v>
                      </c:pt>
                    </c:numCache>
                  </c:numRef>
                </c:val>
                <c:smooth val="0"/>
                <c:extLst xmlns:c15="http://schemas.microsoft.com/office/drawing/2012/chart">
                  <c:ext xmlns:c16="http://schemas.microsoft.com/office/drawing/2014/chart" uri="{C3380CC4-5D6E-409C-BE32-E72D297353CC}">
                    <c16:uniqueId val="{00000013-8E48-42DC-9B00-A1B88690C385}"/>
                  </c:ext>
                </c:extLst>
              </c15:ser>
            </c15:filteredLineSeries>
            <c15:filteredLineSeries>
              <c15:ser>
                <c:idx val="20"/>
                <c:order val="20"/>
                <c:tx>
                  <c:strRef>
                    <c:extLst xmlns:c15="http://schemas.microsoft.com/office/drawing/2012/chart">
                      <c:ext xmlns:c15="http://schemas.microsoft.com/office/drawing/2012/chart" uri="{02D57815-91ED-43cb-92C2-25804820EDAC}">
                        <c15:formulaRef>
                          <c15:sqref>'2017 to 2021'!$J$24</c15:sqref>
                        </c15:formulaRef>
                      </c:ext>
                    </c:extLst>
                    <c:strCache>
                      <c:ptCount val="1"/>
                      <c:pt idx="0">
                        <c:v>Sports and Leisure</c:v>
                      </c:pt>
                    </c:strCache>
                  </c:strRef>
                </c:tx>
                <c:spPr>
                  <a:ln w="28575" cap="rnd">
                    <a:solidFill>
                      <a:schemeClr val="accent3">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2021'!$K$24:$O$24</c15:sqref>
                        </c15:formulaRef>
                      </c:ext>
                    </c:extLst>
                    <c:numCache>
                      <c:formatCode>General</c:formatCode>
                      <c:ptCount val="5"/>
                      <c:pt idx="0">
                        <c:v>983</c:v>
                      </c:pt>
                      <c:pt idx="1">
                        <c:v>849</c:v>
                      </c:pt>
                      <c:pt idx="2">
                        <c:v>863</c:v>
                      </c:pt>
                      <c:pt idx="3">
                        <c:v>709</c:v>
                      </c:pt>
                      <c:pt idx="4">
                        <c:v>1007</c:v>
                      </c:pt>
                    </c:numCache>
                  </c:numRef>
                </c:val>
                <c:smooth val="0"/>
                <c:extLst xmlns:c15="http://schemas.microsoft.com/office/drawing/2012/chart">
                  <c:ext xmlns:c16="http://schemas.microsoft.com/office/drawing/2014/chart" uri="{C3380CC4-5D6E-409C-BE32-E72D297353CC}">
                    <c16:uniqueId val="{00000014-8E48-42DC-9B00-A1B88690C385}"/>
                  </c:ext>
                </c:extLst>
              </c15:ser>
            </c15:filteredLineSeries>
            <c15:filteredLineSeries>
              <c15:ser>
                <c:idx val="21"/>
                <c:order val="21"/>
                <c:tx>
                  <c:strRef>
                    <c:extLst xmlns:c15="http://schemas.microsoft.com/office/drawing/2012/chart">
                      <c:ext xmlns:c15="http://schemas.microsoft.com/office/drawing/2012/chart" uri="{02D57815-91ED-43cb-92C2-25804820EDAC}">
                        <c15:formulaRef>
                          <c15:sqref>'2017 to 2021'!$J$25</c15:sqref>
                        </c15:formulaRef>
                      </c:ext>
                    </c:extLst>
                    <c:strCache>
                      <c:ptCount val="1"/>
                      <c:pt idx="0">
                        <c:v>Agriculture</c:v>
                      </c:pt>
                    </c:strCache>
                  </c:strRef>
                </c:tx>
                <c:spPr>
                  <a:ln w="28575" cap="rnd">
                    <a:solidFill>
                      <a:schemeClr val="accent4">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2021'!$K$25:$O$25</c15:sqref>
                        </c15:formulaRef>
                      </c:ext>
                    </c:extLst>
                    <c:numCache>
                      <c:formatCode>General</c:formatCode>
                      <c:ptCount val="5"/>
                      <c:pt idx="0">
                        <c:v>356</c:v>
                      </c:pt>
                      <c:pt idx="1">
                        <c:v>358</c:v>
                      </c:pt>
                      <c:pt idx="2">
                        <c:v>338</c:v>
                      </c:pt>
                      <c:pt idx="3">
                        <c:v>392</c:v>
                      </c:pt>
                      <c:pt idx="4">
                        <c:v>648</c:v>
                      </c:pt>
                    </c:numCache>
                  </c:numRef>
                </c:val>
                <c:smooth val="0"/>
                <c:extLst xmlns:c15="http://schemas.microsoft.com/office/drawing/2012/chart">
                  <c:ext xmlns:c16="http://schemas.microsoft.com/office/drawing/2014/chart" uri="{C3380CC4-5D6E-409C-BE32-E72D297353CC}">
                    <c16:uniqueId val="{00000015-8E48-42DC-9B00-A1B88690C385}"/>
                  </c:ext>
                </c:extLst>
              </c15:ser>
            </c15:filteredLineSeries>
            <c15:filteredLineSeries>
              <c15:ser>
                <c:idx val="22"/>
                <c:order val="22"/>
                <c:tx>
                  <c:strRef>
                    <c:extLst xmlns:c15="http://schemas.microsoft.com/office/drawing/2012/chart">
                      <c:ext xmlns:c15="http://schemas.microsoft.com/office/drawing/2012/chart" uri="{02D57815-91ED-43cb-92C2-25804820EDAC}">
                        <c15:formulaRef>
                          <c15:sqref>'2017 to 2021'!$J$26</c15:sqref>
                        </c15:formulaRef>
                      </c:ext>
                    </c:extLst>
                    <c:strCache>
                      <c:ptCount val="1"/>
                      <c:pt idx="0">
                        <c:v>Animal Care</c:v>
                      </c:pt>
                    </c:strCache>
                  </c:strRef>
                </c:tx>
                <c:spPr>
                  <a:ln w="28575" cap="rnd">
                    <a:solidFill>
                      <a:schemeClr val="accent5">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2021'!$K$26:$O$26</c15:sqref>
                        </c15:formulaRef>
                      </c:ext>
                    </c:extLst>
                    <c:numCache>
                      <c:formatCode>General</c:formatCode>
                      <c:ptCount val="5"/>
                      <c:pt idx="0">
                        <c:v>743</c:v>
                      </c:pt>
                      <c:pt idx="1">
                        <c:v>504</c:v>
                      </c:pt>
                      <c:pt idx="2">
                        <c:v>689</c:v>
                      </c:pt>
                      <c:pt idx="3">
                        <c:v>428</c:v>
                      </c:pt>
                      <c:pt idx="4">
                        <c:v>387</c:v>
                      </c:pt>
                    </c:numCache>
                  </c:numRef>
                </c:val>
                <c:smooth val="0"/>
                <c:extLst xmlns:c15="http://schemas.microsoft.com/office/drawing/2012/chart">
                  <c:ext xmlns:c16="http://schemas.microsoft.com/office/drawing/2014/chart" uri="{C3380CC4-5D6E-409C-BE32-E72D297353CC}">
                    <c16:uniqueId val="{00000016-8E48-42DC-9B00-A1B88690C385}"/>
                  </c:ext>
                </c:extLst>
              </c15:ser>
            </c15:filteredLineSeries>
          </c:ext>
        </c:extLst>
      </c:lineChart>
      <c:catAx>
        <c:axId val="289736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89730207"/>
        <c:crosses val="autoZero"/>
        <c:auto val="1"/>
        <c:lblAlgn val="ctr"/>
        <c:lblOffset val="100"/>
        <c:noMultiLvlLbl val="0"/>
      </c:catAx>
      <c:valAx>
        <c:axId val="2897302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89736863"/>
        <c:crosses val="autoZero"/>
        <c:crossBetween val="between"/>
      </c:valAx>
      <c:spPr>
        <a:noFill/>
        <a:ln>
          <a:noFill/>
        </a:ln>
        <a:effectLst/>
      </c:spPr>
    </c:plotArea>
    <c:plotVisOnly val="1"/>
    <c:dispBlanksAs val="gap"/>
    <c:showDLblsOverMax val="0"/>
  </c:chart>
  <c:spPr>
    <a:noFill/>
    <a:ln>
      <a:noFill/>
    </a:ln>
    <a:effectLst/>
  </c:spPr>
  <c:txPr>
    <a:bodyPr/>
    <a:lstStyle/>
    <a:p>
      <a:pPr>
        <a:defRPr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dirty="0"/>
              <a:t>Employment rates 16-64</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Data!$B$19</c:f>
              <c:strCache>
                <c:ptCount val="1"/>
                <c:pt idx="0">
                  <c:v>South East Midlands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Data!$A$20:$A$24</c:f>
              <c:strCache>
                <c:ptCount val="5"/>
                <c:pt idx="0">
                  <c:v>2017</c:v>
                </c:pt>
                <c:pt idx="1">
                  <c:v>2018</c:v>
                </c:pt>
                <c:pt idx="2">
                  <c:v>2019</c:v>
                </c:pt>
                <c:pt idx="3">
                  <c:v>2020</c:v>
                </c:pt>
                <c:pt idx="4">
                  <c:v>Oct 2020-Sep 2021</c:v>
                </c:pt>
              </c:strCache>
            </c:strRef>
          </c:cat>
          <c:val>
            <c:numRef>
              <c:f>Data!$B$20:$B$24</c:f>
              <c:numCache>
                <c:formatCode>#,##0.0</c:formatCode>
                <c:ptCount val="5"/>
                <c:pt idx="0">
                  <c:v>77.5</c:v>
                </c:pt>
                <c:pt idx="1">
                  <c:v>77.5</c:v>
                </c:pt>
                <c:pt idx="2">
                  <c:v>78.8</c:v>
                </c:pt>
                <c:pt idx="3">
                  <c:v>79.3</c:v>
                </c:pt>
                <c:pt idx="4">
                  <c:v>76.599999999999994</c:v>
                </c:pt>
              </c:numCache>
            </c:numRef>
          </c:val>
          <c:smooth val="0"/>
          <c:extLst>
            <c:ext xmlns:c16="http://schemas.microsoft.com/office/drawing/2014/chart" uri="{C3380CC4-5D6E-409C-BE32-E72D297353CC}">
              <c16:uniqueId val="{00000000-0358-422E-B11F-3722D9DF0540}"/>
            </c:ext>
          </c:extLst>
        </c:ser>
        <c:ser>
          <c:idx val="1"/>
          <c:order val="1"/>
          <c:tx>
            <c:strRef>
              <c:f>Data!$C$19</c:f>
              <c:strCache>
                <c:ptCount val="1"/>
                <c:pt idx="0">
                  <c:v>England</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Data!$A$20:$A$24</c:f>
              <c:strCache>
                <c:ptCount val="5"/>
                <c:pt idx="0">
                  <c:v>2017</c:v>
                </c:pt>
                <c:pt idx="1">
                  <c:v>2018</c:v>
                </c:pt>
                <c:pt idx="2">
                  <c:v>2019</c:v>
                </c:pt>
                <c:pt idx="3">
                  <c:v>2020</c:v>
                </c:pt>
                <c:pt idx="4">
                  <c:v>Oct 2020-Sep 2021</c:v>
                </c:pt>
              </c:strCache>
            </c:strRef>
          </c:cat>
          <c:val>
            <c:numRef>
              <c:f>Data!$C$20:$C$24</c:f>
              <c:numCache>
                <c:formatCode>#,##0.0</c:formatCode>
                <c:ptCount val="5"/>
                <c:pt idx="0">
                  <c:v>75.099999999999994</c:v>
                </c:pt>
                <c:pt idx="1">
                  <c:v>75.400000000000006</c:v>
                </c:pt>
                <c:pt idx="2">
                  <c:v>76</c:v>
                </c:pt>
                <c:pt idx="3">
                  <c:v>75.599999999999994</c:v>
                </c:pt>
                <c:pt idx="4">
                  <c:v>74.900000000000006</c:v>
                </c:pt>
              </c:numCache>
            </c:numRef>
          </c:val>
          <c:smooth val="0"/>
          <c:extLst>
            <c:ext xmlns:c16="http://schemas.microsoft.com/office/drawing/2014/chart" uri="{C3380CC4-5D6E-409C-BE32-E72D297353CC}">
              <c16:uniqueId val="{00000001-0358-422E-B11F-3722D9DF0540}"/>
            </c:ext>
          </c:extLst>
        </c:ser>
        <c:dLbls>
          <c:showLegendKey val="0"/>
          <c:showVal val="0"/>
          <c:showCatName val="0"/>
          <c:showSerName val="0"/>
          <c:showPercent val="0"/>
          <c:showBubbleSize val="0"/>
        </c:dLbls>
        <c:smooth val="0"/>
        <c:axId val="1849272720"/>
        <c:axId val="1849271472"/>
      </c:lineChart>
      <c:catAx>
        <c:axId val="1849272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49271472"/>
        <c:crosses val="autoZero"/>
        <c:auto val="1"/>
        <c:lblAlgn val="ctr"/>
        <c:lblOffset val="100"/>
        <c:noMultiLvlLbl val="0"/>
      </c:catAx>
      <c:valAx>
        <c:axId val="18492714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49272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a:t>Top 200 Job Postings/Vacancies (South East Midlands)</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17"/>
          <c:order val="17"/>
          <c:tx>
            <c:strRef>
              <c:f>'2017 to 2021'!$J$21</c:f>
              <c:strCache>
                <c:ptCount val="1"/>
                <c:pt idx="0">
                  <c:v>Utilities</c:v>
                </c:pt>
              </c:strCache>
            </c:strRef>
          </c:tx>
          <c:spPr>
            <a:ln w="28575" cap="rnd">
              <a:solidFill>
                <a:schemeClr val="accent4">
                  <a:lumMod val="50000"/>
                </a:schemeClr>
              </a:solidFill>
              <a:round/>
            </a:ln>
            <a:effectLst/>
          </c:spPr>
          <c:marker>
            <c:symbol val="none"/>
          </c:marker>
          <c:cat>
            <c:numRef>
              <c:f>'2017 to 2021'!$K$3:$O$3</c:f>
              <c:numCache>
                <c:formatCode>General</c:formatCode>
                <c:ptCount val="5"/>
                <c:pt idx="0">
                  <c:v>2017</c:v>
                </c:pt>
                <c:pt idx="1">
                  <c:v>2018</c:v>
                </c:pt>
                <c:pt idx="2">
                  <c:v>2019</c:v>
                </c:pt>
                <c:pt idx="3">
                  <c:v>2020</c:v>
                </c:pt>
                <c:pt idx="4">
                  <c:v>2021</c:v>
                </c:pt>
              </c:numCache>
            </c:numRef>
          </c:cat>
          <c:val>
            <c:numRef>
              <c:f>'2017 to 2021'!$K$21:$O$21</c:f>
              <c:numCache>
                <c:formatCode>General</c:formatCode>
                <c:ptCount val="5"/>
                <c:pt idx="0">
                  <c:v>1873</c:v>
                </c:pt>
                <c:pt idx="1">
                  <c:v>1541</c:v>
                </c:pt>
                <c:pt idx="2">
                  <c:v>1365</c:v>
                </c:pt>
                <c:pt idx="3">
                  <c:v>1418</c:v>
                </c:pt>
                <c:pt idx="4">
                  <c:v>1666</c:v>
                </c:pt>
              </c:numCache>
            </c:numRef>
          </c:val>
          <c:smooth val="0"/>
          <c:extLst>
            <c:ext xmlns:c16="http://schemas.microsoft.com/office/drawing/2014/chart" uri="{C3380CC4-5D6E-409C-BE32-E72D297353CC}">
              <c16:uniqueId val="{00000000-999A-4CB4-A463-091C8F4ABA5D}"/>
            </c:ext>
          </c:extLst>
        </c:ser>
        <c:dLbls>
          <c:showLegendKey val="0"/>
          <c:showVal val="0"/>
          <c:showCatName val="0"/>
          <c:showSerName val="0"/>
          <c:showPercent val="0"/>
          <c:showBubbleSize val="0"/>
        </c:dLbls>
        <c:smooth val="0"/>
        <c:axId val="289736863"/>
        <c:axId val="289730207"/>
        <c:extLst>
          <c:ext xmlns:c15="http://schemas.microsoft.com/office/drawing/2012/chart" uri="{02D57815-91ED-43cb-92C2-25804820EDAC}">
            <c15:filteredLineSeries>
              <c15:ser>
                <c:idx val="0"/>
                <c:order val="0"/>
                <c:tx>
                  <c:strRef>
                    <c:extLst>
                      <c:ext uri="{02D57815-91ED-43cb-92C2-25804820EDAC}">
                        <c15:formulaRef>
                          <c15:sqref>'2017 to 2021'!$J$4</c15:sqref>
                        </c15:formulaRef>
                      </c:ext>
                    </c:extLst>
                    <c:strCache>
                      <c:ptCount val="1"/>
                      <c:pt idx="0">
                        <c:v>Business Operations</c:v>
                      </c:pt>
                    </c:strCache>
                  </c:strRef>
                </c:tx>
                <c:spPr>
                  <a:ln w="28575" cap="rnd">
                    <a:solidFill>
                      <a:schemeClr val="accent1"/>
                    </a:solidFill>
                    <a:round/>
                  </a:ln>
                  <a:effectLst/>
                </c:spPr>
                <c:marker>
                  <c:symbol val="none"/>
                </c:marker>
                <c:cat>
                  <c:numRef>
                    <c:extLst>
                      <c:ex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c:ext uri="{02D57815-91ED-43cb-92C2-25804820EDAC}">
                        <c15:formulaRef>
                          <c15:sqref>'2017 to 2021'!$K$4:$O$4</c15:sqref>
                        </c15:formulaRef>
                      </c:ext>
                    </c:extLst>
                    <c:numCache>
                      <c:formatCode>General</c:formatCode>
                      <c:ptCount val="5"/>
                      <c:pt idx="0">
                        <c:v>43129</c:v>
                      </c:pt>
                      <c:pt idx="1">
                        <c:v>35859</c:v>
                      </c:pt>
                      <c:pt idx="2">
                        <c:v>27552</c:v>
                      </c:pt>
                      <c:pt idx="3">
                        <c:v>22435</c:v>
                      </c:pt>
                      <c:pt idx="4">
                        <c:v>34365</c:v>
                      </c:pt>
                    </c:numCache>
                  </c:numRef>
                </c:val>
                <c:smooth val="0"/>
                <c:extLst>
                  <c:ext xmlns:c16="http://schemas.microsoft.com/office/drawing/2014/chart" uri="{C3380CC4-5D6E-409C-BE32-E72D297353CC}">
                    <c16:uniqueId val="{00000001-999A-4CB4-A463-091C8F4ABA5D}"/>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'2017 to 2021'!$J$5</c15:sqref>
                        </c15:formulaRef>
                      </c:ext>
                    </c:extLst>
                    <c:strCache>
                      <c:ptCount val="1"/>
                      <c:pt idx="0">
                        <c:v>Logistics</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2021'!$K$5:$O$5</c15:sqref>
                        </c15:formulaRef>
                      </c:ext>
                    </c:extLst>
                    <c:numCache>
                      <c:formatCode>General</c:formatCode>
                      <c:ptCount val="5"/>
                      <c:pt idx="0">
                        <c:v>15652</c:v>
                      </c:pt>
                      <c:pt idx="1">
                        <c:v>15220</c:v>
                      </c:pt>
                      <c:pt idx="2">
                        <c:v>12864</c:v>
                      </c:pt>
                      <c:pt idx="3">
                        <c:v>17089</c:v>
                      </c:pt>
                      <c:pt idx="4">
                        <c:v>23097</c:v>
                      </c:pt>
                    </c:numCache>
                  </c:numRef>
                </c:val>
                <c:smooth val="0"/>
                <c:extLst xmlns:c15="http://schemas.microsoft.com/office/drawing/2012/chart">
                  <c:ext xmlns:c16="http://schemas.microsoft.com/office/drawing/2014/chart" uri="{C3380CC4-5D6E-409C-BE32-E72D297353CC}">
                    <c16:uniqueId val="{00000002-999A-4CB4-A463-091C8F4ABA5D}"/>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'2017 to 2021'!$J$6</c15:sqref>
                        </c15:formulaRef>
                      </c:ext>
                    </c:extLst>
                    <c:strCache>
                      <c:ptCount val="1"/>
                      <c:pt idx="0">
                        <c:v>Digital</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2021'!$K$6:$O$6</c15:sqref>
                        </c15:formulaRef>
                      </c:ext>
                    </c:extLst>
                    <c:numCache>
                      <c:formatCode>General</c:formatCode>
                      <c:ptCount val="5"/>
                      <c:pt idx="0">
                        <c:v>28462</c:v>
                      </c:pt>
                      <c:pt idx="1">
                        <c:v>19630</c:v>
                      </c:pt>
                      <c:pt idx="2">
                        <c:v>12636</c:v>
                      </c:pt>
                      <c:pt idx="3">
                        <c:v>13595</c:v>
                      </c:pt>
                      <c:pt idx="4">
                        <c:v>17111</c:v>
                      </c:pt>
                    </c:numCache>
                  </c:numRef>
                </c:val>
                <c:smooth val="0"/>
                <c:extLst xmlns:c15="http://schemas.microsoft.com/office/drawing/2012/chart">
                  <c:ext xmlns:c16="http://schemas.microsoft.com/office/drawing/2014/chart" uri="{C3380CC4-5D6E-409C-BE32-E72D297353CC}">
                    <c16:uniqueId val="{00000003-999A-4CB4-A463-091C8F4ABA5D}"/>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'2017 to 2021'!$J$7</c15:sqref>
                        </c15:formulaRef>
                      </c:ext>
                    </c:extLst>
                    <c:strCache>
                      <c:ptCount val="1"/>
                      <c:pt idx="0">
                        <c:v>Manufacturing</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2021'!$K$7:$O$7</c15:sqref>
                        </c15:formulaRef>
                      </c:ext>
                    </c:extLst>
                    <c:numCache>
                      <c:formatCode>General</c:formatCode>
                      <c:ptCount val="5"/>
                      <c:pt idx="0">
                        <c:v>13678</c:v>
                      </c:pt>
                      <c:pt idx="1">
                        <c:v>11709</c:v>
                      </c:pt>
                      <c:pt idx="2">
                        <c:v>10625</c:v>
                      </c:pt>
                      <c:pt idx="3">
                        <c:v>9810</c:v>
                      </c:pt>
                      <c:pt idx="4">
                        <c:v>15097</c:v>
                      </c:pt>
                    </c:numCache>
                  </c:numRef>
                </c:val>
                <c:smooth val="0"/>
                <c:extLst xmlns:c15="http://schemas.microsoft.com/office/drawing/2012/chart">
                  <c:ext xmlns:c16="http://schemas.microsoft.com/office/drawing/2014/chart" uri="{C3380CC4-5D6E-409C-BE32-E72D297353CC}">
                    <c16:uniqueId val="{00000004-999A-4CB4-A463-091C8F4ABA5D}"/>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'2017 to 2021'!$J$8</c15:sqref>
                        </c15:formulaRef>
                      </c:ext>
                    </c:extLst>
                    <c:strCache>
                      <c:ptCount val="1"/>
                      <c:pt idx="0">
                        <c:v>Health</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2021'!$K$8:$O$8</c15:sqref>
                        </c15:formulaRef>
                      </c:ext>
                    </c:extLst>
                    <c:numCache>
                      <c:formatCode>General</c:formatCode>
                      <c:ptCount val="5"/>
                      <c:pt idx="0">
                        <c:v>13113</c:v>
                      </c:pt>
                      <c:pt idx="1">
                        <c:v>13122</c:v>
                      </c:pt>
                      <c:pt idx="2">
                        <c:v>10478</c:v>
                      </c:pt>
                      <c:pt idx="3">
                        <c:v>12706</c:v>
                      </c:pt>
                      <c:pt idx="4">
                        <c:v>14145</c:v>
                      </c:pt>
                    </c:numCache>
                  </c:numRef>
                </c:val>
                <c:smooth val="0"/>
                <c:extLst xmlns:c15="http://schemas.microsoft.com/office/drawing/2012/chart">
                  <c:ext xmlns:c16="http://schemas.microsoft.com/office/drawing/2014/chart" uri="{C3380CC4-5D6E-409C-BE32-E72D297353CC}">
                    <c16:uniqueId val="{00000005-999A-4CB4-A463-091C8F4ABA5D}"/>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'2017 to 2021'!$J$9</c15:sqref>
                        </c15:formulaRef>
                      </c:ext>
                    </c:extLst>
                    <c:strCache>
                      <c:ptCount val="1"/>
                      <c:pt idx="0">
                        <c:v>Sales</c:v>
                      </c:pt>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2021'!$K$9:$O$9</c15:sqref>
                        </c15:formulaRef>
                      </c:ext>
                    </c:extLst>
                    <c:numCache>
                      <c:formatCode>General</c:formatCode>
                      <c:ptCount val="5"/>
                      <c:pt idx="0">
                        <c:v>17469</c:v>
                      </c:pt>
                      <c:pt idx="1">
                        <c:v>13926</c:v>
                      </c:pt>
                      <c:pt idx="2">
                        <c:v>11004</c:v>
                      </c:pt>
                      <c:pt idx="3">
                        <c:v>8633</c:v>
                      </c:pt>
                      <c:pt idx="4">
                        <c:v>12817</c:v>
                      </c:pt>
                    </c:numCache>
                  </c:numRef>
                </c:val>
                <c:smooth val="0"/>
                <c:extLst xmlns:c15="http://schemas.microsoft.com/office/drawing/2012/chart">
                  <c:ext xmlns:c16="http://schemas.microsoft.com/office/drawing/2014/chart" uri="{C3380CC4-5D6E-409C-BE32-E72D297353CC}">
                    <c16:uniqueId val="{00000006-999A-4CB4-A463-091C8F4ABA5D}"/>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'2017 to 2021'!$J$10</c15:sqref>
                        </c15:formulaRef>
                      </c:ext>
                    </c:extLst>
                    <c:strCache>
                      <c:ptCount val="1"/>
                      <c:pt idx="0">
                        <c:v>Financial</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2021'!$K$10:$O$10</c15:sqref>
                        </c15:formulaRef>
                      </c:ext>
                    </c:extLst>
                    <c:numCache>
                      <c:formatCode>General</c:formatCode>
                      <c:ptCount val="5"/>
                      <c:pt idx="0">
                        <c:v>15594</c:v>
                      </c:pt>
                      <c:pt idx="1">
                        <c:v>12863</c:v>
                      </c:pt>
                      <c:pt idx="2">
                        <c:v>10164</c:v>
                      </c:pt>
                      <c:pt idx="3">
                        <c:v>9499</c:v>
                      </c:pt>
                      <c:pt idx="4">
                        <c:v>12082</c:v>
                      </c:pt>
                    </c:numCache>
                  </c:numRef>
                </c:val>
                <c:smooth val="0"/>
                <c:extLst xmlns:c15="http://schemas.microsoft.com/office/drawing/2012/chart">
                  <c:ext xmlns:c16="http://schemas.microsoft.com/office/drawing/2014/chart" uri="{C3380CC4-5D6E-409C-BE32-E72D297353CC}">
                    <c16:uniqueId val="{00000007-999A-4CB4-A463-091C8F4ABA5D}"/>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'2017 to 2021'!$J$11</c15:sqref>
                        </c15:formulaRef>
                      </c:ext>
                    </c:extLst>
                    <c:strCache>
                      <c:ptCount val="1"/>
                      <c:pt idx="0">
                        <c:v>Education</c:v>
                      </c:pt>
                    </c:strCache>
                  </c:strRef>
                </c:tx>
                <c:spPr>
                  <a:ln w="28575" cap="rnd">
                    <a:solidFill>
                      <a:schemeClr val="accent2">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2021'!$K$11:$O$11</c15:sqref>
                        </c15:formulaRef>
                      </c:ext>
                    </c:extLst>
                    <c:numCache>
                      <c:formatCode>General</c:formatCode>
                      <c:ptCount val="5"/>
                      <c:pt idx="0">
                        <c:v>11414</c:v>
                      </c:pt>
                      <c:pt idx="1">
                        <c:v>12296</c:v>
                      </c:pt>
                      <c:pt idx="2">
                        <c:v>8997</c:v>
                      </c:pt>
                      <c:pt idx="3">
                        <c:v>9907</c:v>
                      </c:pt>
                      <c:pt idx="4">
                        <c:v>9903</c:v>
                      </c:pt>
                    </c:numCache>
                  </c:numRef>
                </c:val>
                <c:smooth val="0"/>
                <c:extLst xmlns:c15="http://schemas.microsoft.com/office/drawing/2012/chart">
                  <c:ext xmlns:c16="http://schemas.microsoft.com/office/drawing/2014/chart" uri="{C3380CC4-5D6E-409C-BE32-E72D297353CC}">
                    <c16:uniqueId val="{00000008-999A-4CB4-A463-091C8F4ABA5D}"/>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'2017 to 2021'!$J$12</c15:sqref>
                        </c15:formulaRef>
                      </c:ext>
                    </c:extLst>
                    <c:strCache>
                      <c:ptCount val="1"/>
                      <c:pt idx="0">
                        <c:v>Construction</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2021'!$K$12:$O$12</c15:sqref>
                        </c15:formulaRef>
                      </c:ext>
                    </c:extLst>
                    <c:numCache>
                      <c:formatCode>General</c:formatCode>
                      <c:ptCount val="5"/>
                      <c:pt idx="0">
                        <c:v>10256</c:v>
                      </c:pt>
                      <c:pt idx="1">
                        <c:v>8186</c:v>
                      </c:pt>
                      <c:pt idx="2">
                        <c:v>7381</c:v>
                      </c:pt>
                      <c:pt idx="3">
                        <c:v>7050</c:v>
                      </c:pt>
                      <c:pt idx="4">
                        <c:v>9451</c:v>
                      </c:pt>
                    </c:numCache>
                  </c:numRef>
                </c:val>
                <c:smooth val="0"/>
                <c:extLst xmlns:c15="http://schemas.microsoft.com/office/drawing/2012/chart">
                  <c:ext xmlns:c16="http://schemas.microsoft.com/office/drawing/2014/chart" uri="{C3380CC4-5D6E-409C-BE32-E72D297353CC}">
                    <c16:uniqueId val="{00000009-999A-4CB4-A463-091C8F4ABA5D}"/>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'2017 to 2021'!$J$13</c15:sqref>
                        </c15:formulaRef>
                      </c:ext>
                    </c:extLst>
                    <c:strCache>
                      <c:ptCount val="1"/>
                      <c:pt idx="0">
                        <c:v>Engineering</c:v>
                      </c:pt>
                    </c:strCache>
                  </c:strRef>
                </c:tx>
                <c:spPr>
                  <a:ln w="28575" cap="rnd">
                    <a:solidFill>
                      <a:schemeClr val="accent4">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2021'!$K$13:$O$13</c15:sqref>
                        </c15:formulaRef>
                      </c:ext>
                    </c:extLst>
                    <c:numCache>
                      <c:formatCode>General</c:formatCode>
                      <c:ptCount val="5"/>
                      <c:pt idx="0">
                        <c:v>11086</c:v>
                      </c:pt>
                      <c:pt idx="1">
                        <c:v>8778</c:v>
                      </c:pt>
                      <c:pt idx="2">
                        <c:v>7874</c:v>
                      </c:pt>
                      <c:pt idx="3">
                        <c:v>7341</c:v>
                      </c:pt>
                      <c:pt idx="4">
                        <c:v>8411</c:v>
                      </c:pt>
                    </c:numCache>
                  </c:numRef>
                </c:val>
                <c:smooth val="0"/>
                <c:extLst xmlns:c15="http://schemas.microsoft.com/office/drawing/2012/chart">
                  <c:ext xmlns:c16="http://schemas.microsoft.com/office/drawing/2014/chart" uri="{C3380CC4-5D6E-409C-BE32-E72D297353CC}">
                    <c16:uniqueId val="{0000000A-999A-4CB4-A463-091C8F4ABA5D}"/>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'2017 to 2021'!$J$14</c15:sqref>
                        </c15:formulaRef>
                      </c:ext>
                    </c:extLst>
                    <c:strCache>
                      <c:ptCount val="1"/>
                      <c:pt idx="0">
                        <c:v>Care</c:v>
                      </c:pt>
                    </c:strCache>
                  </c:strRef>
                </c:tx>
                <c:spPr>
                  <a:ln w="28575" cap="rnd">
                    <a:solidFill>
                      <a:schemeClr val="accent5">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2021'!$K$14:$O$14</c15:sqref>
                        </c15:formulaRef>
                      </c:ext>
                    </c:extLst>
                    <c:numCache>
                      <c:formatCode>General</c:formatCode>
                      <c:ptCount val="5"/>
                      <c:pt idx="0">
                        <c:v>5170</c:v>
                      </c:pt>
                      <c:pt idx="1">
                        <c:v>4331</c:v>
                      </c:pt>
                      <c:pt idx="2">
                        <c:v>4117</c:v>
                      </c:pt>
                      <c:pt idx="3">
                        <c:v>6510</c:v>
                      </c:pt>
                      <c:pt idx="4">
                        <c:v>7587</c:v>
                      </c:pt>
                    </c:numCache>
                  </c:numRef>
                </c:val>
                <c:smooth val="0"/>
                <c:extLst xmlns:c15="http://schemas.microsoft.com/office/drawing/2012/chart">
                  <c:ext xmlns:c16="http://schemas.microsoft.com/office/drawing/2014/chart" uri="{C3380CC4-5D6E-409C-BE32-E72D297353CC}">
                    <c16:uniqueId val="{0000000B-999A-4CB4-A463-091C8F4ABA5D}"/>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'2017 to 2021'!$J$15</c15:sqref>
                        </c15:formulaRef>
                      </c:ext>
                    </c:extLst>
                    <c:strCache>
                      <c:ptCount val="1"/>
                      <c:pt idx="0">
                        <c:v>Service</c:v>
                      </c:pt>
                    </c:strCache>
                  </c:strRef>
                </c:tx>
                <c:spPr>
                  <a:ln w="28575" cap="rnd">
                    <a:solidFill>
                      <a:schemeClr val="accent6">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2021'!$K$15:$O$15</c15:sqref>
                        </c15:formulaRef>
                      </c:ext>
                    </c:extLst>
                    <c:numCache>
                      <c:formatCode>General</c:formatCode>
                      <c:ptCount val="5"/>
                      <c:pt idx="0">
                        <c:v>2548</c:v>
                      </c:pt>
                      <c:pt idx="1">
                        <c:v>2545</c:v>
                      </c:pt>
                      <c:pt idx="2">
                        <c:v>2847</c:v>
                      </c:pt>
                      <c:pt idx="3">
                        <c:v>3888</c:v>
                      </c:pt>
                      <c:pt idx="4">
                        <c:v>5512</c:v>
                      </c:pt>
                    </c:numCache>
                  </c:numRef>
                </c:val>
                <c:smooth val="0"/>
                <c:extLst xmlns:c15="http://schemas.microsoft.com/office/drawing/2012/chart">
                  <c:ext xmlns:c16="http://schemas.microsoft.com/office/drawing/2014/chart" uri="{C3380CC4-5D6E-409C-BE32-E72D297353CC}">
                    <c16:uniqueId val="{0000000C-999A-4CB4-A463-091C8F4ABA5D}"/>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'2017 to 2021'!$J$16</c15:sqref>
                        </c15:formulaRef>
                      </c:ext>
                    </c:extLst>
                    <c:strCache>
                      <c:ptCount val="1"/>
                      <c:pt idx="0">
                        <c:v>Food and Accommodation</c:v>
                      </c:pt>
                    </c:strCache>
                  </c:strRef>
                </c:tx>
                <c:spPr>
                  <a:ln w="28575" cap="rnd">
                    <a:solidFill>
                      <a:schemeClr val="accent1">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2021'!$K$16:$O$16</c15:sqref>
                        </c15:formulaRef>
                      </c:ext>
                    </c:extLst>
                    <c:numCache>
                      <c:formatCode>General</c:formatCode>
                      <c:ptCount val="5"/>
                      <c:pt idx="0">
                        <c:v>5905</c:v>
                      </c:pt>
                      <c:pt idx="1">
                        <c:v>5251</c:v>
                      </c:pt>
                      <c:pt idx="2">
                        <c:v>4488</c:v>
                      </c:pt>
                      <c:pt idx="3">
                        <c:v>2527</c:v>
                      </c:pt>
                      <c:pt idx="4">
                        <c:v>5173</c:v>
                      </c:pt>
                    </c:numCache>
                  </c:numRef>
                </c:val>
                <c:smooth val="0"/>
                <c:extLst xmlns:c15="http://schemas.microsoft.com/office/drawing/2012/chart">
                  <c:ext xmlns:c16="http://schemas.microsoft.com/office/drawing/2014/chart" uri="{C3380CC4-5D6E-409C-BE32-E72D297353CC}">
                    <c16:uniqueId val="{0000000D-999A-4CB4-A463-091C8F4ABA5D}"/>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'2017 to 2021'!$J$17</c15:sqref>
                        </c15:formulaRef>
                      </c:ext>
                    </c:extLst>
                    <c:strCache>
                      <c:ptCount val="1"/>
                      <c:pt idx="0">
                        <c:v>Retail</c:v>
                      </c:pt>
                    </c:strCache>
                  </c:strRef>
                </c:tx>
                <c:spPr>
                  <a:ln w="28575" cap="rnd">
                    <a:solidFill>
                      <a:schemeClr val="accent2">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2021'!$K$17:$O$17</c15:sqref>
                        </c15:formulaRef>
                      </c:ext>
                    </c:extLst>
                    <c:numCache>
                      <c:formatCode>General</c:formatCode>
                      <c:ptCount val="5"/>
                      <c:pt idx="0">
                        <c:v>4436</c:v>
                      </c:pt>
                      <c:pt idx="1">
                        <c:v>3518</c:v>
                      </c:pt>
                      <c:pt idx="2">
                        <c:v>2959</c:v>
                      </c:pt>
                      <c:pt idx="3">
                        <c:v>2239</c:v>
                      </c:pt>
                      <c:pt idx="4">
                        <c:v>3309</c:v>
                      </c:pt>
                    </c:numCache>
                  </c:numRef>
                </c:val>
                <c:smooth val="0"/>
                <c:extLst xmlns:c15="http://schemas.microsoft.com/office/drawing/2012/chart">
                  <c:ext xmlns:c16="http://schemas.microsoft.com/office/drawing/2014/chart" uri="{C3380CC4-5D6E-409C-BE32-E72D297353CC}">
                    <c16:uniqueId val="{0000000E-999A-4CB4-A463-091C8F4ABA5D}"/>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'2017 to 2021'!$J$18</c15:sqref>
                        </c15:formulaRef>
                      </c:ext>
                    </c:extLst>
                    <c:strCache>
                      <c:ptCount val="1"/>
                      <c:pt idx="0">
                        <c:v>Legal</c:v>
                      </c:pt>
                    </c:strCache>
                  </c:strRef>
                </c:tx>
                <c:spPr>
                  <a:ln w="28575" cap="rnd">
                    <a:solidFill>
                      <a:schemeClr val="accent3">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2021'!$K$18:$O$18</c15:sqref>
                        </c15:formulaRef>
                      </c:ext>
                    </c:extLst>
                    <c:numCache>
                      <c:formatCode>General</c:formatCode>
                      <c:ptCount val="5"/>
                      <c:pt idx="0">
                        <c:v>3182</c:v>
                      </c:pt>
                      <c:pt idx="1">
                        <c:v>3417</c:v>
                      </c:pt>
                      <c:pt idx="2">
                        <c:v>2294</c:v>
                      </c:pt>
                      <c:pt idx="3">
                        <c:v>2106</c:v>
                      </c:pt>
                      <c:pt idx="4">
                        <c:v>2515</c:v>
                      </c:pt>
                    </c:numCache>
                  </c:numRef>
                </c:val>
                <c:smooth val="0"/>
                <c:extLst xmlns:c15="http://schemas.microsoft.com/office/drawing/2012/chart">
                  <c:ext xmlns:c16="http://schemas.microsoft.com/office/drawing/2014/chart" uri="{C3380CC4-5D6E-409C-BE32-E72D297353CC}">
                    <c16:uniqueId val="{0000000F-999A-4CB4-A463-091C8F4ABA5D}"/>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'2017 to 2021'!$J$19</c15:sqref>
                        </c15:formulaRef>
                      </c:ext>
                    </c:extLst>
                    <c:strCache>
                      <c:ptCount val="1"/>
                      <c:pt idx="0">
                        <c:v>Auto Service</c:v>
                      </c:pt>
                    </c:strCache>
                  </c:strRef>
                </c:tx>
                <c:spPr>
                  <a:ln w="28575" cap="rnd">
                    <a:solidFill>
                      <a:schemeClr val="accent4">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2021'!$K$19:$O$19</c15:sqref>
                        </c15:formulaRef>
                      </c:ext>
                    </c:extLst>
                    <c:numCache>
                      <c:formatCode>General</c:formatCode>
                      <c:ptCount val="5"/>
                      <c:pt idx="0">
                        <c:v>2939</c:v>
                      </c:pt>
                      <c:pt idx="1">
                        <c:v>2603</c:v>
                      </c:pt>
                      <c:pt idx="2">
                        <c:v>1935</c:v>
                      </c:pt>
                      <c:pt idx="3">
                        <c:v>1723</c:v>
                      </c:pt>
                      <c:pt idx="4">
                        <c:v>2307</c:v>
                      </c:pt>
                    </c:numCache>
                  </c:numRef>
                </c:val>
                <c:smooth val="0"/>
                <c:extLst xmlns:c15="http://schemas.microsoft.com/office/drawing/2012/chart">
                  <c:ext xmlns:c16="http://schemas.microsoft.com/office/drawing/2014/chart" uri="{C3380CC4-5D6E-409C-BE32-E72D297353CC}">
                    <c16:uniqueId val="{00000010-999A-4CB4-A463-091C8F4ABA5D}"/>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'2017 to 2021'!$J$20</c15:sqref>
                        </c15:formulaRef>
                      </c:ext>
                    </c:extLst>
                    <c:strCache>
                      <c:ptCount val="1"/>
                      <c:pt idx="0">
                        <c:v>Real Estate</c:v>
                      </c:pt>
                    </c:strCache>
                  </c:strRef>
                </c:tx>
                <c:spPr>
                  <a:ln w="28575" cap="rnd">
                    <a:solidFill>
                      <a:schemeClr val="accent5">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2021'!$K$20:$O$20</c15:sqref>
                        </c15:formulaRef>
                      </c:ext>
                    </c:extLst>
                    <c:numCache>
                      <c:formatCode>General</c:formatCode>
                      <c:ptCount val="5"/>
                      <c:pt idx="0">
                        <c:v>1704</c:v>
                      </c:pt>
                      <c:pt idx="1">
                        <c:v>1442</c:v>
                      </c:pt>
                      <c:pt idx="2">
                        <c:v>1112</c:v>
                      </c:pt>
                      <c:pt idx="3">
                        <c:v>1327</c:v>
                      </c:pt>
                      <c:pt idx="4">
                        <c:v>1841</c:v>
                      </c:pt>
                    </c:numCache>
                  </c:numRef>
                </c:val>
                <c:smooth val="0"/>
                <c:extLst xmlns:c15="http://schemas.microsoft.com/office/drawing/2012/chart">
                  <c:ext xmlns:c16="http://schemas.microsoft.com/office/drawing/2014/chart" uri="{C3380CC4-5D6E-409C-BE32-E72D297353CC}">
                    <c16:uniqueId val="{00000011-999A-4CB4-A463-091C8F4ABA5D}"/>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'2017 to 2021'!$J$22</c15:sqref>
                        </c15:formulaRef>
                      </c:ext>
                    </c:extLst>
                    <c:strCache>
                      <c:ptCount val="1"/>
                      <c:pt idx="0">
                        <c:v>Childcare</c:v>
                      </c:pt>
                    </c:strCache>
                  </c:strRef>
                </c:tx>
                <c:spPr>
                  <a:ln w="28575" cap="rnd">
                    <a:solidFill>
                      <a:schemeClr val="accent1">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2021'!$K$22:$O$22</c15:sqref>
                        </c15:formulaRef>
                      </c:ext>
                    </c:extLst>
                    <c:numCache>
                      <c:formatCode>General</c:formatCode>
                      <c:ptCount val="5"/>
                      <c:pt idx="0">
                        <c:v>1868</c:v>
                      </c:pt>
                      <c:pt idx="1">
                        <c:v>1380</c:v>
                      </c:pt>
                      <c:pt idx="2">
                        <c:v>1029</c:v>
                      </c:pt>
                      <c:pt idx="3">
                        <c:v>882</c:v>
                      </c:pt>
                      <c:pt idx="4">
                        <c:v>1496</c:v>
                      </c:pt>
                    </c:numCache>
                  </c:numRef>
                </c:val>
                <c:smooth val="0"/>
                <c:extLst xmlns:c15="http://schemas.microsoft.com/office/drawing/2012/chart">
                  <c:ext xmlns:c16="http://schemas.microsoft.com/office/drawing/2014/chart" uri="{C3380CC4-5D6E-409C-BE32-E72D297353CC}">
                    <c16:uniqueId val="{00000012-999A-4CB4-A463-091C8F4ABA5D}"/>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'2017 to 2021'!$J$23</c15:sqref>
                        </c15:formulaRef>
                      </c:ext>
                    </c:extLst>
                    <c:strCache>
                      <c:ptCount val="1"/>
                      <c:pt idx="0">
                        <c:v>Social Services</c:v>
                      </c:pt>
                    </c:strCache>
                  </c:strRef>
                </c:tx>
                <c:spPr>
                  <a:ln w="28575" cap="rnd">
                    <a:solidFill>
                      <a:schemeClr val="accent2">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2021'!$K$23:$O$23</c15:sqref>
                        </c15:formulaRef>
                      </c:ext>
                    </c:extLst>
                    <c:numCache>
                      <c:formatCode>General</c:formatCode>
                      <c:ptCount val="5"/>
                      <c:pt idx="0">
                        <c:v>973</c:v>
                      </c:pt>
                      <c:pt idx="1">
                        <c:v>811</c:v>
                      </c:pt>
                      <c:pt idx="2">
                        <c:v>689</c:v>
                      </c:pt>
                      <c:pt idx="3">
                        <c:v>1113</c:v>
                      </c:pt>
                      <c:pt idx="4">
                        <c:v>1072</c:v>
                      </c:pt>
                    </c:numCache>
                  </c:numRef>
                </c:val>
                <c:smooth val="0"/>
                <c:extLst xmlns:c15="http://schemas.microsoft.com/office/drawing/2012/chart">
                  <c:ext xmlns:c16="http://schemas.microsoft.com/office/drawing/2014/chart" uri="{C3380CC4-5D6E-409C-BE32-E72D297353CC}">
                    <c16:uniqueId val="{00000013-999A-4CB4-A463-091C8F4ABA5D}"/>
                  </c:ext>
                </c:extLst>
              </c15:ser>
            </c15:filteredLineSeries>
            <c15:filteredLineSeries>
              <c15:ser>
                <c:idx val="20"/>
                <c:order val="20"/>
                <c:tx>
                  <c:strRef>
                    <c:extLst xmlns:c15="http://schemas.microsoft.com/office/drawing/2012/chart">
                      <c:ext xmlns:c15="http://schemas.microsoft.com/office/drawing/2012/chart" uri="{02D57815-91ED-43cb-92C2-25804820EDAC}">
                        <c15:formulaRef>
                          <c15:sqref>'2017 to 2021'!$J$24</c15:sqref>
                        </c15:formulaRef>
                      </c:ext>
                    </c:extLst>
                    <c:strCache>
                      <c:ptCount val="1"/>
                      <c:pt idx="0">
                        <c:v>Sports and Leisure</c:v>
                      </c:pt>
                    </c:strCache>
                  </c:strRef>
                </c:tx>
                <c:spPr>
                  <a:ln w="28575" cap="rnd">
                    <a:solidFill>
                      <a:schemeClr val="accent3">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2021'!$K$24:$O$24</c15:sqref>
                        </c15:formulaRef>
                      </c:ext>
                    </c:extLst>
                    <c:numCache>
                      <c:formatCode>General</c:formatCode>
                      <c:ptCount val="5"/>
                      <c:pt idx="0">
                        <c:v>983</c:v>
                      </c:pt>
                      <c:pt idx="1">
                        <c:v>849</c:v>
                      </c:pt>
                      <c:pt idx="2">
                        <c:v>863</c:v>
                      </c:pt>
                      <c:pt idx="3">
                        <c:v>709</c:v>
                      </c:pt>
                      <c:pt idx="4">
                        <c:v>1007</c:v>
                      </c:pt>
                    </c:numCache>
                  </c:numRef>
                </c:val>
                <c:smooth val="0"/>
                <c:extLst xmlns:c15="http://schemas.microsoft.com/office/drawing/2012/chart">
                  <c:ext xmlns:c16="http://schemas.microsoft.com/office/drawing/2014/chart" uri="{C3380CC4-5D6E-409C-BE32-E72D297353CC}">
                    <c16:uniqueId val="{00000014-999A-4CB4-A463-091C8F4ABA5D}"/>
                  </c:ext>
                </c:extLst>
              </c15:ser>
            </c15:filteredLineSeries>
            <c15:filteredLineSeries>
              <c15:ser>
                <c:idx val="21"/>
                <c:order val="21"/>
                <c:tx>
                  <c:strRef>
                    <c:extLst xmlns:c15="http://schemas.microsoft.com/office/drawing/2012/chart">
                      <c:ext xmlns:c15="http://schemas.microsoft.com/office/drawing/2012/chart" uri="{02D57815-91ED-43cb-92C2-25804820EDAC}">
                        <c15:formulaRef>
                          <c15:sqref>'2017 to 2021'!$J$25</c15:sqref>
                        </c15:formulaRef>
                      </c:ext>
                    </c:extLst>
                    <c:strCache>
                      <c:ptCount val="1"/>
                      <c:pt idx="0">
                        <c:v>Agriculture</c:v>
                      </c:pt>
                    </c:strCache>
                  </c:strRef>
                </c:tx>
                <c:spPr>
                  <a:ln w="28575" cap="rnd">
                    <a:solidFill>
                      <a:schemeClr val="accent4">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2021'!$K$25:$O$25</c15:sqref>
                        </c15:formulaRef>
                      </c:ext>
                    </c:extLst>
                    <c:numCache>
                      <c:formatCode>General</c:formatCode>
                      <c:ptCount val="5"/>
                      <c:pt idx="0">
                        <c:v>356</c:v>
                      </c:pt>
                      <c:pt idx="1">
                        <c:v>358</c:v>
                      </c:pt>
                      <c:pt idx="2">
                        <c:v>338</c:v>
                      </c:pt>
                      <c:pt idx="3">
                        <c:v>392</c:v>
                      </c:pt>
                      <c:pt idx="4">
                        <c:v>648</c:v>
                      </c:pt>
                    </c:numCache>
                  </c:numRef>
                </c:val>
                <c:smooth val="0"/>
                <c:extLst xmlns:c15="http://schemas.microsoft.com/office/drawing/2012/chart">
                  <c:ext xmlns:c16="http://schemas.microsoft.com/office/drawing/2014/chart" uri="{C3380CC4-5D6E-409C-BE32-E72D297353CC}">
                    <c16:uniqueId val="{00000015-999A-4CB4-A463-091C8F4ABA5D}"/>
                  </c:ext>
                </c:extLst>
              </c15:ser>
            </c15:filteredLineSeries>
            <c15:filteredLineSeries>
              <c15:ser>
                <c:idx val="22"/>
                <c:order val="22"/>
                <c:tx>
                  <c:strRef>
                    <c:extLst xmlns:c15="http://schemas.microsoft.com/office/drawing/2012/chart">
                      <c:ext xmlns:c15="http://schemas.microsoft.com/office/drawing/2012/chart" uri="{02D57815-91ED-43cb-92C2-25804820EDAC}">
                        <c15:formulaRef>
                          <c15:sqref>'2017 to 2021'!$J$26</c15:sqref>
                        </c15:formulaRef>
                      </c:ext>
                    </c:extLst>
                    <c:strCache>
                      <c:ptCount val="1"/>
                      <c:pt idx="0">
                        <c:v>Animal Care</c:v>
                      </c:pt>
                    </c:strCache>
                  </c:strRef>
                </c:tx>
                <c:spPr>
                  <a:ln w="28575" cap="rnd">
                    <a:solidFill>
                      <a:schemeClr val="accent5">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2021'!$K$26:$O$26</c15:sqref>
                        </c15:formulaRef>
                      </c:ext>
                    </c:extLst>
                    <c:numCache>
                      <c:formatCode>General</c:formatCode>
                      <c:ptCount val="5"/>
                      <c:pt idx="0">
                        <c:v>743</c:v>
                      </c:pt>
                      <c:pt idx="1">
                        <c:v>504</c:v>
                      </c:pt>
                      <c:pt idx="2">
                        <c:v>689</c:v>
                      </c:pt>
                      <c:pt idx="3">
                        <c:v>428</c:v>
                      </c:pt>
                      <c:pt idx="4">
                        <c:v>387</c:v>
                      </c:pt>
                    </c:numCache>
                  </c:numRef>
                </c:val>
                <c:smooth val="0"/>
                <c:extLst xmlns:c15="http://schemas.microsoft.com/office/drawing/2012/chart">
                  <c:ext xmlns:c16="http://schemas.microsoft.com/office/drawing/2014/chart" uri="{C3380CC4-5D6E-409C-BE32-E72D297353CC}">
                    <c16:uniqueId val="{00000016-999A-4CB4-A463-091C8F4ABA5D}"/>
                  </c:ext>
                </c:extLst>
              </c15:ser>
            </c15:filteredLineSeries>
          </c:ext>
        </c:extLst>
      </c:lineChart>
      <c:catAx>
        <c:axId val="289736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89730207"/>
        <c:crosses val="autoZero"/>
        <c:auto val="1"/>
        <c:lblAlgn val="ctr"/>
        <c:lblOffset val="100"/>
        <c:noMultiLvlLbl val="0"/>
      </c:catAx>
      <c:valAx>
        <c:axId val="2897302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89736863"/>
        <c:crosses val="autoZero"/>
        <c:crossBetween val="between"/>
      </c:valAx>
      <c:spPr>
        <a:noFill/>
        <a:ln>
          <a:noFill/>
        </a:ln>
        <a:effectLst/>
      </c:spPr>
    </c:plotArea>
    <c:plotVisOnly val="1"/>
    <c:dispBlanksAs val="gap"/>
    <c:showDLblsOverMax val="0"/>
  </c:chart>
  <c:spPr>
    <a:noFill/>
    <a:ln>
      <a:noFill/>
    </a:ln>
    <a:effectLst/>
  </c:spPr>
  <c:txPr>
    <a:bodyPr/>
    <a:lstStyle/>
    <a:p>
      <a:pPr>
        <a:defRPr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a:t>Top 200 Job Postings/Vacancies (South East Midlands)</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21"/>
          <c:order val="21"/>
          <c:tx>
            <c:strRef>
              <c:f>'2017 to 2021'!$J$25</c:f>
              <c:strCache>
                <c:ptCount val="1"/>
                <c:pt idx="0">
                  <c:v>Agriculture</c:v>
                </c:pt>
              </c:strCache>
            </c:strRef>
          </c:tx>
          <c:spPr>
            <a:ln w="28575" cap="rnd">
              <a:solidFill>
                <a:schemeClr val="accent2"/>
              </a:solidFill>
              <a:round/>
            </a:ln>
            <a:effectLst/>
          </c:spPr>
          <c:marker>
            <c:symbol val="none"/>
          </c:marker>
          <c:cat>
            <c:numRef>
              <c:f>'2017 to 2021'!$K$3:$O$3</c:f>
              <c:numCache>
                <c:formatCode>General</c:formatCode>
                <c:ptCount val="5"/>
                <c:pt idx="0">
                  <c:v>2017</c:v>
                </c:pt>
                <c:pt idx="1">
                  <c:v>2018</c:v>
                </c:pt>
                <c:pt idx="2">
                  <c:v>2019</c:v>
                </c:pt>
                <c:pt idx="3">
                  <c:v>2020</c:v>
                </c:pt>
                <c:pt idx="4">
                  <c:v>2021</c:v>
                </c:pt>
              </c:numCache>
            </c:numRef>
          </c:cat>
          <c:val>
            <c:numRef>
              <c:f>'2017 to 2021'!$K$25:$O$25</c:f>
              <c:numCache>
                <c:formatCode>General</c:formatCode>
                <c:ptCount val="5"/>
                <c:pt idx="0">
                  <c:v>356</c:v>
                </c:pt>
                <c:pt idx="1">
                  <c:v>358</c:v>
                </c:pt>
                <c:pt idx="2">
                  <c:v>338</c:v>
                </c:pt>
                <c:pt idx="3">
                  <c:v>392</c:v>
                </c:pt>
                <c:pt idx="4">
                  <c:v>648</c:v>
                </c:pt>
              </c:numCache>
            </c:numRef>
          </c:val>
          <c:smooth val="0"/>
          <c:extLst>
            <c:ext xmlns:c16="http://schemas.microsoft.com/office/drawing/2014/chart" uri="{C3380CC4-5D6E-409C-BE32-E72D297353CC}">
              <c16:uniqueId val="{00000000-23B3-400F-849E-C2F4FE0857E0}"/>
            </c:ext>
          </c:extLst>
        </c:ser>
        <c:dLbls>
          <c:showLegendKey val="0"/>
          <c:showVal val="0"/>
          <c:showCatName val="0"/>
          <c:showSerName val="0"/>
          <c:showPercent val="0"/>
          <c:showBubbleSize val="0"/>
        </c:dLbls>
        <c:smooth val="0"/>
        <c:axId val="289736863"/>
        <c:axId val="289730207"/>
        <c:extLst>
          <c:ext xmlns:c15="http://schemas.microsoft.com/office/drawing/2012/chart" uri="{02D57815-91ED-43cb-92C2-25804820EDAC}">
            <c15:filteredLineSeries>
              <c15:ser>
                <c:idx val="0"/>
                <c:order val="0"/>
                <c:tx>
                  <c:strRef>
                    <c:extLst>
                      <c:ext uri="{02D57815-91ED-43cb-92C2-25804820EDAC}">
                        <c15:formulaRef>
                          <c15:sqref>'2017 to 2021'!$J$4</c15:sqref>
                        </c15:formulaRef>
                      </c:ext>
                    </c:extLst>
                    <c:strCache>
                      <c:ptCount val="1"/>
                      <c:pt idx="0">
                        <c:v>Business Operations</c:v>
                      </c:pt>
                    </c:strCache>
                  </c:strRef>
                </c:tx>
                <c:spPr>
                  <a:ln w="28575" cap="rnd">
                    <a:solidFill>
                      <a:schemeClr val="accent1"/>
                    </a:solidFill>
                    <a:round/>
                  </a:ln>
                  <a:effectLst/>
                </c:spPr>
                <c:marker>
                  <c:symbol val="none"/>
                </c:marker>
                <c:cat>
                  <c:numRef>
                    <c:extLst>
                      <c:ex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c:ext uri="{02D57815-91ED-43cb-92C2-25804820EDAC}">
                        <c15:formulaRef>
                          <c15:sqref>'2017 to 2021'!$K$4:$O$4</c15:sqref>
                        </c15:formulaRef>
                      </c:ext>
                    </c:extLst>
                    <c:numCache>
                      <c:formatCode>General</c:formatCode>
                      <c:ptCount val="5"/>
                      <c:pt idx="0">
                        <c:v>43129</c:v>
                      </c:pt>
                      <c:pt idx="1">
                        <c:v>35859</c:v>
                      </c:pt>
                      <c:pt idx="2">
                        <c:v>27552</c:v>
                      </c:pt>
                      <c:pt idx="3">
                        <c:v>22435</c:v>
                      </c:pt>
                      <c:pt idx="4">
                        <c:v>34365</c:v>
                      </c:pt>
                    </c:numCache>
                  </c:numRef>
                </c:val>
                <c:smooth val="0"/>
                <c:extLst>
                  <c:ext xmlns:c16="http://schemas.microsoft.com/office/drawing/2014/chart" uri="{C3380CC4-5D6E-409C-BE32-E72D297353CC}">
                    <c16:uniqueId val="{00000001-23B3-400F-849E-C2F4FE0857E0}"/>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'2017 to 2021'!$J$5</c15:sqref>
                        </c15:formulaRef>
                      </c:ext>
                    </c:extLst>
                    <c:strCache>
                      <c:ptCount val="1"/>
                      <c:pt idx="0">
                        <c:v>Logistics</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2021'!$K$5:$O$5</c15:sqref>
                        </c15:formulaRef>
                      </c:ext>
                    </c:extLst>
                    <c:numCache>
                      <c:formatCode>General</c:formatCode>
                      <c:ptCount val="5"/>
                      <c:pt idx="0">
                        <c:v>15652</c:v>
                      </c:pt>
                      <c:pt idx="1">
                        <c:v>15220</c:v>
                      </c:pt>
                      <c:pt idx="2">
                        <c:v>12864</c:v>
                      </c:pt>
                      <c:pt idx="3">
                        <c:v>17089</c:v>
                      </c:pt>
                      <c:pt idx="4">
                        <c:v>23097</c:v>
                      </c:pt>
                    </c:numCache>
                  </c:numRef>
                </c:val>
                <c:smooth val="0"/>
                <c:extLst xmlns:c15="http://schemas.microsoft.com/office/drawing/2012/chart">
                  <c:ext xmlns:c16="http://schemas.microsoft.com/office/drawing/2014/chart" uri="{C3380CC4-5D6E-409C-BE32-E72D297353CC}">
                    <c16:uniqueId val="{00000002-23B3-400F-849E-C2F4FE0857E0}"/>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'2017 to 2021'!$J$6</c15:sqref>
                        </c15:formulaRef>
                      </c:ext>
                    </c:extLst>
                    <c:strCache>
                      <c:ptCount val="1"/>
                      <c:pt idx="0">
                        <c:v>Digital</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2021'!$K$6:$O$6</c15:sqref>
                        </c15:formulaRef>
                      </c:ext>
                    </c:extLst>
                    <c:numCache>
                      <c:formatCode>General</c:formatCode>
                      <c:ptCount val="5"/>
                      <c:pt idx="0">
                        <c:v>28462</c:v>
                      </c:pt>
                      <c:pt idx="1">
                        <c:v>19630</c:v>
                      </c:pt>
                      <c:pt idx="2">
                        <c:v>12636</c:v>
                      </c:pt>
                      <c:pt idx="3">
                        <c:v>13595</c:v>
                      </c:pt>
                      <c:pt idx="4">
                        <c:v>17111</c:v>
                      </c:pt>
                    </c:numCache>
                  </c:numRef>
                </c:val>
                <c:smooth val="0"/>
                <c:extLst xmlns:c15="http://schemas.microsoft.com/office/drawing/2012/chart">
                  <c:ext xmlns:c16="http://schemas.microsoft.com/office/drawing/2014/chart" uri="{C3380CC4-5D6E-409C-BE32-E72D297353CC}">
                    <c16:uniqueId val="{00000003-23B3-400F-849E-C2F4FE0857E0}"/>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'2017 to 2021'!$J$7</c15:sqref>
                        </c15:formulaRef>
                      </c:ext>
                    </c:extLst>
                    <c:strCache>
                      <c:ptCount val="1"/>
                      <c:pt idx="0">
                        <c:v>Manufacturing</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2021'!$K$7:$O$7</c15:sqref>
                        </c15:formulaRef>
                      </c:ext>
                    </c:extLst>
                    <c:numCache>
                      <c:formatCode>General</c:formatCode>
                      <c:ptCount val="5"/>
                      <c:pt idx="0">
                        <c:v>13678</c:v>
                      </c:pt>
                      <c:pt idx="1">
                        <c:v>11709</c:v>
                      </c:pt>
                      <c:pt idx="2">
                        <c:v>10625</c:v>
                      </c:pt>
                      <c:pt idx="3">
                        <c:v>9810</c:v>
                      </c:pt>
                      <c:pt idx="4">
                        <c:v>15097</c:v>
                      </c:pt>
                    </c:numCache>
                  </c:numRef>
                </c:val>
                <c:smooth val="0"/>
                <c:extLst xmlns:c15="http://schemas.microsoft.com/office/drawing/2012/chart">
                  <c:ext xmlns:c16="http://schemas.microsoft.com/office/drawing/2014/chart" uri="{C3380CC4-5D6E-409C-BE32-E72D297353CC}">
                    <c16:uniqueId val="{00000004-23B3-400F-849E-C2F4FE0857E0}"/>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'2017 to 2021'!$J$8</c15:sqref>
                        </c15:formulaRef>
                      </c:ext>
                    </c:extLst>
                    <c:strCache>
                      <c:ptCount val="1"/>
                      <c:pt idx="0">
                        <c:v>Health</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2021'!$K$8:$O$8</c15:sqref>
                        </c15:formulaRef>
                      </c:ext>
                    </c:extLst>
                    <c:numCache>
                      <c:formatCode>General</c:formatCode>
                      <c:ptCount val="5"/>
                      <c:pt idx="0">
                        <c:v>13113</c:v>
                      </c:pt>
                      <c:pt idx="1">
                        <c:v>13122</c:v>
                      </c:pt>
                      <c:pt idx="2">
                        <c:v>10478</c:v>
                      </c:pt>
                      <c:pt idx="3">
                        <c:v>12706</c:v>
                      </c:pt>
                      <c:pt idx="4">
                        <c:v>14145</c:v>
                      </c:pt>
                    </c:numCache>
                  </c:numRef>
                </c:val>
                <c:smooth val="0"/>
                <c:extLst xmlns:c15="http://schemas.microsoft.com/office/drawing/2012/chart">
                  <c:ext xmlns:c16="http://schemas.microsoft.com/office/drawing/2014/chart" uri="{C3380CC4-5D6E-409C-BE32-E72D297353CC}">
                    <c16:uniqueId val="{00000005-23B3-400F-849E-C2F4FE0857E0}"/>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'2017 to 2021'!$J$9</c15:sqref>
                        </c15:formulaRef>
                      </c:ext>
                    </c:extLst>
                    <c:strCache>
                      <c:ptCount val="1"/>
                      <c:pt idx="0">
                        <c:v>Sales</c:v>
                      </c:pt>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2021'!$K$9:$O$9</c15:sqref>
                        </c15:formulaRef>
                      </c:ext>
                    </c:extLst>
                    <c:numCache>
                      <c:formatCode>General</c:formatCode>
                      <c:ptCount val="5"/>
                      <c:pt idx="0">
                        <c:v>17469</c:v>
                      </c:pt>
                      <c:pt idx="1">
                        <c:v>13926</c:v>
                      </c:pt>
                      <c:pt idx="2">
                        <c:v>11004</c:v>
                      </c:pt>
                      <c:pt idx="3">
                        <c:v>8633</c:v>
                      </c:pt>
                      <c:pt idx="4">
                        <c:v>12817</c:v>
                      </c:pt>
                    </c:numCache>
                  </c:numRef>
                </c:val>
                <c:smooth val="0"/>
                <c:extLst xmlns:c15="http://schemas.microsoft.com/office/drawing/2012/chart">
                  <c:ext xmlns:c16="http://schemas.microsoft.com/office/drawing/2014/chart" uri="{C3380CC4-5D6E-409C-BE32-E72D297353CC}">
                    <c16:uniqueId val="{00000006-23B3-400F-849E-C2F4FE0857E0}"/>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'2017 to 2021'!$J$10</c15:sqref>
                        </c15:formulaRef>
                      </c:ext>
                    </c:extLst>
                    <c:strCache>
                      <c:ptCount val="1"/>
                      <c:pt idx="0">
                        <c:v>Financial</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2021'!$K$10:$O$10</c15:sqref>
                        </c15:formulaRef>
                      </c:ext>
                    </c:extLst>
                    <c:numCache>
                      <c:formatCode>General</c:formatCode>
                      <c:ptCount val="5"/>
                      <c:pt idx="0">
                        <c:v>15594</c:v>
                      </c:pt>
                      <c:pt idx="1">
                        <c:v>12863</c:v>
                      </c:pt>
                      <c:pt idx="2">
                        <c:v>10164</c:v>
                      </c:pt>
                      <c:pt idx="3">
                        <c:v>9499</c:v>
                      </c:pt>
                      <c:pt idx="4">
                        <c:v>12082</c:v>
                      </c:pt>
                    </c:numCache>
                  </c:numRef>
                </c:val>
                <c:smooth val="0"/>
                <c:extLst xmlns:c15="http://schemas.microsoft.com/office/drawing/2012/chart">
                  <c:ext xmlns:c16="http://schemas.microsoft.com/office/drawing/2014/chart" uri="{C3380CC4-5D6E-409C-BE32-E72D297353CC}">
                    <c16:uniqueId val="{00000007-23B3-400F-849E-C2F4FE0857E0}"/>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'2017 to 2021'!$J$11</c15:sqref>
                        </c15:formulaRef>
                      </c:ext>
                    </c:extLst>
                    <c:strCache>
                      <c:ptCount val="1"/>
                      <c:pt idx="0">
                        <c:v>Education</c:v>
                      </c:pt>
                    </c:strCache>
                  </c:strRef>
                </c:tx>
                <c:spPr>
                  <a:ln w="28575" cap="rnd">
                    <a:solidFill>
                      <a:schemeClr val="accent2">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2021'!$K$11:$O$11</c15:sqref>
                        </c15:formulaRef>
                      </c:ext>
                    </c:extLst>
                    <c:numCache>
                      <c:formatCode>General</c:formatCode>
                      <c:ptCount val="5"/>
                      <c:pt idx="0">
                        <c:v>11414</c:v>
                      </c:pt>
                      <c:pt idx="1">
                        <c:v>12296</c:v>
                      </c:pt>
                      <c:pt idx="2">
                        <c:v>8997</c:v>
                      </c:pt>
                      <c:pt idx="3">
                        <c:v>9907</c:v>
                      </c:pt>
                      <c:pt idx="4">
                        <c:v>9903</c:v>
                      </c:pt>
                    </c:numCache>
                  </c:numRef>
                </c:val>
                <c:smooth val="0"/>
                <c:extLst xmlns:c15="http://schemas.microsoft.com/office/drawing/2012/chart">
                  <c:ext xmlns:c16="http://schemas.microsoft.com/office/drawing/2014/chart" uri="{C3380CC4-5D6E-409C-BE32-E72D297353CC}">
                    <c16:uniqueId val="{00000008-23B3-400F-849E-C2F4FE0857E0}"/>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'2017 to 2021'!$J$12</c15:sqref>
                        </c15:formulaRef>
                      </c:ext>
                    </c:extLst>
                    <c:strCache>
                      <c:ptCount val="1"/>
                      <c:pt idx="0">
                        <c:v>Construction</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2021'!$K$12:$O$12</c15:sqref>
                        </c15:formulaRef>
                      </c:ext>
                    </c:extLst>
                    <c:numCache>
                      <c:formatCode>General</c:formatCode>
                      <c:ptCount val="5"/>
                      <c:pt idx="0">
                        <c:v>10256</c:v>
                      </c:pt>
                      <c:pt idx="1">
                        <c:v>8186</c:v>
                      </c:pt>
                      <c:pt idx="2">
                        <c:v>7381</c:v>
                      </c:pt>
                      <c:pt idx="3">
                        <c:v>7050</c:v>
                      </c:pt>
                      <c:pt idx="4">
                        <c:v>9451</c:v>
                      </c:pt>
                    </c:numCache>
                  </c:numRef>
                </c:val>
                <c:smooth val="0"/>
                <c:extLst xmlns:c15="http://schemas.microsoft.com/office/drawing/2012/chart">
                  <c:ext xmlns:c16="http://schemas.microsoft.com/office/drawing/2014/chart" uri="{C3380CC4-5D6E-409C-BE32-E72D297353CC}">
                    <c16:uniqueId val="{00000009-23B3-400F-849E-C2F4FE0857E0}"/>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'2017 to 2021'!$J$13</c15:sqref>
                        </c15:formulaRef>
                      </c:ext>
                    </c:extLst>
                    <c:strCache>
                      <c:ptCount val="1"/>
                      <c:pt idx="0">
                        <c:v>Engineering</c:v>
                      </c:pt>
                    </c:strCache>
                  </c:strRef>
                </c:tx>
                <c:spPr>
                  <a:ln w="28575" cap="rnd">
                    <a:solidFill>
                      <a:schemeClr val="accent4">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2021'!$K$13:$O$13</c15:sqref>
                        </c15:formulaRef>
                      </c:ext>
                    </c:extLst>
                    <c:numCache>
                      <c:formatCode>General</c:formatCode>
                      <c:ptCount val="5"/>
                      <c:pt idx="0">
                        <c:v>11086</c:v>
                      </c:pt>
                      <c:pt idx="1">
                        <c:v>8778</c:v>
                      </c:pt>
                      <c:pt idx="2">
                        <c:v>7874</c:v>
                      </c:pt>
                      <c:pt idx="3">
                        <c:v>7341</c:v>
                      </c:pt>
                      <c:pt idx="4">
                        <c:v>8411</c:v>
                      </c:pt>
                    </c:numCache>
                  </c:numRef>
                </c:val>
                <c:smooth val="0"/>
                <c:extLst xmlns:c15="http://schemas.microsoft.com/office/drawing/2012/chart">
                  <c:ext xmlns:c16="http://schemas.microsoft.com/office/drawing/2014/chart" uri="{C3380CC4-5D6E-409C-BE32-E72D297353CC}">
                    <c16:uniqueId val="{0000000A-23B3-400F-849E-C2F4FE0857E0}"/>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'2017 to 2021'!$J$14</c15:sqref>
                        </c15:formulaRef>
                      </c:ext>
                    </c:extLst>
                    <c:strCache>
                      <c:ptCount val="1"/>
                      <c:pt idx="0">
                        <c:v>Care</c:v>
                      </c:pt>
                    </c:strCache>
                  </c:strRef>
                </c:tx>
                <c:spPr>
                  <a:ln w="28575" cap="rnd">
                    <a:solidFill>
                      <a:schemeClr val="accent5">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2021'!$K$14:$O$14</c15:sqref>
                        </c15:formulaRef>
                      </c:ext>
                    </c:extLst>
                    <c:numCache>
                      <c:formatCode>General</c:formatCode>
                      <c:ptCount val="5"/>
                      <c:pt idx="0">
                        <c:v>5170</c:v>
                      </c:pt>
                      <c:pt idx="1">
                        <c:v>4331</c:v>
                      </c:pt>
                      <c:pt idx="2">
                        <c:v>4117</c:v>
                      </c:pt>
                      <c:pt idx="3">
                        <c:v>6510</c:v>
                      </c:pt>
                      <c:pt idx="4">
                        <c:v>7587</c:v>
                      </c:pt>
                    </c:numCache>
                  </c:numRef>
                </c:val>
                <c:smooth val="0"/>
                <c:extLst xmlns:c15="http://schemas.microsoft.com/office/drawing/2012/chart">
                  <c:ext xmlns:c16="http://schemas.microsoft.com/office/drawing/2014/chart" uri="{C3380CC4-5D6E-409C-BE32-E72D297353CC}">
                    <c16:uniqueId val="{0000000B-23B3-400F-849E-C2F4FE0857E0}"/>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'2017 to 2021'!$J$15</c15:sqref>
                        </c15:formulaRef>
                      </c:ext>
                    </c:extLst>
                    <c:strCache>
                      <c:ptCount val="1"/>
                      <c:pt idx="0">
                        <c:v>Service</c:v>
                      </c:pt>
                    </c:strCache>
                  </c:strRef>
                </c:tx>
                <c:spPr>
                  <a:ln w="28575" cap="rnd">
                    <a:solidFill>
                      <a:schemeClr val="accent6">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2021'!$K$15:$O$15</c15:sqref>
                        </c15:formulaRef>
                      </c:ext>
                    </c:extLst>
                    <c:numCache>
                      <c:formatCode>General</c:formatCode>
                      <c:ptCount val="5"/>
                      <c:pt idx="0">
                        <c:v>2548</c:v>
                      </c:pt>
                      <c:pt idx="1">
                        <c:v>2545</c:v>
                      </c:pt>
                      <c:pt idx="2">
                        <c:v>2847</c:v>
                      </c:pt>
                      <c:pt idx="3">
                        <c:v>3888</c:v>
                      </c:pt>
                      <c:pt idx="4">
                        <c:v>5512</c:v>
                      </c:pt>
                    </c:numCache>
                  </c:numRef>
                </c:val>
                <c:smooth val="0"/>
                <c:extLst xmlns:c15="http://schemas.microsoft.com/office/drawing/2012/chart">
                  <c:ext xmlns:c16="http://schemas.microsoft.com/office/drawing/2014/chart" uri="{C3380CC4-5D6E-409C-BE32-E72D297353CC}">
                    <c16:uniqueId val="{0000000C-23B3-400F-849E-C2F4FE0857E0}"/>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'2017 to 2021'!$J$16</c15:sqref>
                        </c15:formulaRef>
                      </c:ext>
                    </c:extLst>
                    <c:strCache>
                      <c:ptCount val="1"/>
                      <c:pt idx="0">
                        <c:v>Food and Accommodation</c:v>
                      </c:pt>
                    </c:strCache>
                  </c:strRef>
                </c:tx>
                <c:spPr>
                  <a:ln w="28575" cap="rnd">
                    <a:solidFill>
                      <a:schemeClr val="accent1">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2021'!$K$16:$O$16</c15:sqref>
                        </c15:formulaRef>
                      </c:ext>
                    </c:extLst>
                    <c:numCache>
                      <c:formatCode>General</c:formatCode>
                      <c:ptCount val="5"/>
                      <c:pt idx="0">
                        <c:v>5905</c:v>
                      </c:pt>
                      <c:pt idx="1">
                        <c:v>5251</c:v>
                      </c:pt>
                      <c:pt idx="2">
                        <c:v>4488</c:v>
                      </c:pt>
                      <c:pt idx="3">
                        <c:v>2527</c:v>
                      </c:pt>
                      <c:pt idx="4">
                        <c:v>5173</c:v>
                      </c:pt>
                    </c:numCache>
                  </c:numRef>
                </c:val>
                <c:smooth val="0"/>
                <c:extLst xmlns:c15="http://schemas.microsoft.com/office/drawing/2012/chart">
                  <c:ext xmlns:c16="http://schemas.microsoft.com/office/drawing/2014/chart" uri="{C3380CC4-5D6E-409C-BE32-E72D297353CC}">
                    <c16:uniqueId val="{0000000D-23B3-400F-849E-C2F4FE0857E0}"/>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'2017 to 2021'!$J$17</c15:sqref>
                        </c15:formulaRef>
                      </c:ext>
                    </c:extLst>
                    <c:strCache>
                      <c:ptCount val="1"/>
                      <c:pt idx="0">
                        <c:v>Retail</c:v>
                      </c:pt>
                    </c:strCache>
                  </c:strRef>
                </c:tx>
                <c:spPr>
                  <a:ln w="28575" cap="rnd">
                    <a:solidFill>
                      <a:schemeClr val="accent2">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2021'!$K$17:$O$17</c15:sqref>
                        </c15:formulaRef>
                      </c:ext>
                    </c:extLst>
                    <c:numCache>
                      <c:formatCode>General</c:formatCode>
                      <c:ptCount val="5"/>
                      <c:pt idx="0">
                        <c:v>4436</c:v>
                      </c:pt>
                      <c:pt idx="1">
                        <c:v>3518</c:v>
                      </c:pt>
                      <c:pt idx="2">
                        <c:v>2959</c:v>
                      </c:pt>
                      <c:pt idx="3">
                        <c:v>2239</c:v>
                      </c:pt>
                      <c:pt idx="4">
                        <c:v>3309</c:v>
                      </c:pt>
                    </c:numCache>
                  </c:numRef>
                </c:val>
                <c:smooth val="0"/>
                <c:extLst xmlns:c15="http://schemas.microsoft.com/office/drawing/2012/chart">
                  <c:ext xmlns:c16="http://schemas.microsoft.com/office/drawing/2014/chart" uri="{C3380CC4-5D6E-409C-BE32-E72D297353CC}">
                    <c16:uniqueId val="{0000000E-23B3-400F-849E-C2F4FE0857E0}"/>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'2017 to 2021'!$J$18</c15:sqref>
                        </c15:formulaRef>
                      </c:ext>
                    </c:extLst>
                    <c:strCache>
                      <c:ptCount val="1"/>
                      <c:pt idx="0">
                        <c:v>Legal</c:v>
                      </c:pt>
                    </c:strCache>
                  </c:strRef>
                </c:tx>
                <c:spPr>
                  <a:ln w="28575" cap="rnd">
                    <a:solidFill>
                      <a:schemeClr val="accent3">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2021'!$K$18:$O$18</c15:sqref>
                        </c15:formulaRef>
                      </c:ext>
                    </c:extLst>
                    <c:numCache>
                      <c:formatCode>General</c:formatCode>
                      <c:ptCount val="5"/>
                      <c:pt idx="0">
                        <c:v>3182</c:v>
                      </c:pt>
                      <c:pt idx="1">
                        <c:v>3417</c:v>
                      </c:pt>
                      <c:pt idx="2">
                        <c:v>2294</c:v>
                      </c:pt>
                      <c:pt idx="3">
                        <c:v>2106</c:v>
                      </c:pt>
                      <c:pt idx="4">
                        <c:v>2515</c:v>
                      </c:pt>
                    </c:numCache>
                  </c:numRef>
                </c:val>
                <c:smooth val="0"/>
                <c:extLst xmlns:c15="http://schemas.microsoft.com/office/drawing/2012/chart">
                  <c:ext xmlns:c16="http://schemas.microsoft.com/office/drawing/2014/chart" uri="{C3380CC4-5D6E-409C-BE32-E72D297353CC}">
                    <c16:uniqueId val="{0000000F-23B3-400F-849E-C2F4FE0857E0}"/>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'2017 to 2021'!$J$19</c15:sqref>
                        </c15:formulaRef>
                      </c:ext>
                    </c:extLst>
                    <c:strCache>
                      <c:ptCount val="1"/>
                      <c:pt idx="0">
                        <c:v>Auto Service</c:v>
                      </c:pt>
                    </c:strCache>
                  </c:strRef>
                </c:tx>
                <c:spPr>
                  <a:ln w="28575" cap="rnd">
                    <a:solidFill>
                      <a:schemeClr val="accent4">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2021'!$K$19:$O$19</c15:sqref>
                        </c15:formulaRef>
                      </c:ext>
                    </c:extLst>
                    <c:numCache>
                      <c:formatCode>General</c:formatCode>
                      <c:ptCount val="5"/>
                      <c:pt idx="0">
                        <c:v>2939</c:v>
                      </c:pt>
                      <c:pt idx="1">
                        <c:v>2603</c:v>
                      </c:pt>
                      <c:pt idx="2">
                        <c:v>1935</c:v>
                      </c:pt>
                      <c:pt idx="3">
                        <c:v>1723</c:v>
                      </c:pt>
                      <c:pt idx="4">
                        <c:v>2307</c:v>
                      </c:pt>
                    </c:numCache>
                  </c:numRef>
                </c:val>
                <c:smooth val="0"/>
                <c:extLst xmlns:c15="http://schemas.microsoft.com/office/drawing/2012/chart">
                  <c:ext xmlns:c16="http://schemas.microsoft.com/office/drawing/2014/chart" uri="{C3380CC4-5D6E-409C-BE32-E72D297353CC}">
                    <c16:uniqueId val="{00000010-23B3-400F-849E-C2F4FE0857E0}"/>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'2017 to 2021'!$J$20</c15:sqref>
                        </c15:formulaRef>
                      </c:ext>
                    </c:extLst>
                    <c:strCache>
                      <c:ptCount val="1"/>
                      <c:pt idx="0">
                        <c:v>Real Estate</c:v>
                      </c:pt>
                    </c:strCache>
                  </c:strRef>
                </c:tx>
                <c:spPr>
                  <a:ln w="28575" cap="rnd">
                    <a:solidFill>
                      <a:schemeClr val="accent5">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2021'!$K$20:$O$20</c15:sqref>
                        </c15:formulaRef>
                      </c:ext>
                    </c:extLst>
                    <c:numCache>
                      <c:formatCode>General</c:formatCode>
                      <c:ptCount val="5"/>
                      <c:pt idx="0">
                        <c:v>1704</c:v>
                      </c:pt>
                      <c:pt idx="1">
                        <c:v>1442</c:v>
                      </c:pt>
                      <c:pt idx="2">
                        <c:v>1112</c:v>
                      </c:pt>
                      <c:pt idx="3">
                        <c:v>1327</c:v>
                      </c:pt>
                      <c:pt idx="4">
                        <c:v>1841</c:v>
                      </c:pt>
                    </c:numCache>
                  </c:numRef>
                </c:val>
                <c:smooth val="0"/>
                <c:extLst xmlns:c15="http://schemas.microsoft.com/office/drawing/2012/chart">
                  <c:ext xmlns:c16="http://schemas.microsoft.com/office/drawing/2014/chart" uri="{C3380CC4-5D6E-409C-BE32-E72D297353CC}">
                    <c16:uniqueId val="{00000011-23B3-400F-849E-C2F4FE0857E0}"/>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'2017 to 2021'!$J$21</c15:sqref>
                        </c15:formulaRef>
                      </c:ext>
                    </c:extLst>
                    <c:strCache>
                      <c:ptCount val="1"/>
                      <c:pt idx="0">
                        <c:v>Utilities</c:v>
                      </c:pt>
                    </c:strCache>
                  </c:strRef>
                </c:tx>
                <c:spPr>
                  <a:ln w="28575" cap="rnd">
                    <a:solidFill>
                      <a:schemeClr val="accent6">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2021'!$K$21:$O$21</c15:sqref>
                        </c15:formulaRef>
                      </c:ext>
                    </c:extLst>
                    <c:numCache>
                      <c:formatCode>General</c:formatCode>
                      <c:ptCount val="5"/>
                      <c:pt idx="0">
                        <c:v>1873</c:v>
                      </c:pt>
                      <c:pt idx="1">
                        <c:v>1541</c:v>
                      </c:pt>
                      <c:pt idx="2">
                        <c:v>1365</c:v>
                      </c:pt>
                      <c:pt idx="3">
                        <c:v>1418</c:v>
                      </c:pt>
                      <c:pt idx="4">
                        <c:v>1666</c:v>
                      </c:pt>
                    </c:numCache>
                  </c:numRef>
                </c:val>
                <c:smooth val="0"/>
                <c:extLst xmlns:c15="http://schemas.microsoft.com/office/drawing/2012/chart">
                  <c:ext xmlns:c16="http://schemas.microsoft.com/office/drawing/2014/chart" uri="{C3380CC4-5D6E-409C-BE32-E72D297353CC}">
                    <c16:uniqueId val="{00000012-23B3-400F-849E-C2F4FE0857E0}"/>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'2017 to 2021'!$J$22</c15:sqref>
                        </c15:formulaRef>
                      </c:ext>
                    </c:extLst>
                    <c:strCache>
                      <c:ptCount val="1"/>
                      <c:pt idx="0">
                        <c:v>Childcare</c:v>
                      </c:pt>
                    </c:strCache>
                  </c:strRef>
                </c:tx>
                <c:spPr>
                  <a:ln w="28575" cap="rnd">
                    <a:solidFill>
                      <a:schemeClr val="accent1">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2021'!$K$22:$O$22</c15:sqref>
                        </c15:formulaRef>
                      </c:ext>
                    </c:extLst>
                    <c:numCache>
                      <c:formatCode>General</c:formatCode>
                      <c:ptCount val="5"/>
                      <c:pt idx="0">
                        <c:v>1868</c:v>
                      </c:pt>
                      <c:pt idx="1">
                        <c:v>1380</c:v>
                      </c:pt>
                      <c:pt idx="2">
                        <c:v>1029</c:v>
                      </c:pt>
                      <c:pt idx="3">
                        <c:v>882</c:v>
                      </c:pt>
                      <c:pt idx="4">
                        <c:v>1496</c:v>
                      </c:pt>
                    </c:numCache>
                  </c:numRef>
                </c:val>
                <c:smooth val="0"/>
                <c:extLst xmlns:c15="http://schemas.microsoft.com/office/drawing/2012/chart">
                  <c:ext xmlns:c16="http://schemas.microsoft.com/office/drawing/2014/chart" uri="{C3380CC4-5D6E-409C-BE32-E72D297353CC}">
                    <c16:uniqueId val="{00000013-23B3-400F-849E-C2F4FE0857E0}"/>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'2017 to 2021'!$J$23</c15:sqref>
                        </c15:formulaRef>
                      </c:ext>
                    </c:extLst>
                    <c:strCache>
                      <c:ptCount val="1"/>
                      <c:pt idx="0">
                        <c:v>Social Services</c:v>
                      </c:pt>
                    </c:strCache>
                  </c:strRef>
                </c:tx>
                <c:spPr>
                  <a:ln w="28575" cap="rnd">
                    <a:solidFill>
                      <a:schemeClr val="accent2">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2021'!$K$23:$O$23</c15:sqref>
                        </c15:formulaRef>
                      </c:ext>
                    </c:extLst>
                    <c:numCache>
                      <c:formatCode>General</c:formatCode>
                      <c:ptCount val="5"/>
                      <c:pt idx="0">
                        <c:v>973</c:v>
                      </c:pt>
                      <c:pt idx="1">
                        <c:v>811</c:v>
                      </c:pt>
                      <c:pt idx="2">
                        <c:v>689</c:v>
                      </c:pt>
                      <c:pt idx="3">
                        <c:v>1113</c:v>
                      </c:pt>
                      <c:pt idx="4">
                        <c:v>1072</c:v>
                      </c:pt>
                    </c:numCache>
                  </c:numRef>
                </c:val>
                <c:smooth val="0"/>
                <c:extLst xmlns:c15="http://schemas.microsoft.com/office/drawing/2012/chart">
                  <c:ext xmlns:c16="http://schemas.microsoft.com/office/drawing/2014/chart" uri="{C3380CC4-5D6E-409C-BE32-E72D297353CC}">
                    <c16:uniqueId val="{00000014-23B3-400F-849E-C2F4FE0857E0}"/>
                  </c:ext>
                </c:extLst>
              </c15:ser>
            </c15:filteredLineSeries>
            <c15:filteredLineSeries>
              <c15:ser>
                <c:idx val="20"/>
                <c:order val="20"/>
                <c:tx>
                  <c:strRef>
                    <c:extLst xmlns:c15="http://schemas.microsoft.com/office/drawing/2012/chart">
                      <c:ext xmlns:c15="http://schemas.microsoft.com/office/drawing/2012/chart" uri="{02D57815-91ED-43cb-92C2-25804820EDAC}">
                        <c15:formulaRef>
                          <c15:sqref>'2017 to 2021'!$J$24</c15:sqref>
                        </c15:formulaRef>
                      </c:ext>
                    </c:extLst>
                    <c:strCache>
                      <c:ptCount val="1"/>
                      <c:pt idx="0">
                        <c:v>Sports and Leisure</c:v>
                      </c:pt>
                    </c:strCache>
                  </c:strRef>
                </c:tx>
                <c:spPr>
                  <a:ln w="28575" cap="rnd">
                    <a:solidFill>
                      <a:schemeClr val="accent3">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2021'!$K$24:$O$24</c15:sqref>
                        </c15:formulaRef>
                      </c:ext>
                    </c:extLst>
                    <c:numCache>
                      <c:formatCode>General</c:formatCode>
                      <c:ptCount val="5"/>
                      <c:pt idx="0">
                        <c:v>983</c:v>
                      </c:pt>
                      <c:pt idx="1">
                        <c:v>849</c:v>
                      </c:pt>
                      <c:pt idx="2">
                        <c:v>863</c:v>
                      </c:pt>
                      <c:pt idx="3">
                        <c:v>709</c:v>
                      </c:pt>
                      <c:pt idx="4">
                        <c:v>1007</c:v>
                      </c:pt>
                    </c:numCache>
                  </c:numRef>
                </c:val>
                <c:smooth val="0"/>
                <c:extLst xmlns:c15="http://schemas.microsoft.com/office/drawing/2012/chart">
                  <c:ext xmlns:c16="http://schemas.microsoft.com/office/drawing/2014/chart" uri="{C3380CC4-5D6E-409C-BE32-E72D297353CC}">
                    <c16:uniqueId val="{00000015-23B3-400F-849E-C2F4FE0857E0}"/>
                  </c:ext>
                </c:extLst>
              </c15:ser>
            </c15:filteredLineSeries>
            <c15:filteredLineSeries>
              <c15:ser>
                <c:idx val="22"/>
                <c:order val="22"/>
                <c:tx>
                  <c:strRef>
                    <c:extLst xmlns:c15="http://schemas.microsoft.com/office/drawing/2012/chart">
                      <c:ext xmlns:c15="http://schemas.microsoft.com/office/drawing/2012/chart" uri="{02D57815-91ED-43cb-92C2-25804820EDAC}">
                        <c15:formulaRef>
                          <c15:sqref>'2017 to 2021'!$J$26</c15:sqref>
                        </c15:formulaRef>
                      </c:ext>
                    </c:extLst>
                    <c:strCache>
                      <c:ptCount val="1"/>
                      <c:pt idx="0">
                        <c:v>Animal Care</c:v>
                      </c:pt>
                    </c:strCache>
                  </c:strRef>
                </c:tx>
                <c:spPr>
                  <a:ln w="28575" cap="rnd">
                    <a:solidFill>
                      <a:schemeClr val="accent5">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2021'!$K$26:$O$26</c15:sqref>
                        </c15:formulaRef>
                      </c:ext>
                    </c:extLst>
                    <c:numCache>
                      <c:formatCode>General</c:formatCode>
                      <c:ptCount val="5"/>
                      <c:pt idx="0">
                        <c:v>743</c:v>
                      </c:pt>
                      <c:pt idx="1">
                        <c:v>504</c:v>
                      </c:pt>
                      <c:pt idx="2">
                        <c:v>689</c:v>
                      </c:pt>
                      <c:pt idx="3">
                        <c:v>428</c:v>
                      </c:pt>
                      <c:pt idx="4">
                        <c:v>387</c:v>
                      </c:pt>
                    </c:numCache>
                  </c:numRef>
                </c:val>
                <c:smooth val="0"/>
                <c:extLst xmlns:c15="http://schemas.microsoft.com/office/drawing/2012/chart">
                  <c:ext xmlns:c16="http://schemas.microsoft.com/office/drawing/2014/chart" uri="{C3380CC4-5D6E-409C-BE32-E72D297353CC}">
                    <c16:uniqueId val="{00000016-23B3-400F-849E-C2F4FE0857E0}"/>
                  </c:ext>
                </c:extLst>
              </c15:ser>
            </c15:filteredLineSeries>
          </c:ext>
        </c:extLst>
      </c:lineChart>
      <c:catAx>
        <c:axId val="289736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89730207"/>
        <c:crosses val="autoZero"/>
        <c:auto val="1"/>
        <c:lblAlgn val="ctr"/>
        <c:lblOffset val="100"/>
        <c:noMultiLvlLbl val="0"/>
      </c:catAx>
      <c:valAx>
        <c:axId val="2897302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89736863"/>
        <c:crosses val="autoZero"/>
        <c:crossBetween val="between"/>
      </c:valAx>
      <c:spPr>
        <a:noFill/>
        <a:ln>
          <a:noFill/>
        </a:ln>
        <a:effectLst/>
      </c:spPr>
    </c:plotArea>
    <c:plotVisOnly val="1"/>
    <c:dispBlanksAs val="gap"/>
    <c:showDLblsOverMax val="0"/>
  </c:chart>
  <c:spPr>
    <a:noFill/>
    <a:ln>
      <a:noFill/>
    </a:ln>
    <a:effectLst/>
  </c:spPr>
  <c:txPr>
    <a:bodyPr/>
    <a:lstStyle/>
    <a:p>
      <a:pPr>
        <a:defRPr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a:t>Employment - SEMLEP Area</a:t>
            </a:r>
          </a:p>
        </c:rich>
      </c:tx>
      <c:layout>
        <c:manualLayout>
          <c:xMode val="edge"/>
          <c:yMode val="edge"/>
          <c:x val="0.25393744531933515"/>
          <c:y val="2.3148148148148147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Data!$B$7</c:f>
              <c:strCache>
                <c:ptCount val="1"/>
                <c:pt idx="0">
                  <c:v>2017</c:v>
                </c:pt>
              </c:strCache>
            </c:strRef>
          </c:tx>
          <c:spPr>
            <a:solidFill>
              <a:schemeClr val="accent1"/>
            </a:solidFill>
            <a:ln>
              <a:noFill/>
            </a:ln>
            <a:effectLst/>
          </c:spPr>
          <c:invertIfNegative val="0"/>
          <c:cat>
            <c:strRef>
              <c:f>Data!$A$8:$A$13</c:f>
              <c:strCache>
                <c:ptCount val="6"/>
                <c:pt idx="0">
                  <c:v>Bedford</c:v>
                </c:pt>
                <c:pt idx="1">
                  <c:v>Central Bedfordshire</c:v>
                </c:pt>
                <c:pt idx="2">
                  <c:v>Luton</c:v>
                </c:pt>
                <c:pt idx="3">
                  <c:v>North Northamptonshire</c:v>
                </c:pt>
                <c:pt idx="4">
                  <c:v>West Northamptonshire</c:v>
                </c:pt>
                <c:pt idx="5">
                  <c:v>Milton Keynes</c:v>
                </c:pt>
              </c:strCache>
            </c:strRef>
          </c:cat>
          <c:val>
            <c:numRef>
              <c:f>Data!$B$8:$B$13</c:f>
              <c:numCache>
                <c:formatCode>#,##0</c:formatCode>
                <c:ptCount val="6"/>
                <c:pt idx="0">
                  <c:v>84800</c:v>
                </c:pt>
                <c:pt idx="1">
                  <c:v>144000</c:v>
                </c:pt>
                <c:pt idx="2">
                  <c:v>97200</c:v>
                </c:pt>
                <c:pt idx="3">
                  <c:v>163800</c:v>
                </c:pt>
                <c:pt idx="4">
                  <c:v>185700</c:v>
                </c:pt>
                <c:pt idx="5">
                  <c:v>130800</c:v>
                </c:pt>
              </c:numCache>
            </c:numRef>
          </c:val>
          <c:extLst>
            <c:ext xmlns:c16="http://schemas.microsoft.com/office/drawing/2014/chart" uri="{C3380CC4-5D6E-409C-BE32-E72D297353CC}">
              <c16:uniqueId val="{00000000-27D0-407E-9ADF-BB1F898E2D83}"/>
            </c:ext>
          </c:extLst>
        </c:ser>
        <c:ser>
          <c:idx val="1"/>
          <c:order val="1"/>
          <c:tx>
            <c:strRef>
              <c:f>Data!$C$7</c:f>
              <c:strCache>
                <c:ptCount val="1"/>
                <c:pt idx="0">
                  <c:v>2018</c:v>
                </c:pt>
              </c:strCache>
            </c:strRef>
          </c:tx>
          <c:spPr>
            <a:solidFill>
              <a:schemeClr val="accent2"/>
            </a:solidFill>
            <a:ln>
              <a:noFill/>
            </a:ln>
            <a:effectLst/>
          </c:spPr>
          <c:invertIfNegative val="0"/>
          <c:cat>
            <c:strRef>
              <c:f>Data!$A$8:$A$13</c:f>
              <c:strCache>
                <c:ptCount val="6"/>
                <c:pt idx="0">
                  <c:v>Bedford</c:v>
                </c:pt>
                <c:pt idx="1">
                  <c:v>Central Bedfordshire</c:v>
                </c:pt>
                <c:pt idx="2">
                  <c:v>Luton</c:v>
                </c:pt>
                <c:pt idx="3">
                  <c:v>North Northamptonshire</c:v>
                </c:pt>
                <c:pt idx="4">
                  <c:v>West Northamptonshire</c:v>
                </c:pt>
                <c:pt idx="5">
                  <c:v>Milton Keynes</c:v>
                </c:pt>
              </c:strCache>
            </c:strRef>
          </c:cat>
          <c:val>
            <c:numRef>
              <c:f>Data!$C$8:$C$13</c:f>
              <c:numCache>
                <c:formatCode>#,##0</c:formatCode>
                <c:ptCount val="6"/>
                <c:pt idx="0">
                  <c:v>85500</c:v>
                </c:pt>
                <c:pt idx="1">
                  <c:v>144300</c:v>
                </c:pt>
                <c:pt idx="2">
                  <c:v>98800</c:v>
                </c:pt>
                <c:pt idx="3">
                  <c:v>162100</c:v>
                </c:pt>
                <c:pt idx="4">
                  <c:v>196100</c:v>
                </c:pt>
                <c:pt idx="5">
                  <c:v>126000</c:v>
                </c:pt>
              </c:numCache>
            </c:numRef>
          </c:val>
          <c:extLst>
            <c:ext xmlns:c16="http://schemas.microsoft.com/office/drawing/2014/chart" uri="{C3380CC4-5D6E-409C-BE32-E72D297353CC}">
              <c16:uniqueId val="{00000001-27D0-407E-9ADF-BB1F898E2D83}"/>
            </c:ext>
          </c:extLst>
        </c:ser>
        <c:ser>
          <c:idx val="2"/>
          <c:order val="2"/>
          <c:tx>
            <c:strRef>
              <c:f>Data!$D$7</c:f>
              <c:strCache>
                <c:ptCount val="1"/>
                <c:pt idx="0">
                  <c:v>2019</c:v>
                </c:pt>
              </c:strCache>
            </c:strRef>
          </c:tx>
          <c:spPr>
            <a:solidFill>
              <a:schemeClr val="accent3"/>
            </a:solidFill>
            <a:ln>
              <a:noFill/>
            </a:ln>
            <a:effectLst/>
          </c:spPr>
          <c:invertIfNegative val="0"/>
          <c:cat>
            <c:strRef>
              <c:f>Data!$A$8:$A$13</c:f>
              <c:strCache>
                <c:ptCount val="6"/>
                <c:pt idx="0">
                  <c:v>Bedford</c:v>
                </c:pt>
                <c:pt idx="1">
                  <c:v>Central Bedfordshire</c:v>
                </c:pt>
                <c:pt idx="2">
                  <c:v>Luton</c:v>
                </c:pt>
                <c:pt idx="3">
                  <c:v>North Northamptonshire</c:v>
                </c:pt>
                <c:pt idx="4">
                  <c:v>West Northamptonshire</c:v>
                </c:pt>
                <c:pt idx="5">
                  <c:v>Milton Keynes</c:v>
                </c:pt>
              </c:strCache>
            </c:strRef>
          </c:cat>
          <c:val>
            <c:numRef>
              <c:f>Data!$D$8:$D$13</c:f>
              <c:numCache>
                <c:formatCode>#,##0</c:formatCode>
                <c:ptCount val="6"/>
                <c:pt idx="0">
                  <c:v>81600</c:v>
                </c:pt>
                <c:pt idx="1">
                  <c:v>145000</c:v>
                </c:pt>
                <c:pt idx="2">
                  <c:v>97900</c:v>
                </c:pt>
                <c:pt idx="3">
                  <c:v>170200</c:v>
                </c:pt>
                <c:pt idx="4">
                  <c:v>199300</c:v>
                </c:pt>
                <c:pt idx="5">
                  <c:v>133600</c:v>
                </c:pt>
              </c:numCache>
            </c:numRef>
          </c:val>
          <c:extLst>
            <c:ext xmlns:c16="http://schemas.microsoft.com/office/drawing/2014/chart" uri="{C3380CC4-5D6E-409C-BE32-E72D297353CC}">
              <c16:uniqueId val="{00000002-27D0-407E-9ADF-BB1F898E2D83}"/>
            </c:ext>
          </c:extLst>
        </c:ser>
        <c:ser>
          <c:idx val="3"/>
          <c:order val="3"/>
          <c:tx>
            <c:strRef>
              <c:f>Data!$E$7</c:f>
              <c:strCache>
                <c:ptCount val="1"/>
                <c:pt idx="0">
                  <c:v>2020</c:v>
                </c:pt>
              </c:strCache>
            </c:strRef>
          </c:tx>
          <c:spPr>
            <a:solidFill>
              <a:schemeClr val="accent4"/>
            </a:solidFill>
            <a:ln>
              <a:noFill/>
            </a:ln>
            <a:effectLst/>
          </c:spPr>
          <c:invertIfNegative val="0"/>
          <c:cat>
            <c:strRef>
              <c:f>Data!$A$8:$A$13</c:f>
              <c:strCache>
                <c:ptCount val="6"/>
                <c:pt idx="0">
                  <c:v>Bedford</c:v>
                </c:pt>
                <c:pt idx="1">
                  <c:v>Central Bedfordshire</c:v>
                </c:pt>
                <c:pt idx="2">
                  <c:v>Luton</c:v>
                </c:pt>
                <c:pt idx="3">
                  <c:v>North Northamptonshire</c:v>
                </c:pt>
                <c:pt idx="4">
                  <c:v>West Northamptonshire</c:v>
                </c:pt>
                <c:pt idx="5">
                  <c:v>Milton Keynes</c:v>
                </c:pt>
              </c:strCache>
            </c:strRef>
          </c:cat>
          <c:val>
            <c:numRef>
              <c:f>Data!$E$8:$E$13</c:f>
              <c:numCache>
                <c:formatCode>#,##0</c:formatCode>
                <c:ptCount val="6"/>
                <c:pt idx="0">
                  <c:v>89600</c:v>
                </c:pt>
                <c:pt idx="1">
                  <c:v>146900</c:v>
                </c:pt>
                <c:pt idx="2">
                  <c:v>99300</c:v>
                </c:pt>
                <c:pt idx="3">
                  <c:v>173900</c:v>
                </c:pt>
                <c:pt idx="4">
                  <c:v>191700</c:v>
                </c:pt>
                <c:pt idx="5">
                  <c:v>137200</c:v>
                </c:pt>
              </c:numCache>
            </c:numRef>
          </c:val>
          <c:extLst>
            <c:ext xmlns:c16="http://schemas.microsoft.com/office/drawing/2014/chart" uri="{C3380CC4-5D6E-409C-BE32-E72D297353CC}">
              <c16:uniqueId val="{00000003-27D0-407E-9ADF-BB1F898E2D83}"/>
            </c:ext>
          </c:extLst>
        </c:ser>
        <c:ser>
          <c:idx val="4"/>
          <c:order val="4"/>
          <c:tx>
            <c:strRef>
              <c:f>Data!$F$7</c:f>
              <c:strCache>
                <c:ptCount val="1"/>
                <c:pt idx="0">
                  <c:v>Oct 2020-Sep 2021</c:v>
                </c:pt>
              </c:strCache>
            </c:strRef>
          </c:tx>
          <c:spPr>
            <a:solidFill>
              <a:schemeClr val="accent5"/>
            </a:solidFill>
            <a:ln>
              <a:noFill/>
            </a:ln>
            <a:effectLst/>
          </c:spPr>
          <c:invertIfNegative val="0"/>
          <c:cat>
            <c:strRef>
              <c:f>Data!$A$8:$A$13</c:f>
              <c:strCache>
                <c:ptCount val="6"/>
                <c:pt idx="0">
                  <c:v>Bedford</c:v>
                </c:pt>
                <c:pt idx="1">
                  <c:v>Central Bedfordshire</c:v>
                </c:pt>
                <c:pt idx="2">
                  <c:v>Luton</c:v>
                </c:pt>
                <c:pt idx="3">
                  <c:v>North Northamptonshire</c:v>
                </c:pt>
                <c:pt idx="4">
                  <c:v>West Northamptonshire</c:v>
                </c:pt>
                <c:pt idx="5">
                  <c:v>Milton Keynes</c:v>
                </c:pt>
              </c:strCache>
            </c:strRef>
          </c:cat>
          <c:val>
            <c:numRef>
              <c:f>Data!$F$8:$F$13</c:f>
              <c:numCache>
                <c:formatCode>#,##0</c:formatCode>
                <c:ptCount val="6"/>
                <c:pt idx="0">
                  <c:v>80400</c:v>
                </c:pt>
                <c:pt idx="1">
                  <c:v>149000</c:v>
                </c:pt>
                <c:pt idx="2">
                  <c:v>96500</c:v>
                </c:pt>
                <c:pt idx="3">
                  <c:v>163200</c:v>
                </c:pt>
                <c:pt idx="4">
                  <c:v>184300</c:v>
                </c:pt>
                <c:pt idx="5">
                  <c:v>137900</c:v>
                </c:pt>
              </c:numCache>
            </c:numRef>
          </c:val>
          <c:extLst>
            <c:ext xmlns:c16="http://schemas.microsoft.com/office/drawing/2014/chart" uri="{C3380CC4-5D6E-409C-BE32-E72D297353CC}">
              <c16:uniqueId val="{00000004-27D0-407E-9ADF-BB1F898E2D83}"/>
            </c:ext>
          </c:extLst>
        </c:ser>
        <c:dLbls>
          <c:showLegendKey val="0"/>
          <c:showVal val="0"/>
          <c:showCatName val="0"/>
          <c:showSerName val="0"/>
          <c:showPercent val="0"/>
          <c:showBubbleSize val="0"/>
        </c:dLbls>
        <c:gapWidth val="219"/>
        <c:overlap val="-27"/>
        <c:axId val="1787676511"/>
        <c:axId val="1787674847"/>
      </c:barChart>
      <c:catAx>
        <c:axId val="1787676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87674847"/>
        <c:crosses val="autoZero"/>
        <c:auto val="1"/>
        <c:lblAlgn val="ctr"/>
        <c:lblOffset val="100"/>
        <c:noMultiLvlLbl val="0"/>
      </c:catAx>
      <c:valAx>
        <c:axId val="178767484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876765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a:t>Job Postings - 12 Months Moving Average</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areaChart>
        <c:grouping val="standard"/>
        <c:varyColors val="0"/>
        <c:ser>
          <c:idx val="0"/>
          <c:order val="0"/>
          <c:tx>
            <c:strRef>
              <c:f>Monthly!$D$4</c:f>
              <c:strCache>
                <c:ptCount val="1"/>
                <c:pt idx="0">
                  <c:v>12Mths</c:v>
                </c:pt>
              </c:strCache>
            </c:strRef>
          </c:tx>
          <c:spPr>
            <a:solidFill>
              <a:schemeClr val="accent1"/>
            </a:solidFill>
            <a:ln>
              <a:noFill/>
            </a:ln>
            <a:effectLst/>
          </c:spPr>
          <c:cat>
            <c:multiLvlStrRef>
              <c:extLst>
                <c:ext xmlns:c15="http://schemas.microsoft.com/office/drawing/2012/chart" uri="{02D57815-91ED-43cb-92C2-25804820EDAC}">
                  <c15:fullRef>
                    <c15:sqref>Monthly!$A$29:$B$79</c15:sqref>
                  </c15:fullRef>
                </c:ext>
              </c:extLst>
              <c:f>Monthly!$A$53:$B$79</c:f>
              <c:multiLvlStrCache>
                <c:ptCount val="27"/>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lvl>
                <c:lvl>
                  <c:pt idx="0">
                    <c:v>2020</c:v>
                  </c:pt>
                  <c:pt idx="12">
                    <c:v>2021</c:v>
                  </c:pt>
                  <c:pt idx="24">
                    <c:v>2022</c:v>
                  </c:pt>
                </c:lvl>
              </c:multiLvlStrCache>
            </c:multiLvlStrRef>
          </c:cat>
          <c:val>
            <c:numRef>
              <c:extLst>
                <c:ext xmlns:c15="http://schemas.microsoft.com/office/drawing/2012/chart" uri="{02D57815-91ED-43cb-92C2-25804820EDAC}">
                  <c15:fullRef>
                    <c15:sqref>Monthly!$D$29:$D$79</c15:sqref>
                  </c15:fullRef>
                </c:ext>
              </c:extLst>
              <c:f>Monthly!$D$53:$D$79</c:f>
              <c:numCache>
                <c:formatCode>General</c:formatCode>
                <c:ptCount val="27"/>
                <c:pt idx="0">
                  <c:v>172607</c:v>
                </c:pt>
                <c:pt idx="1">
                  <c:v>175571</c:v>
                </c:pt>
                <c:pt idx="2">
                  <c:v>177988</c:v>
                </c:pt>
                <c:pt idx="3">
                  <c:v>173204</c:v>
                </c:pt>
                <c:pt idx="4">
                  <c:v>168456</c:v>
                </c:pt>
                <c:pt idx="5">
                  <c:v>166217</c:v>
                </c:pt>
                <c:pt idx="6">
                  <c:v>162148</c:v>
                </c:pt>
                <c:pt idx="7">
                  <c:v>158783</c:v>
                </c:pt>
                <c:pt idx="8">
                  <c:v>160098</c:v>
                </c:pt>
                <c:pt idx="9">
                  <c:v>163826</c:v>
                </c:pt>
                <c:pt idx="10">
                  <c:v>163653</c:v>
                </c:pt>
                <c:pt idx="11">
                  <c:v>165939</c:v>
                </c:pt>
                <c:pt idx="12">
                  <c:v>159865</c:v>
                </c:pt>
                <c:pt idx="13">
                  <c:v>157283</c:v>
                </c:pt>
                <c:pt idx="14">
                  <c:v>159015</c:v>
                </c:pt>
                <c:pt idx="15">
                  <c:v>169563</c:v>
                </c:pt>
                <c:pt idx="16">
                  <c:v>179745</c:v>
                </c:pt>
                <c:pt idx="17">
                  <c:v>189706</c:v>
                </c:pt>
                <c:pt idx="18">
                  <c:v>197247</c:v>
                </c:pt>
                <c:pt idx="19">
                  <c:v>207462</c:v>
                </c:pt>
                <c:pt idx="20">
                  <c:v>211913</c:v>
                </c:pt>
                <c:pt idx="21">
                  <c:v>213710</c:v>
                </c:pt>
                <c:pt idx="22">
                  <c:v>224188</c:v>
                </c:pt>
                <c:pt idx="23">
                  <c:v>224031</c:v>
                </c:pt>
                <c:pt idx="24">
                  <c:v>230662</c:v>
                </c:pt>
                <c:pt idx="25">
                  <c:v>241015</c:v>
                </c:pt>
                <c:pt idx="26">
                  <c:v>250997</c:v>
                </c:pt>
              </c:numCache>
            </c:numRef>
          </c:val>
          <c:extLst>
            <c:ext xmlns:c16="http://schemas.microsoft.com/office/drawing/2014/chart" uri="{C3380CC4-5D6E-409C-BE32-E72D297353CC}">
              <c16:uniqueId val="{00000000-9D05-4EBB-BB21-F72743255324}"/>
            </c:ext>
          </c:extLst>
        </c:ser>
        <c:dLbls>
          <c:showLegendKey val="0"/>
          <c:showVal val="0"/>
          <c:showCatName val="0"/>
          <c:showSerName val="0"/>
          <c:showPercent val="0"/>
          <c:showBubbleSize val="0"/>
        </c:dLbls>
        <c:axId val="543767471"/>
        <c:axId val="665012079"/>
      </c:areaChart>
      <c:catAx>
        <c:axId val="5437674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65012079"/>
        <c:crosses val="autoZero"/>
        <c:auto val="1"/>
        <c:lblAlgn val="ctr"/>
        <c:lblOffset val="100"/>
        <c:noMultiLvlLbl val="0"/>
      </c:catAx>
      <c:valAx>
        <c:axId val="6650120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43767471"/>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a:t>Job Postings - Last 12 Months</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tx>
            <c:strRef>
              <c:f>'Top 25 Occupations'!$W$280</c:f>
              <c:strCache>
                <c:ptCount val="1"/>
                <c:pt idx="0">
                  <c:v>Last 365 Days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 25 Occupations'!$V$281:$V$303</c:f>
              <c:strCache>
                <c:ptCount val="23"/>
                <c:pt idx="0">
                  <c:v>Business Operations</c:v>
                </c:pt>
                <c:pt idx="1">
                  <c:v>Logistics Specific</c:v>
                </c:pt>
                <c:pt idx="2">
                  <c:v>Digital</c:v>
                </c:pt>
                <c:pt idx="3">
                  <c:v>Health</c:v>
                </c:pt>
                <c:pt idx="4">
                  <c:v>Sales</c:v>
                </c:pt>
                <c:pt idx="5">
                  <c:v>Manufacturing</c:v>
                </c:pt>
                <c:pt idx="6">
                  <c:v>Financial</c:v>
                </c:pt>
                <c:pt idx="7">
                  <c:v>Education</c:v>
                </c:pt>
                <c:pt idx="8">
                  <c:v>Engineering</c:v>
                </c:pt>
                <c:pt idx="9">
                  <c:v>Construction</c:v>
                </c:pt>
                <c:pt idx="10">
                  <c:v>Care</c:v>
                </c:pt>
                <c:pt idx="11">
                  <c:v>Food and Accommodation</c:v>
                </c:pt>
                <c:pt idx="12">
                  <c:v>Service</c:v>
                </c:pt>
                <c:pt idx="13">
                  <c:v>Retail</c:v>
                </c:pt>
                <c:pt idx="14">
                  <c:v>Legal</c:v>
                </c:pt>
                <c:pt idx="15">
                  <c:v>Auto Service</c:v>
                </c:pt>
                <c:pt idx="16">
                  <c:v>Real Estate</c:v>
                </c:pt>
                <c:pt idx="17">
                  <c:v>Utilities</c:v>
                </c:pt>
                <c:pt idx="18">
                  <c:v>Childcare</c:v>
                </c:pt>
                <c:pt idx="19">
                  <c:v>Sports and Leisure</c:v>
                </c:pt>
                <c:pt idx="20">
                  <c:v>Social Services</c:v>
                </c:pt>
                <c:pt idx="21">
                  <c:v>Agriculture</c:v>
                </c:pt>
                <c:pt idx="22">
                  <c:v>Animal Care</c:v>
                </c:pt>
              </c:strCache>
            </c:strRef>
          </c:cat>
          <c:val>
            <c:numRef>
              <c:f>'Top 25 Occupations'!$W$281:$W$303</c:f>
              <c:numCache>
                <c:formatCode>General</c:formatCode>
                <c:ptCount val="23"/>
                <c:pt idx="0">
                  <c:v>39462</c:v>
                </c:pt>
                <c:pt idx="1">
                  <c:v>24525</c:v>
                </c:pt>
                <c:pt idx="2">
                  <c:v>17805</c:v>
                </c:pt>
                <c:pt idx="3">
                  <c:v>14786</c:v>
                </c:pt>
                <c:pt idx="4">
                  <c:v>13730</c:v>
                </c:pt>
                <c:pt idx="5">
                  <c:v>13643</c:v>
                </c:pt>
                <c:pt idx="6">
                  <c:v>12534</c:v>
                </c:pt>
                <c:pt idx="7">
                  <c:v>10148</c:v>
                </c:pt>
                <c:pt idx="8">
                  <c:v>10087</c:v>
                </c:pt>
                <c:pt idx="9">
                  <c:v>9521</c:v>
                </c:pt>
                <c:pt idx="10">
                  <c:v>7599</c:v>
                </c:pt>
                <c:pt idx="11">
                  <c:v>6859</c:v>
                </c:pt>
                <c:pt idx="12">
                  <c:v>6215</c:v>
                </c:pt>
                <c:pt idx="13">
                  <c:v>3518</c:v>
                </c:pt>
                <c:pt idx="14">
                  <c:v>2640</c:v>
                </c:pt>
                <c:pt idx="15">
                  <c:v>2576</c:v>
                </c:pt>
                <c:pt idx="16">
                  <c:v>1900</c:v>
                </c:pt>
                <c:pt idx="17">
                  <c:v>1817</c:v>
                </c:pt>
                <c:pt idx="18">
                  <c:v>1612</c:v>
                </c:pt>
                <c:pt idx="19">
                  <c:v>1183</c:v>
                </c:pt>
                <c:pt idx="20">
                  <c:v>1111</c:v>
                </c:pt>
                <c:pt idx="21">
                  <c:v>685</c:v>
                </c:pt>
                <c:pt idx="22">
                  <c:v>288</c:v>
                </c:pt>
              </c:numCache>
            </c:numRef>
          </c:val>
          <c:extLst>
            <c:ext xmlns:c16="http://schemas.microsoft.com/office/drawing/2014/chart" uri="{C3380CC4-5D6E-409C-BE32-E72D297353CC}">
              <c16:uniqueId val="{00000000-BFD9-4055-B7D5-F4DCF109EDB1}"/>
            </c:ext>
          </c:extLst>
        </c:ser>
        <c:dLbls>
          <c:showLegendKey val="0"/>
          <c:showVal val="0"/>
          <c:showCatName val="0"/>
          <c:showSerName val="0"/>
          <c:showPercent val="0"/>
          <c:showBubbleSize val="0"/>
        </c:dLbls>
        <c:gapWidth val="182"/>
        <c:axId val="1840367247"/>
        <c:axId val="1840345615"/>
      </c:barChart>
      <c:catAx>
        <c:axId val="184036724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40345615"/>
        <c:crosses val="autoZero"/>
        <c:auto val="1"/>
        <c:lblAlgn val="ctr"/>
        <c:lblOffset val="100"/>
        <c:noMultiLvlLbl val="0"/>
      </c:catAx>
      <c:valAx>
        <c:axId val="1840345615"/>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40367247"/>
        <c:crosses val="autoZero"/>
        <c:crossBetween val="between"/>
      </c:valAx>
      <c:spPr>
        <a:noFill/>
        <a:ln>
          <a:noFill/>
        </a:ln>
        <a:effectLst/>
      </c:spPr>
    </c:plotArea>
    <c:plotVisOnly val="1"/>
    <c:dispBlanksAs val="gap"/>
    <c:showDLblsOverMax val="0"/>
  </c:chart>
  <c:spPr>
    <a:noFill/>
    <a:ln>
      <a:noFill/>
    </a:ln>
    <a:effectLst/>
  </c:spPr>
  <c:txPr>
    <a:bodyPr/>
    <a:lstStyle/>
    <a:p>
      <a:pPr>
        <a:defRPr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Arial" panose="020B0604020202020204" pitchFamily="34" charset="0"/>
                <a:ea typeface="+mn-ea"/>
                <a:cs typeface="Arial" panose="020B0604020202020204" pitchFamily="34" charset="0"/>
              </a:defRPr>
            </a:pPr>
            <a:r>
              <a:rPr lang="en-US"/>
              <a:t>Variance 2021 vs 2019</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3679596592026622"/>
          <c:y val="0.12161666958870163"/>
          <c:w val="0.72745756880294143"/>
          <c:h val="0.85300250447162185"/>
        </c:manualLayout>
      </c:layout>
      <c:barChart>
        <c:barDir val="bar"/>
        <c:grouping val="clustered"/>
        <c:varyColors val="0"/>
        <c:ser>
          <c:idx val="2"/>
          <c:order val="2"/>
          <c:tx>
            <c:strRef>
              <c:f>'2017 to 2021'!$U$29</c:f>
              <c:strCache>
                <c:ptCount val="1"/>
                <c:pt idx="0">
                  <c:v>Variance</c:v>
                </c:pt>
              </c:strCache>
            </c:strRef>
          </c:tx>
          <c:spPr>
            <a:solidFill>
              <a:schemeClr val="tx1"/>
            </a:solidFill>
            <a:ln>
              <a:noFill/>
            </a:ln>
            <a:effectLst/>
          </c:spPr>
          <c:invertIfNegative val="0"/>
          <c:cat>
            <c:strRef>
              <c:f>'2017 to 2021'!$R$30:$R$52</c:f>
              <c:strCache>
                <c:ptCount val="23"/>
                <c:pt idx="0">
                  <c:v>Logistics</c:v>
                </c:pt>
                <c:pt idx="1">
                  <c:v>Business Operations</c:v>
                </c:pt>
                <c:pt idx="2">
                  <c:v>Digital</c:v>
                </c:pt>
                <c:pt idx="3">
                  <c:v>Manufacturing</c:v>
                </c:pt>
                <c:pt idx="4">
                  <c:v>Health</c:v>
                </c:pt>
                <c:pt idx="5">
                  <c:v>Care</c:v>
                </c:pt>
                <c:pt idx="6">
                  <c:v>Service</c:v>
                </c:pt>
                <c:pt idx="7">
                  <c:v>Construction</c:v>
                </c:pt>
                <c:pt idx="8">
                  <c:v>Financial</c:v>
                </c:pt>
                <c:pt idx="9">
                  <c:v>Sales</c:v>
                </c:pt>
                <c:pt idx="10">
                  <c:v>Education</c:v>
                </c:pt>
                <c:pt idx="11">
                  <c:v>Real Estate</c:v>
                </c:pt>
                <c:pt idx="12">
                  <c:v>Food and Accommodation</c:v>
                </c:pt>
                <c:pt idx="13">
                  <c:v>Engineering</c:v>
                </c:pt>
                <c:pt idx="14">
                  <c:v>Childcare</c:v>
                </c:pt>
                <c:pt idx="15">
                  <c:v>Social Services</c:v>
                </c:pt>
                <c:pt idx="16">
                  <c:v>Auto Service</c:v>
                </c:pt>
                <c:pt idx="17">
                  <c:v>Retail</c:v>
                </c:pt>
                <c:pt idx="18">
                  <c:v>Agriculture</c:v>
                </c:pt>
                <c:pt idx="19">
                  <c:v>Utilities</c:v>
                </c:pt>
                <c:pt idx="20">
                  <c:v>Legal</c:v>
                </c:pt>
                <c:pt idx="21">
                  <c:v>Sports and Leisure</c:v>
                </c:pt>
                <c:pt idx="22">
                  <c:v>Animal Care</c:v>
                </c:pt>
              </c:strCache>
            </c:strRef>
          </c:cat>
          <c:val>
            <c:numRef>
              <c:f>'2017 to 2021'!$U$30:$U$52</c:f>
              <c:numCache>
                <c:formatCode>General</c:formatCode>
                <c:ptCount val="23"/>
                <c:pt idx="0">
                  <c:v>10233</c:v>
                </c:pt>
                <c:pt idx="1">
                  <c:v>6813</c:v>
                </c:pt>
                <c:pt idx="2">
                  <c:v>4475</c:v>
                </c:pt>
                <c:pt idx="3">
                  <c:v>4472</c:v>
                </c:pt>
                <c:pt idx="4">
                  <c:v>3667</c:v>
                </c:pt>
                <c:pt idx="5">
                  <c:v>3470</c:v>
                </c:pt>
                <c:pt idx="6">
                  <c:v>2665</c:v>
                </c:pt>
                <c:pt idx="7">
                  <c:v>2070</c:v>
                </c:pt>
                <c:pt idx="8">
                  <c:v>1918</c:v>
                </c:pt>
                <c:pt idx="9">
                  <c:v>1813</c:v>
                </c:pt>
                <c:pt idx="10">
                  <c:v>906</c:v>
                </c:pt>
                <c:pt idx="11">
                  <c:v>729</c:v>
                </c:pt>
                <c:pt idx="12">
                  <c:v>685</c:v>
                </c:pt>
                <c:pt idx="13">
                  <c:v>537</c:v>
                </c:pt>
                <c:pt idx="14">
                  <c:v>467</c:v>
                </c:pt>
                <c:pt idx="15">
                  <c:v>383</c:v>
                </c:pt>
                <c:pt idx="16">
                  <c:v>372</c:v>
                </c:pt>
                <c:pt idx="17">
                  <c:v>350</c:v>
                </c:pt>
                <c:pt idx="18">
                  <c:v>310</c:v>
                </c:pt>
                <c:pt idx="19">
                  <c:v>301</c:v>
                </c:pt>
                <c:pt idx="20">
                  <c:v>221</c:v>
                </c:pt>
                <c:pt idx="21">
                  <c:v>144</c:v>
                </c:pt>
                <c:pt idx="22">
                  <c:v>-302</c:v>
                </c:pt>
              </c:numCache>
            </c:numRef>
          </c:val>
          <c:extLst>
            <c:ext xmlns:c16="http://schemas.microsoft.com/office/drawing/2014/chart" uri="{C3380CC4-5D6E-409C-BE32-E72D297353CC}">
              <c16:uniqueId val="{00000000-AF43-4800-8F5A-77C91B852CF6}"/>
            </c:ext>
          </c:extLst>
        </c:ser>
        <c:dLbls>
          <c:showLegendKey val="0"/>
          <c:showVal val="0"/>
          <c:showCatName val="0"/>
          <c:showSerName val="0"/>
          <c:showPercent val="0"/>
          <c:showBubbleSize val="0"/>
        </c:dLbls>
        <c:gapWidth val="182"/>
        <c:axId val="1622190352"/>
        <c:axId val="1622190768"/>
        <c:extLst>
          <c:ext xmlns:c15="http://schemas.microsoft.com/office/drawing/2012/chart" uri="{02D57815-91ED-43cb-92C2-25804820EDAC}">
            <c15:filteredBarSeries>
              <c15:ser>
                <c:idx val="0"/>
                <c:order val="0"/>
                <c:tx>
                  <c:strRef>
                    <c:extLst>
                      <c:ext uri="{02D57815-91ED-43cb-92C2-25804820EDAC}">
                        <c15:formulaRef>
                          <c15:sqref>'2017 to 2021'!$S$29</c15:sqref>
                        </c15:formulaRef>
                      </c:ext>
                    </c:extLst>
                    <c:strCache>
                      <c:ptCount val="1"/>
                      <c:pt idx="0">
                        <c:v>2019 </c:v>
                      </c:pt>
                    </c:strCache>
                  </c:strRef>
                </c:tx>
                <c:spPr>
                  <a:solidFill>
                    <a:schemeClr val="accent1"/>
                  </a:solidFill>
                  <a:ln>
                    <a:noFill/>
                  </a:ln>
                  <a:effectLst/>
                </c:spPr>
                <c:invertIfNegative val="0"/>
                <c:cat>
                  <c:strRef>
                    <c:extLst>
                      <c:ext uri="{02D57815-91ED-43cb-92C2-25804820EDAC}">
                        <c15:formulaRef>
                          <c15:sqref>'2017 to 2021'!$R$30:$R$52</c15:sqref>
                        </c15:formulaRef>
                      </c:ext>
                    </c:extLst>
                    <c:strCache>
                      <c:ptCount val="23"/>
                      <c:pt idx="0">
                        <c:v>Logistics</c:v>
                      </c:pt>
                      <c:pt idx="1">
                        <c:v>Business Operations</c:v>
                      </c:pt>
                      <c:pt idx="2">
                        <c:v>Digital</c:v>
                      </c:pt>
                      <c:pt idx="3">
                        <c:v>Manufacturing</c:v>
                      </c:pt>
                      <c:pt idx="4">
                        <c:v>Health</c:v>
                      </c:pt>
                      <c:pt idx="5">
                        <c:v>Care</c:v>
                      </c:pt>
                      <c:pt idx="6">
                        <c:v>Service</c:v>
                      </c:pt>
                      <c:pt idx="7">
                        <c:v>Construction</c:v>
                      </c:pt>
                      <c:pt idx="8">
                        <c:v>Financial</c:v>
                      </c:pt>
                      <c:pt idx="9">
                        <c:v>Sales</c:v>
                      </c:pt>
                      <c:pt idx="10">
                        <c:v>Education</c:v>
                      </c:pt>
                      <c:pt idx="11">
                        <c:v>Real Estate</c:v>
                      </c:pt>
                      <c:pt idx="12">
                        <c:v>Food and Accommodation</c:v>
                      </c:pt>
                      <c:pt idx="13">
                        <c:v>Engineering</c:v>
                      </c:pt>
                      <c:pt idx="14">
                        <c:v>Childcare</c:v>
                      </c:pt>
                      <c:pt idx="15">
                        <c:v>Social Services</c:v>
                      </c:pt>
                      <c:pt idx="16">
                        <c:v>Auto Service</c:v>
                      </c:pt>
                      <c:pt idx="17">
                        <c:v>Retail</c:v>
                      </c:pt>
                      <c:pt idx="18">
                        <c:v>Agriculture</c:v>
                      </c:pt>
                      <c:pt idx="19">
                        <c:v>Utilities</c:v>
                      </c:pt>
                      <c:pt idx="20">
                        <c:v>Legal</c:v>
                      </c:pt>
                      <c:pt idx="21">
                        <c:v>Sports and Leisure</c:v>
                      </c:pt>
                      <c:pt idx="22">
                        <c:v>Animal Care</c:v>
                      </c:pt>
                    </c:strCache>
                  </c:strRef>
                </c:cat>
                <c:val>
                  <c:numRef>
                    <c:extLst>
                      <c:ext uri="{02D57815-91ED-43cb-92C2-25804820EDAC}">
                        <c15:formulaRef>
                          <c15:sqref>'2017 to 2021'!$S$30:$S$52</c15:sqref>
                        </c15:formulaRef>
                      </c:ext>
                    </c:extLst>
                    <c:numCache>
                      <c:formatCode>General</c:formatCode>
                      <c:ptCount val="23"/>
                      <c:pt idx="0">
                        <c:v>12864</c:v>
                      </c:pt>
                      <c:pt idx="1">
                        <c:v>27552</c:v>
                      </c:pt>
                      <c:pt idx="2">
                        <c:v>12636</c:v>
                      </c:pt>
                      <c:pt idx="3">
                        <c:v>10625</c:v>
                      </c:pt>
                      <c:pt idx="4">
                        <c:v>10478</c:v>
                      </c:pt>
                      <c:pt idx="5">
                        <c:v>4117</c:v>
                      </c:pt>
                      <c:pt idx="6">
                        <c:v>2847</c:v>
                      </c:pt>
                      <c:pt idx="7">
                        <c:v>7381</c:v>
                      </c:pt>
                      <c:pt idx="8">
                        <c:v>10164</c:v>
                      </c:pt>
                      <c:pt idx="9">
                        <c:v>11004</c:v>
                      </c:pt>
                      <c:pt idx="10">
                        <c:v>8997</c:v>
                      </c:pt>
                      <c:pt idx="11">
                        <c:v>1112</c:v>
                      </c:pt>
                      <c:pt idx="12">
                        <c:v>4488</c:v>
                      </c:pt>
                      <c:pt idx="13">
                        <c:v>7874</c:v>
                      </c:pt>
                      <c:pt idx="14">
                        <c:v>1029</c:v>
                      </c:pt>
                      <c:pt idx="15">
                        <c:v>689</c:v>
                      </c:pt>
                      <c:pt idx="16">
                        <c:v>1935</c:v>
                      </c:pt>
                      <c:pt idx="17">
                        <c:v>2959</c:v>
                      </c:pt>
                      <c:pt idx="18">
                        <c:v>338</c:v>
                      </c:pt>
                      <c:pt idx="19">
                        <c:v>1365</c:v>
                      </c:pt>
                      <c:pt idx="20">
                        <c:v>2294</c:v>
                      </c:pt>
                      <c:pt idx="21">
                        <c:v>863</c:v>
                      </c:pt>
                      <c:pt idx="22">
                        <c:v>689</c:v>
                      </c:pt>
                    </c:numCache>
                  </c:numRef>
                </c:val>
                <c:extLst>
                  <c:ext xmlns:c16="http://schemas.microsoft.com/office/drawing/2014/chart" uri="{C3380CC4-5D6E-409C-BE32-E72D297353CC}">
                    <c16:uniqueId val="{00000001-AF43-4800-8F5A-77C91B852CF6}"/>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'2017 to 2021'!$T$29</c15:sqref>
                        </c15:formulaRef>
                      </c:ext>
                    </c:extLst>
                    <c:strCache>
                      <c:ptCount val="1"/>
                      <c:pt idx="0">
                        <c:v>2021</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'2017 to 2021'!$R$30:$R$52</c15:sqref>
                        </c15:formulaRef>
                      </c:ext>
                    </c:extLst>
                    <c:strCache>
                      <c:ptCount val="23"/>
                      <c:pt idx="0">
                        <c:v>Logistics</c:v>
                      </c:pt>
                      <c:pt idx="1">
                        <c:v>Business Operations</c:v>
                      </c:pt>
                      <c:pt idx="2">
                        <c:v>Digital</c:v>
                      </c:pt>
                      <c:pt idx="3">
                        <c:v>Manufacturing</c:v>
                      </c:pt>
                      <c:pt idx="4">
                        <c:v>Health</c:v>
                      </c:pt>
                      <c:pt idx="5">
                        <c:v>Care</c:v>
                      </c:pt>
                      <c:pt idx="6">
                        <c:v>Service</c:v>
                      </c:pt>
                      <c:pt idx="7">
                        <c:v>Construction</c:v>
                      </c:pt>
                      <c:pt idx="8">
                        <c:v>Financial</c:v>
                      </c:pt>
                      <c:pt idx="9">
                        <c:v>Sales</c:v>
                      </c:pt>
                      <c:pt idx="10">
                        <c:v>Education</c:v>
                      </c:pt>
                      <c:pt idx="11">
                        <c:v>Real Estate</c:v>
                      </c:pt>
                      <c:pt idx="12">
                        <c:v>Food and Accommodation</c:v>
                      </c:pt>
                      <c:pt idx="13">
                        <c:v>Engineering</c:v>
                      </c:pt>
                      <c:pt idx="14">
                        <c:v>Childcare</c:v>
                      </c:pt>
                      <c:pt idx="15">
                        <c:v>Social Services</c:v>
                      </c:pt>
                      <c:pt idx="16">
                        <c:v>Auto Service</c:v>
                      </c:pt>
                      <c:pt idx="17">
                        <c:v>Retail</c:v>
                      </c:pt>
                      <c:pt idx="18">
                        <c:v>Agriculture</c:v>
                      </c:pt>
                      <c:pt idx="19">
                        <c:v>Utilities</c:v>
                      </c:pt>
                      <c:pt idx="20">
                        <c:v>Legal</c:v>
                      </c:pt>
                      <c:pt idx="21">
                        <c:v>Sports and Leisure</c:v>
                      </c:pt>
                      <c:pt idx="22">
                        <c:v>Animal Care</c:v>
                      </c:pt>
                    </c:strCache>
                  </c:strRef>
                </c:cat>
                <c:val>
                  <c:numRef>
                    <c:extLst xmlns:c15="http://schemas.microsoft.com/office/drawing/2012/chart">
                      <c:ext xmlns:c15="http://schemas.microsoft.com/office/drawing/2012/chart" uri="{02D57815-91ED-43cb-92C2-25804820EDAC}">
                        <c15:formulaRef>
                          <c15:sqref>'2017 to 2021'!$T$30:$T$52</c15:sqref>
                        </c15:formulaRef>
                      </c:ext>
                    </c:extLst>
                    <c:numCache>
                      <c:formatCode>General</c:formatCode>
                      <c:ptCount val="23"/>
                      <c:pt idx="0">
                        <c:v>23097</c:v>
                      </c:pt>
                      <c:pt idx="1">
                        <c:v>34365</c:v>
                      </c:pt>
                      <c:pt idx="2">
                        <c:v>17111</c:v>
                      </c:pt>
                      <c:pt idx="3">
                        <c:v>15097</c:v>
                      </c:pt>
                      <c:pt idx="4">
                        <c:v>14145</c:v>
                      </c:pt>
                      <c:pt idx="5">
                        <c:v>7587</c:v>
                      </c:pt>
                      <c:pt idx="6">
                        <c:v>5512</c:v>
                      </c:pt>
                      <c:pt idx="7">
                        <c:v>9451</c:v>
                      </c:pt>
                      <c:pt idx="8">
                        <c:v>12082</c:v>
                      </c:pt>
                      <c:pt idx="9">
                        <c:v>12817</c:v>
                      </c:pt>
                      <c:pt idx="10">
                        <c:v>9903</c:v>
                      </c:pt>
                      <c:pt idx="11">
                        <c:v>1841</c:v>
                      </c:pt>
                      <c:pt idx="12">
                        <c:v>5173</c:v>
                      </c:pt>
                      <c:pt idx="13">
                        <c:v>8411</c:v>
                      </c:pt>
                      <c:pt idx="14">
                        <c:v>1496</c:v>
                      </c:pt>
                      <c:pt idx="15">
                        <c:v>1072</c:v>
                      </c:pt>
                      <c:pt idx="16">
                        <c:v>2307</c:v>
                      </c:pt>
                      <c:pt idx="17">
                        <c:v>3309</c:v>
                      </c:pt>
                      <c:pt idx="18">
                        <c:v>648</c:v>
                      </c:pt>
                      <c:pt idx="19">
                        <c:v>1666</c:v>
                      </c:pt>
                      <c:pt idx="20">
                        <c:v>2515</c:v>
                      </c:pt>
                      <c:pt idx="21">
                        <c:v>1007</c:v>
                      </c:pt>
                      <c:pt idx="22">
                        <c:v>387</c:v>
                      </c:pt>
                    </c:numCache>
                  </c:numRef>
                </c:val>
                <c:extLst xmlns:c15="http://schemas.microsoft.com/office/drawing/2012/chart">
                  <c:ext xmlns:c16="http://schemas.microsoft.com/office/drawing/2014/chart" uri="{C3380CC4-5D6E-409C-BE32-E72D297353CC}">
                    <c16:uniqueId val="{00000002-AF43-4800-8F5A-77C91B852CF6}"/>
                  </c:ext>
                </c:extLst>
              </c15:ser>
            </c15:filteredBarSeries>
          </c:ext>
        </c:extLst>
      </c:barChart>
      <c:catAx>
        <c:axId val="1622190352"/>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22190768"/>
        <c:crosses val="autoZero"/>
        <c:auto val="1"/>
        <c:lblAlgn val="ctr"/>
        <c:lblOffset val="100"/>
        <c:noMultiLvlLbl val="0"/>
      </c:catAx>
      <c:valAx>
        <c:axId val="162219076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22190352"/>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a:t>Digital Literacy and Job Postings</a:t>
            </a:r>
          </a:p>
        </c:rich>
      </c:tx>
      <c:overlay val="0"/>
      <c:spPr>
        <a:noFill/>
        <a:ln>
          <a:noFill/>
        </a:ln>
        <a:effectLst/>
      </c:spPr>
      <c:txPr>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[Skills.xlsx]Report1_Data_specialised!$O$1</c:f>
              <c:strCache>
                <c:ptCount val="1"/>
                <c:pt idx="0">
                  <c:v>Skill Postings</c:v>
                </c:pt>
              </c:strCache>
            </c:strRef>
          </c:tx>
          <c:spPr>
            <a:solidFill>
              <a:schemeClr val="accent1"/>
            </a:solidFill>
            <a:ln>
              <a:noFill/>
            </a:ln>
            <a:effectLst/>
          </c:spPr>
          <c:invertIfNegative val="0"/>
          <c:cat>
            <c:strRef>
              <c:f>[2]Report1_Data_specialised!$M$2:$M$7</c:f>
              <c:strCache>
                <c:ptCount val="6"/>
                <c:pt idx="0">
                  <c:v>Microsoft Excel</c:v>
                </c:pt>
                <c:pt idx="1">
                  <c:v>Microsoft Office</c:v>
                </c:pt>
                <c:pt idx="2">
                  <c:v>Microsoft Word</c:v>
                </c:pt>
                <c:pt idx="3">
                  <c:v>Microsoft Powerpoint</c:v>
                </c:pt>
                <c:pt idx="4">
                  <c:v>Microsoft Outlook</c:v>
                </c:pt>
                <c:pt idx="5">
                  <c:v>Pivot Tables</c:v>
                </c:pt>
              </c:strCache>
              <c:extLst/>
            </c:strRef>
          </c:cat>
          <c:val>
            <c:numRef>
              <c:f>[2]Report1_Data_specialised!$O$2:$O$7</c:f>
              <c:numCache>
                <c:formatCode>#,##0</c:formatCode>
                <c:ptCount val="6"/>
                <c:pt idx="0">
                  <c:v>19527</c:v>
                </c:pt>
                <c:pt idx="1">
                  <c:v>11668</c:v>
                </c:pt>
                <c:pt idx="2">
                  <c:v>4126</c:v>
                </c:pt>
                <c:pt idx="3">
                  <c:v>3691</c:v>
                </c:pt>
                <c:pt idx="4">
                  <c:v>1400</c:v>
                </c:pt>
                <c:pt idx="5">
                  <c:v>779</c:v>
                </c:pt>
              </c:numCache>
            </c:numRef>
          </c:val>
          <c:extLst>
            <c:ext xmlns:c16="http://schemas.microsoft.com/office/drawing/2014/chart" uri="{C3380CC4-5D6E-409C-BE32-E72D297353CC}">
              <c16:uniqueId val="{00000000-8DA3-4A77-849B-1BA56D073786}"/>
            </c:ext>
          </c:extLst>
        </c:ser>
        <c:dLbls>
          <c:showLegendKey val="0"/>
          <c:showVal val="0"/>
          <c:showCatName val="0"/>
          <c:showSerName val="0"/>
          <c:showPercent val="0"/>
          <c:showBubbleSize val="0"/>
        </c:dLbls>
        <c:gapWidth val="219"/>
        <c:overlap val="-27"/>
        <c:axId val="1536420735"/>
        <c:axId val="1536434463"/>
      </c:barChart>
      <c:catAx>
        <c:axId val="1536420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36434463"/>
        <c:crosses val="autoZero"/>
        <c:auto val="1"/>
        <c:lblAlgn val="ctr"/>
        <c:lblOffset val="100"/>
        <c:noMultiLvlLbl val="0"/>
      </c:catAx>
      <c:valAx>
        <c:axId val="15364344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36420735"/>
        <c:crosses val="autoZero"/>
        <c:crossBetween val="between"/>
      </c:valAx>
      <c:spPr>
        <a:noFill/>
        <a:ln>
          <a:noFill/>
        </a:ln>
        <a:effectLst/>
      </c:spPr>
    </c:plotArea>
    <c:plotVisOnly val="1"/>
    <c:dispBlanksAs val="gap"/>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a:t>Specialist Digital Skills</a:t>
            </a:r>
          </a:p>
        </c:rich>
      </c:tx>
      <c:layout>
        <c:manualLayout>
          <c:xMode val="edge"/>
          <c:yMode val="edge"/>
          <c:x val="0.37979739507959481"/>
          <c:y val="2.3774141907915446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[Skills.xlsx]Report1_Data_specialised!$K$1</c:f>
              <c:strCache>
                <c:ptCount val="1"/>
                <c:pt idx="0">
                  <c:v>Skill Postings</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0-2D53-493B-9E77-88A10797321E}"/>
              </c:ext>
            </c:extLst>
          </c:dPt>
          <c:dPt>
            <c:idx val="1"/>
            <c:invertIfNegative val="0"/>
            <c:bubble3D val="0"/>
            <c:spPr>
              <a:solidFill>
                <a:srgbClr val="FF0000"/>
              </a:solidFill>
              <a:ln>
                <a:noFill/>
              </a:ln>
              <a:effectLst/>
            </c:spPr>
            <c:extLst>
              <c:ext xmlns:c16="http://schemas.microsoft.com/office/drawing/2014/chart" uri="{C3380CC4-5D6E-409C-BE32-E72D297353CC}">
                <c16:uniqueId val="{00000011-2D53-493B-9E77-88A10797321E}"/>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2-2D53-493B-9E77-88A10797321E}"/>
              </c:ext>
            </c:extLst>
          </c:dPt>
          <c:dPt>
            <c:idx val="3"/>
            <c:invertIfNegative val="0"/>
            <c:bubble3D val="0"/>
            <c:spPr>
              <a:solidFill>
                <a:srgbClr val="FF0000"/>
              </a:solidFill>
              <a:ln>
                <a:noFill/>
              </a:ln>
              <a:effectLst/>
            </c:spPr>
            <c:extLst>
              <c:ext xmlns:c16="http://schemas.microsoft.com/office/drawing/2014/chart" uri="{C3380CC4-5D6E-409C-BE32-E72D297353CC}">
                <c16:uniqueId val="{00000010-2D53-493B-9E77-88A10797321E}"/>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1-2D53-493B-9E77-88A10797321E}"/>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3-2D53-493B-9E77-88A10797321E}"/>
              </c:ext>
            </c:extLst>
          </c:dPt>
          <c:dPt>
            <c:idx val="6"/>
            <c:invertIfNegative val="0"/>
            <c:bubble3D val="0"/>
            <c:spPr>
              <a:solidFill>
                <a:schemeClr val="tx1"/>
              </a:solidFill>
              <a:ln>
                <a:noFill/>
              </a:ln>
              <a:effectLst/>
            </c:spPr>
            <c:extLst>
              <c:ext xmlns:c16="http://schemas.microsoft.com/office/drawing/2014/chart" uri="{C3380CC4-5D6E-409C-BE32-E72D297353CC}">
                <c16:uniqueId val="{0000000E-2D53-493B-9E77-88A10797321E}"/>
              </c:ext>
            </c:extLst>
          </c:dPt>
          <c:dPt>
            <c:idx val="7"/>
            <c:invertIfNegative val="0"/>
            <c:bubble3D val="0"/>
            <c:spPr>
              <a:solidFill>
                <a:srgbClr val="7030A0"/>
              </a:solidFill>
              <a:ln>
                <a:noFill/>
              </a:ln>
              <a:effectLst/>
            </c:spPr>
            <c:extLst>
              <c:ext xmlns:c16="http://schemas.microsoft.com/office/drawing/2014/chart" uri="{C3380CC4-5D6E-409C-BE32-E72D297353CC}">
                <c16:uniqueId val="{00000013-2D53-493B-9E77-88A10797321E}"/>
              </c:ext>
            </c:extLst>
          </c:dPt>
          <c:dPt>
            <c:idx val="8"/>
            <c:invertIfNegative val="0"/>
            <c:bubble3D val="0"/>
            <c:spPr>
              <a:solidFill>
                <a:schemeClr val="accent2"/>
              </a:solidFill>
              <a:ln>
                <a:noFill/>
              </a:ln>
              <a:effectLst/>
            </c:spPr>
            <c:extLst>
              <c:ext xmlns:c16="http://schemas.microsoft.com/office/drawing/2014/chart" uri="{C3380CC4-5D6E-409C-BE32-E72D297353CC}">
                <c16:uniqueId val="{00000014-2D53-493B-9E77-88A10797321E}"/>
              </c:ext>
            </c:extLst>
          </c:dPt>
          <c:dPt>
            <c:idx val="9"/>
            <c:invertIfNegative val="0"/>
            <c:bubble3D val="0"/>
            <c:spPr>
              <a:solidFill>
                <a:schemeClr val="accent3"/>
              </a:solidFill>
              <a:ln>
                <a:noFill/>
              </a:ln>
              <a:effectLst/>
            </c:spPr>
            <c:extLst>
              <c:ext xmlns:c16="http://schemas.microsoft.com/office/drawing/2014/chart" uri="{C3380CC4-5D6E-409C-BE32-E72D297353CC}">
                <c16:uniqueId val="{0000000B-2D53-493B-9E77-88A10797321E}"/>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07-2D53-493B-9E77-88A10797321E}"/>
              </c:ext>
            </c:extLst>
          </c:dPt>
          <c:dPt>
            <c:idx val="11"/>
            <c:invertIfNegative val="0"/>
            <c:bubble3D val="0"/>
            <c:spPr>
              <a:solidFill>
                <a:srgbClr val="FF0000"/>
              </a:solidFill>
              <a:ln>
                <a:noFill/>
              </a:ln>
              <a:effectLst/>
            </c:spPr>
            <c:extLst>
              <c:ext xmlns:c16="http://schemas.microsoft.com/office/drawing/2014/chart" uri="{C3380CC4-5D6E-409C-BE32-E72D297353CC}">
                <c16:uniqueId val="{00000012-2D53-493B-9E77-88A10797321E}"/>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05-2D53-493B-9E77-88A10797321E}"/>
              </c:ext>
            </c:extLst>
          </c:dPt>
          <c:dPt>
            <c:idx val="13"/>
            <c:invertIfNegative val="0"/>
            <c:bubble3D val="0"/>
            <c:spPr>
              <a:solidFill>
                <a:schemeClr val="accent2"/>
              </a:solidFill>
              <a:ln>
                <a:noFill/>
              </a:ln>
              <a:effectLst/>
            </c:spPr>
            <c:extLst>
              <c:ext xmlns:c16="http://schemas.microsoft.com/office/drawing/2014/chart" uri="{C3380CC4-5D6E-409C-BE32-E72D297353CC}">
                <c16:uniqueId val="{00000004-2D53-493B-9E77-88A10797321E}"/>
              </c:ext>
            </c:extLst>
          </c:dPt>
          <c:dPt>
            <c:idx val="14"/>
            <c:invertIfNegative val="0"/>
            <c:bubble3D val="0"/>
            <c:spPr>
              <a:solidFill>
                <a:schemeClr val="accent3"/>
              </a:solidFill>
              <a:ln>
                <a:noFill/>
              </a:ln>
              <a:effectLst/>
            </c:spPr>
            <c:extLst>
              <c:ext xmlns:c16="http://schemas.microsoft.com/office/drawing/2014/chart" uri="{C3380CC4-5D6E-409C-BE32-E72D297353CC}">
                <c16:uniqueId val="{00000009-2D53-493B-9E77-88A10797321E}"/>
              </c:ext>
            </c:extLst>
          </c:dPt>
          <c:dPt>
            <c:idx val="15"/>
            <c:invertIfNegative val="0"/>
            <c:bubble3D val="0"/>
            <c:spPr>
              <a:solidFill>
                <a:schemeClr val="accent2"/>
              </a:solidFill>
              <a:ln>
                <a:noFill/>
              </a:ln>
              <a:effectLst/>
            </c:spPr>
            <c:extLst>
              <c:ext xmlns:c16="http://schemas.microsoft.com/office/drawing/2014/chart" uri="{C3380CC4-5D6E-409C-BE32-E72D297353CC}">
                <c16:uniqueId val="{00000018-2D53-493B-9E77-88A10797321E}"/>
              </c:ext>
            </c:extLst>
          </c:dPt>
          <c:dPt>
            <c:idx val="16"/>
            <c:invertIfNegative val="0"/>
            <c:bubble3D val="0"/>
            <c:spPr>
              <a:solidFill>
                <a:schemeClr val="accent4"/>
              </a:solidFill>
              <a:ln>
                <a:noFill/>
              </a:ln>
              <a:effectLst/>
            </c:spPr>
            <c:extLst>
              <c:ext xmlns:c16="http://schemas.microsoft.com/office/drawing/2014/chart" uri="{C3380CC4-5D6E-409C-BE32-E72D297353CC}">
                <c16:uniqueId val="{0000000C-2D53-493B-9E77-88A10797321E}"/>
              </c:ext>
            </c:extLst>
          </c:dPt>
          <c:dPt>
            <c:idx val="17"/>
            <c:invertIfNegative val="0"/>
            <c:bubble3D val="0"/>
            <c:spPr>
              <a:solidFill>
                <a:schemeClr val="accent3"/>
              </a:solidFill>
              <a:ln>
                <a:noFill/>
              </a:ln>
              <a:effectLst/>
            </c:spPr>
            <c:extLst>
              <c:ext xmlns:c16="http://schemas.microsoft.com/office/drawing/2014/chart" uri="{C3380CC4-5D6E-409C-BE32-E72D297353CC}">
                <c16:uniqueId val="{00000008-2D53-493B-9E77-88A10797321E}"/>
              </c:ext>
            </c:extLst>
          </c:dPt>
          <c:dPt>
            <c:idx val="18"/>
            <c:invertIfNegative val="0"/>
            <c:bubble3D val="0"/>
            <c:spPr>
              <a:solidFill>
                <a:schemeClr val="tx2"/>
              </a:solidFill>
              <a:ln>
                <a:noFill/>
              </a:ln>
              <a:effectLst/>
            </c:spPr>
            <c:extLst>
              <c:ext xmlns:c16="http://schemas.microsoft.com/office/drawing/2014/chart" uri="{C3380CC4-5D6E-409C-BE32-E72D297353CC}">
                <c16:uniqueId val="{0000000D-2D53-493B-9E77-88A10797321E}"/>
              </c:ext>
            </c:extLst>
          </c:dPt>
          <c:dPt>
            <c:idx val="19"/>
            <c:invertIfNegative val="0"/>
            <c:bubble3D val="0"/>
            <c:spPr>
              <a:solidFill>
                <a:srgbClr val="FF0000"/>
              </a:solidFill>
              <a:ln>
                <a:noFill/>
              </a:ln>
              <a:effectLst/>
            </c:spPr>
            <c:extLst>
              <c:ext xmlns:c16="http://schemas.microsoft.com/office/drawing/2014/chart" uri="{C3380CC4-5D6E-409C-BE32-E72D297353CC}">
                <c16:uniqueId val="{00000015-2D53-493B-9E77-88A10797321E}"/>
              </c:ext>
            </c:extLst>
          </c:dPt>
          <c:dPt>
            <c:idx val="20"/>
            <c:invertIfNegative val="0"/>
            <c:bubble3D val="0"/>
            <c:spPr>
              <a:solidFill>
                <a:schemeClr val="tx1"/>
              </a:solidFill>
              <a:ln>
                <a:noFill/>
              </a:ln>
              <a:effectLst/>
            </c:spPr>
            <c:extLst>
              <c:ext xmlns:c16="http://schemas.microsoft.com/office/drawing/2014/chart" uri="{C3380CC4-5D6E-409C-BE32-E72D297353CC}">
                <c16:uniqueId val="{0000000F-2D53-493B-9E77-88A10797321E}"/>
              </c:ext>
            </c:extLst>
          </c:dPt>
          <c:dPt>
            <c:idx val="21"/>
            <c:invertIfNegative val="0"/>
            <c:bubble3D val="0"/>
            <c:spPr>
              <a:solidFill>
                <a:schemeClr val="accent2"/>
              </a:solidFill>
              <a:ln>
                <a:noFill/>
              </a:ln>
              <a:effectLst/>
            </c:spPr>
            <c:extLst>
              <c:ext xmlns:c16="http://schemas.microsoft.com/office/drawing/2014/chart" uri="{C3380CC4-5D6E-409C-BE32-E72D297353CC}">
                <c16:uniqueId val="{00000017-2D53-493B-9E77-88A10797321E}"/>
              </c:ext>
            </c:extLst>
          </c:dPt>
          <c:dPt>
            <c:idx val="22"/>
            <c:invertIfNegative val="0"/>
            <c:bubble3D val="0"/>
            <c:spPr>
              <a:solidFill>
                <a:schemeClr val="accent2"/>
              </a:solidFill>
              <a:ln>
                <a:noFill/>
              </a:ln>
              <a:effectLst/>
            </c:spPr>
            <c:extLst>
              <c:ext xmlns:c16="http://schemas.microsoft.com/office/drawing/2014/chart" uri="{C3380CC4-5D6E-409C-BE32-E72D297353CC}">
                <c16:uniqueId val="{00000006-2D53-493B-9E77-88A10797321E}"/>
              </c:ext>
            </c:extLst>
          </c:dPt>
          <c:dPt>
            <c:idx val="23"/>
            <c:invertIfNegative val="0"/>
            <c:bubble3D val="0"/>
            <c:spPr>
              <a:solidFill>
                <a:schemeClr val="accent3"/>
              </a:solidFill>
              <a:ln>
                <a:noFill/>
              </a:ln>
              <a:effectLst/>
            </c:spPr>
            <c:extLst>
              <c:ext xmlns:c16="http://schemas.microsoft.com/office/drawing/2014/chart" uri="{C3380CC4-5D6E-409C-BE32-E72D297353CC}">
                <c16:uniqueId val="{0000000A-2D53-493B-9E77-88A10797321E}"/>
              </c:ext>
            </c:extLst>
          </c:dPt>
          <c:dPt>
            <c:idx val="24"/>
            <c:invertIfNegative val="0"/>
            <c:bubble3D val="0"/>
            <c:spPr>
              <a:solidFill>
                <a:srgbClr val="FF0000"/>
              </a:solidFill>
              <a:ln>
                <a:noFill/>
              </a:ln>
              <a:effectLst/>
            </c:spPr>
            <c:extLst>
              <c:ext xmlns:c16="http://schemas.microsoft.com/office/drawing/2014/chart" uri="{C3380CC4-5D6E-409C-BE32-E72D297353CC}">
                <c16:uniqueId val="{00000016-2D53-493B-9E77-88A10797321E}"/>
              </c:ext>
            </c:extLst>
          </c:dPt>
          <c:cat>
            <c:strRef>
              <c:f>[1]Report1_Data_specialised!$I$2:$I$26</c:f>
              <c:strCache>
                <c:ptCount val="25"/>
                <c:pt idx="0">
                  <c:v>SQL</c:v>
                </c:pt>
                <c:pt idx="1">
                  <c:v>SAP</c:v>
                </c:pt>
                <c:pt idx="2">
                  <c:v>Software Development</c:v>
                </c:pt>
                <c:pt idx="3">
                  <c:v>Enterprise Resource Planning (ERP)</c:v>
                </c:pt>
                <c:pt idx="4">
                  <c:v>Microsoft C#</c:v>
                </c:pt>
                <c:pt idx="5">
                  <c:v>JavaScript</c:v>
                </c:pt>
                <c:pt idx="6">
                  <c:v>Customer Relationship Management (CRM)</c:v>
                </c:pt>
                <c:pt idx="7">
                  <c:v>AutoCAD</c:v>
                </c:pt>
                <c:pt idx="8">
                  <c:v>Software Engineering</c:v>
                </c:pt>
                <c:pt idx="9">
                  <c:v>Microsoft Azure</c:v>
                </c:pt>
                <c:pt idx="10">
                  <c:v>Python</c:v>
                </c:pt>
                <c:pt idx="11">
                  <c:v>Oracle</c:v>
                </c:pt>
                <c:pt idx="12">
                  <c:v>.NET</c:v>
                </c:pt>
                <c:pt idx="13">
                  <c:v>Java</c:v>
                </c:pt>
                <c:pt idx="14">
                  <c:v>LINUX</c:v>
                </c:pt>
                <c:pt idx="15">
                  <c:v>Scrum</c:v>
                </c:pt>
                <c:pt idx="16">
                  <c:v>Adobe Photoshop</c:v>
                </c:pt>
                <c:pt idx="17">
                  <c:v>SQL Server</c:v>
                </c:pt>
                <c:pt idx="18">
                  <c:v>Facebook</c:v>
                </c:pt>
                <c:pt idx="19">
                  <c:v>Microsoft Windows</c:v>
                </c:pt>
                <c:pt idx="20">
                  <c:v>Salesforce</c:v>
                </c:pt>
                <c:pt idx="21">
                  <c:v>Git</c:v>
                </c:pt>
                <c:pt idx="22">
                  <c:v>C++</c:v>
                </c:pt>
                <c:pt idx="23">
                  <c:v>VMware</c:v>
                </c:pt>
                <c:pt idx="24">
                  <c:v>Microsoft Sharepoint</c:v>
                </c:pt>
              </c:strCache>
              <c:extLst/>
            </c:strRef>
          </c:cat>
          <c:val>
            <c:numRef>
              <c:f>[1]Report1_Data_specialised!$K$2:$K$26</c:f>
              <c:numCache>
                <c:formatCode>#,##0</c:formatCode>
                <c:ptCount val="25"/>
                <c:pt idx="0">
                  <c:v>3922</c:v>
                </c:pt>
                <c:pt idx="1">
                  <c:v>3638</c:v>
                </c:pt>
                <c:pt idx="2">
                  <c:v>2859</c:v>
                </c:pt>
                <c:pt idx="3">
                  <c:v>2392</c:v>
                </c:pt>
                <c:pt idx="4">
                  <c:v>2303</c:v>
                </c:pt>
                <c:pt idx="5">
                  <c:v>1900</c:v>
                </c:pt>
                <c:pt idx="6">
                  <c:v>1864</c:v>
                </c:pt>
                <c:pt idx="7">
                  <c:v>1725</c:v>
                </c:pt>
                <c:pt idx="8">
                  <c:v>1669</c:v>
                </c:pt>
                <c:pt idx="9">
                  <c:v>1560</c:v>
                </c:pt>
                <c:pt idx="10">
                  <c:v>1536</c:v>
                </c:pt>
                <c:pt idx="11">
                  <c:v>1389</c:v>
                </c:pt>
                <c:pt idx="12">
                  <c:v>1374</c:v>
                </c:pt>
                <c:pt idx="13">
                  <c:v>1312</c:v>
                </c:pt>
                <c:pt idx="14">
                  <c:v>1259</c:v>
                </c:pt>
                <c:pt idx="15">
                  <c:v>1230</c:v>
                </c:pt>
                <c:pt idx="16">
                  <c:v>1134</c:v>
                </c:pt>
                <c:pt idx="17">
                  <c:v>1094</c:v>
                </c:pt>
                <c:pt idx="18">
                  <c:v>1041</c:v>
                </c:pt>
                <c:pt idx="19">
                  <c:v>997</c:v>
                </c:pt>
                <c:pt idx="20">
                  <c:v>973</c:v>
                </c:pt>
                <c:pt idx="21">
                  <c:v>969</c:v>
                </c:pt>
                <c:pt idx="22">
                  <c:v>956</c:v>
                </c:pt>
                <c:pt idx="23">
                  <c:v>948</c:v>
                </c:pt>
                <c:pt idx="24">
                  <c:v>943</c:v>
                </c:pt>
              </c:numCache>
            </c:numRef>
          </c:val>
          <c:extLst>
            <c:ext xmlns:c16="http://schemas.microsoft.com/office/drawing/2014/chart" uri="{C3380CC4-5D6E-409C-BE32-E72D297353CC}">
              <c16:uniqueId val="{00000000-BEEE-4B74-A989-0CA26988EE1F}"/>
            </c:ext>
          </c:extLst>
        </c:ser>
        <c:dLbls>
          <c:showLegendKey val="0"/>
          <c:showVal val="0"/>
          <c:showCatName val="0"/>
          <c:showSerName val="0"/>
          <c:showPercent val="0"/>
          <c:showBubbleSize val="0"/>
        </c:dLbls>
        <c:gapWidth val="219"/>
        <c:overlap val="-27"/>
        <c:axId val="1536421151"/>
        <c:axId val="1536431967"/>
      </c:barChart>
      <c:catAx>
        <c:axId val="1536421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36431967"/>
        <c:crosses val="autoZero"/>
        <c:auto val="1"/>
        <c:lblAlgn val="ctr"/>
        <c:lblOffset val="100"/>
        <c:noMultiLvlLbl val="0"/>
      </c:catAx>
      <c:valAx>
        <c:axId val="153643196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36421151"/>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a:t>Top 200 Job Postings/Vacancies (South East Midlands)</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'2017 to 2021'!$J$4</c:f>
              <c:strCache>
                <c:ptCount val="1"/>
                <c:pt idx="0">
                  <c:v>Business Operations</c:v>
                </c:pt>
              </c:strCache>
            </c:strRef>
          </c:tx>
          <c:spPr>
            <a:ln w="28575" cap="rnd">
              <a:solidFill>
                <a:schemeClr val="accent3"/>
              </a:solidFill>
              <a:round/>
            </a:ln>
            <a:effectLst/>
          </c:spPr>
          <c:marker>
            <c:symbol val="none"/>
          </c:marker>
          <c:cat>
            <c:numRef>
              <c:f>'2017 to 2021'!$K$3:$O$3</c:f>
              <c:numCache>
                <c:formatCode>General</c:formatCode>
                <c:ptCount val="5"/>
                <c:pt idx="0">
                  <c:v>2017</c:v>
                </c:pt>
                <c:pt idx="1">
                  <c:v>2018</c:v>
                </c:pt>
                <c:pt idx="2">
                  <c:v>2019</c:v>
                </c:pt>
                <c:pt idx="3">
                  <c:v>2020</c:v>
                </c:pt>
                <c:pt idx="4">
                  <c:v>2021</c:v>
                </c:pt>
              </c:numCache>
            </c:numRef>
          </c:cat>
          <c:val>
            <c:numRef>
              <c:f>'2017 to 2021'!$K$4:$O$4</c:f>
              <c:numCache>
                <c:formatCode>General</c:formatCode>
                <c:ptCount val="5"/>
                <c:pt idx="0">
                  <c:v>43129</c:v>
                </c:pt>
                <c:pt idx="1">
                  <c:v>35859</c:v>
                </c:pt>
                <c:pt idx="2">
                  <c:v>27552</c:v>
                </c:pt>
                <c:pt idx="3">
                  <c:v>22435</c:v>
                </c:pt>
                <c:pt idx="4">
                  <c:v>34365</c:v>
                </c:pt>
              </c:numCache>
            </c:numRef>
          </c:val>
          <c:smooth val="0"/>
          <c:extLst>
            <c:ext xmlns:c16="http://schemas.microsoft.com/office/drawing/2014/chart" uri="{C3380CC4-5D6E-409C-BE32-E72D297353CC}">
              <c16:uniqueId val="{00000000-3852-4DFE-A239-DF43053C1259}"/>
            </c:ext>
          </c:extLst>
        </c:ser>
        <c:dLbls>
          <c:showLegendKey val="0"/>
          <c:showVal val="0"/>
          <c:showCatName val="0"/>
          <c:showSerName val="0"/>
          <c:showPercent val="0"/>
          <c:showBubbleSize val="0"/>
        </c:dLbls>
        <c:smooth val="0"/>
        <c:axId val="289736863"/>
        <c:axId val="289730207"/>
        <c:extLst>
          <c:ext xmlns:c15="http://schemas.microsoft.com/office/drawing/2012/chart" uri="{02D57815-91ED-43cb-92C2-25804820EDAC}">
            <c15:filteredLineSeries>
              <c15:ser>
                <c:idx val="1"/>
                <c:order val="1"/>
                <c:tx>
                  <c:strRef>
                    <c:extLst>
                      <c:ext uri="{02D57815-91ED-43cb-92C2-25804820EDAC}">
                        <c15:formulaRef>
                          <c15:sqref>'2017 to 2021'!$J$5</c15:sqref>
                        </c15:formulaRef>
                      </c:ext>
                    </c:extLst>
                    <c:strCache>
                      <c:ptCount val="1"/>
                      <c:pt idx="0">
                        <c:v>Logistics</c:v>
                      </c:pt>
                    </c:strCache>
                  </c:strRef>
                </c:tx>
                <c:spPr>
                  <a:ln w="28575" cap="rnd">
                    <a:solidFill>
                      <a:schemeClr val="accent2"/>
                    </a:solidFill>
                    <a:round/>
                  </a:ln>
                  <a:effectLst/>
                </c:spPr>
                <c:marker>
                  <c:symbol val="none"/>
                </c:marker>
                <c:cat>
                  <c:numRef>
                    <c:extLst>
                      <c:ex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c:ext uri="{02D57815-91ED-43cb-92C2-25804820EDAC}">
                        <c15:formulaRef>
                          <c15:sqref>'2017 to 2021'!$K$5:$O$5</c15:sqref>
                        </c15:formulaRef>
                      </c:ext>
                    </c:extLst>
                    <c:numCache>
                      <c:formatCode>General</c:formatCode>
                      <c:ptCount val="5"/>
                      <c:pt idx="0">
                        <c:v>15652</c:v>
                      </c:pt>
                      <c:pt idx="1">
                        <c:v>15220</c:v>
                      </c:pt>
                      <c:pt idx="2">
                        <c:v>12864</c:v>
                      </c:pt>
                      <c:pt idx="3">
                        <c:v>17089</c:v>
                      </c:pt>
                      <c:pt idx="4">
                        <c:v>23097</c:v>
                      </c:pt>
                    </c:numCache>
                  </c:numRef>
                </c:val>
                <c:smooth val="0"/>
                <c:extLst>
                  <c:ext xmlns:c16="http://schemas.microsoft.com/office/drawing/2014/chart" uri="{C3380CC4-5D6E-409C-BE32-E72D297353CC}">
                    <c16:uniqueId val="{00000001-3852-4DFE-A239-DF43053C1259}"/>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'2017 to 2021'!$J$6</c15:sqref>
                        </c15:formulaRef>
                      </c:ext>
                    </c:extLst>
                    <c:strCache>
                      <c:ptCount val="1"/>
                      <c:pt idx="0">
                        <c:v>Digital</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2021'!$K$6:$O$6</c15:sqref>
                        </c15:formulaRef>
                      </c:ext>
                    </c:extLst>
                    <c:numCache>
                      <c:formatCode>General</c:formatCode>
                      <c:ptCount val="5"/>
                      <c:pt idx="0">
                        <c:v>28462</c:v>
                      </c:pt>
                      <c:pt idx="1">
                        <c:v>19630</c:v>
                      </c:pt>
                      <c:pt idx="2">
                        <c:v>12636</c:v>
                      </c:pt>
                      <c:pt idx="3">
                        <c:v>13595</c:v>
                      </c:pt>
                      <c:pt idx="4">
                        <c:v>17111</c:v>
                      </c:pt>
                    </c:numCache>
                  </c:numRef>
                </c:val>
                <c:smooth val="0"/>
                <c:extLst xmlns:c15="http://schemas.microsoft.com/office/drawing/2012/chart">
                  <c:ext xmlns:c16="http://schemas.microsoft.com/office/drawing/2014/chart" uri="{C3380CC4-5D6E-409C-BE32-E72D297353CC}">
                    <c16:uniqueId val="{00000002-3852-4DFE-A239-DF43053C1259}"/>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'2017 to 2021'!$J$7</c15:sqref>
                        </c15:formulaRef>
                      </c:ext>
                    </c:extLst>
                    <c:strCache>
                      <c:ptCount val="1"/>
                      <c:pt idx="0">
                        <c:v>Manufacturing</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2021'!$K$7:$O$7</c15:sqref>
                        </c15:formulaRef>
                      </c:ext>
                    </c:extLst>
                    <c:numCache>
                      <c:formatCode>General</c:formatCode>
                      <c:ptCount val="5"/>
                      <c:pt idx="0">
                        <c:v>13678</c:v>
                      </c:pt>
                      <c:pt idx="1">
                        <c:v>11709</c:v>
                      </c:pt>
                      <c:pt idx="2">
                        <c:v>10625</c:v>
                      </c:pt>
                      <c:pt idx="3">
                        <c:v>9810</c:v>
                      </c:pt>
                      <c:pt idx="4">
                        <c:v>15097</c:v>
                      </c:pt>
                    </c:numCache>
                  </c:numRef>
                </c:val>
                <c:smooth val="0"/>
                <c:extLst xmlns:c15="http://schemas.microsoft.com/office/drawing/2012/chart">
                  <c:ext xmlns:c16="http://schemas.microsoft.com/office/drawing/2014/chart" uri="{C3380CC4-5D6E-409C-BE32-E72D297353CC}">
                    <c16:uniqueId val="{00000003-3852-4DFE-A239-DF43053C1259}"/>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'2017 to 2021'!$J$8</c15:sqref>
                        </c15:formulaRef>
                      </c:ext>
                    </c:extLst>
                    <c:strCache>
                      <c:ptCount val="1"/>
                      <c:pt idx="0">
                        <c:v>Health</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2021'!$K$8:$O$8</c15:sqref>
                        </c15:formulaRef>
                      </c:ext>
                    </c:extLst>
                    <c:numCache>
                      <c:formatCode>General</c:formatCode>
                      <c:ptCount val="5"/>
                      <c:pt idx="0">
                        <c:v>13113</c:v>
                      </c:pt>
                      <c:pt idx="1">
                        <c:v>13122</c:v>
                      </c:pt>
                      <c:pt idx="2">
                        <c:v>10478</c:v>
                      </c:pt>
                      <c:pt idx="3">
                        <c:v>12706</c:v>
                      </c:pt>
                      <c:pt idx="4">
                        <c:v>14145</c:v>
                      </c:pt>
                    </c:numCache>
                  </c:numRef>
                </c:val>
                <c:smooth val="0"/>
                <c:extLst xmlns:c15="http://schemas.microsoft.com/office/drawing/2012/chart">
                  <c:ext xmlns:c16="http://schemas.microsoft.com/office/drawing/2014/chart" uri="{C3380CC4-5D6E-409C-BE32-E72D297353CC}">
                    <c16:uniqueId val="{00000004-3852-4DFE-A239-DF43053C1259}"/>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'2017 to 2021'!$J$9</c15:sqref>
                        </c15:formulaRef>
                      </c:ext>
                    </c:extLst>
                    <c:strCache>
                      <c:ptCount val="1"/>
                      <c:pt idx="0">
                        <c:v>Sales</c:v>
                      </c:pt>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2021'!$K$9:$O$9</c15:sqref>
                        </c15:formulaRef>
                      </c:ext>
                    </c:extLst>
                    <c:numCache>
                      <c:formatCode>General</c:formatCode>
                      <c:ptCount val="5"/>
                      <c:pt idx="0">
                        <c:v>17469</c:v>
                      </c:pt>
                      <c:pt idx="1">
                        <c:v>13926</c:v>
                      </c:pt>
                      <c:pt idx="2">
                        <c:v>11004</c:v>
                      </c:pt>
                      <c:pt idx="3">
                        <c:v>8633</c:v>
                      </c:pt>
                      <c:pt idx="4">
                        <c:v>12817</c:v>
                      </c:pt>
                    </c:numCache>
                  </c:numRef>
                </c:val>
                <c:smooth val="0"/>
                <c:extLst xmlns:c15="http://schemas.microsoft.com/office/drawing/2012/chart">
                  <c:ext xmlns:c16="http://schemas.microsoft.com/office/drawing/2014/chart" uri="{C3380CC4-5D6E-409C-BE32-E72D297353CC}">
                    <c16:uniqueId val="{00000005-3852-4DFE-A239-DF43053C1259}"/>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'2017 to 2021'!$J$10</c15:sqref>
                        </c15:formulaRef>
                      </c:ext>
                    </c:extLst>
                    <c:strCache>
                      <c:ptCount val="1"/>
                      <c:pt idx="0">
                        <c:v>Financial</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2021'!$K$10:$O$10</c15:sqref>
                        </c15:formulaRef>
                      </c:ext>
                    </c:extLst>
                    <c:numCache>
                      <c:formatCode>General</c:formatCode>
                      <c:ptCount val="5"/>
                      <c:pt idx="0">
                        <c:v>15594</c:v>
                      </c:pt>
                      <c:pt idx="1">
                        <c:v>12863</c:v>
                      </c:pt>
                      <c:pt idx="2">
                        <c:v>10164</c:v>
                      </c:pt>
                      <c:pt idx="3">
                        <c:v>9499</c:v>
                      </c:pt>
                      <c:pt idx="4">
                        <c:v>12082</c:v>
                      </c:pt>
                    </c:numCache>
                  </c:numRef>
                </c:val>
                <c:smooth val="0"/>
                <c:extLst xmlns:c15="http://schemas.microsoft.com/office/drawing/2012/chart">
                  <c:ext xmlns:c16="http://schemas.microsoft.com/office/drawing/2014/chart" uri="{C3380CC4-5D6E-409C-BE32-E72D297353CC}">
                    <c16:uniqueId val="{00000006-3852-4DFE-A239-DF43053C1259}"/>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'2017 to 2021'!$J$11</c15:sqref>
                        </c15:formulaRef>
                      </c:ext>
                    </c:extLst>
                    <c:strCache>
                      <c:ptCount val="1"/>
                      <c:pt idx="0">
                        <c:v>Education</c:v>
                      </c:pt>
                    </c:strCache>
                  </c:strRef>
                </c:tx>
                <c:spPr>
                  <a:ln w="28575" cap="rnd">
                    <a:solidFill>
                      <a:schemeClr val="accent2">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2021'!$K$11:$O$11</c15:sqref>
                        </c15:formulaRef>
                      </c:ext>
                    </c:extLst>
                    <c:numCache>
                      <c:formatCode>General</c:formatCode>
                      <c:ptCount val="5"/>
                      <c:pt idx="0">
                        <c:v>11414</c:v>
                      </c:pt>
                      <c:pt idx="1">
                        <c:v>12296</c:v>
                      </c:pt>
                      <c:pt idx="2">
                        <c:v>8997</c:v>
                      </c:pt>
                      <c:pt idx="3">
                        <c:v>9907</c:v>
                      </c:pt>
                      <c:pt idx="4">
                        <c:v>9903</c:v>
                      </c:pt>
                    </c:numCache>
                  </c:numRef>
                </c:val>
                <c:smooth val="0"/>
                <c:extLst xmlns:c15="http://schemas.microsoft.com/office/drawing/2012/chart">
                  <c:ext xmlns:c16="http://schemas.microsoft.com/office/drawing/2014/chart" uri="{C3380CC4-5D6E-409C-BE32-E72D297353CC}">
                    <c16:uniqueId val="{00000007-3852-4DFE-A239-DF43053C1259}"/>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'2017 to 2021'!$J$12</c15:sqref>
                        </c15:formulaRef>
                      </c:ext>
                    </c:extLst>
                    <c:strCache>
                      <c:ptCount val="1"/>
                      <c:pt idx="0">
                        <c:v>Construction</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2021'!$K$12:$O$12</c15:sqref>
                        </c15:formulaRef>
                      </c:ext>
                    </c:extLst>
                    <c:numCache>
                      <c:formatCode>General</c:formatCode>
                      <c:ptCount val="5"/>
                      <c:pt idx="0">
                        <c:v>10256</c:v>
                      </c:pt>
                      <c:pt idx="1">
                        <c:v>8186</c:v>
                      </c:pt>
                      <c:pt idx="2">
                        <c:v>7381</c:v>
                      </c:pt>
                      <c:pt idx="3">
                        <c:v>7050</c:v>
                      </c:pt>
                      <c:pt idx="4">
                        <c:v>9451</c:v>
                      </c:pt>
                    </c:numCache>
                  </c:numRef>
                </c:val>
                <c:smooth val="0"/>
                <c:extLst xmlns:c15="http://schemas.microsoft.com/office/drawing/2012/chart">
                  <c:ext xmlns:c16="http://schemas.microsoft.com/office/drawing/2014/chart" uri="{C3380CC4-5D6E-409C-BE32-E72D297353CC}">
                    <c16:uniqueId val="{00000008-3852-4DFE-A239-DF43053C1259}"/>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'2017 to 2021'!$J$13</c15:sqref>
                        </c15:formulaRef>
                      </c:ext>
                    </c:extLst>
                    <c:strCache>
                      <c:ptCount val="1"/>
                      <c:pt idx="0">
                        <c:v>Engineering</c:v>
                      </c:pt>
                    </c:strCache>
                  </c:strRef>
                </c:tx>
                <c:spPr>
                  <a:ln w="28575" cap="rnd">
                    <a:solidFill>
                      <a:schemeClr val="accent4">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2021'!$K$13:$O$13</c15:sqref>
                        </c15:formulaRef>
                      </c:ext>
                    </c:extLst>
                    <c:numCache>
                      <c:formatCode>General</c:formatCode>
                      <c:ptCount val="5"/>
                      <c:pt idx="0">
                        <c:v>11086</c:v>
                      </c:pt>
                      <c:pt idx="1">
                        <c:v>8778</c:v>
                      </c:pt>
                      <c:pt idx="2">
                        <c:v>7874</c:v>
                      </c:pt>
                      <c:pt idx="3">
                        <c:v>7341</c:v>
                      </c:pt>
                      <c:pt idx="4">
                        <c:v>8411</c:v>
                      </c:pt>
                    </c:numCache>
                  </c:numRef>
                </c:val>
                <c:smooth val="0"/>
                <c:extLst xmlns:c15="http://schemas.microsoft.com/office/drawing/2012/chart">
                  <c:ext xmlns:c16="http://schemas.microsoft.com/office/drawing/2014/chart" uri="{C3380CC4-5D6E-409C-BE32-E72D297353CC}">
                    <c16:uniqueId val="{00000009-3852-4DFE-A239-DF43053C1259}"/>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'2017 to 2021'!$J$14</c15:sqref>
                        </c15:formulaRef>
                      </c:ext>
                    </c:extLst>
                    <c:strCache>
                      <c:ptCount val="1"/>
                      <c:pt idx="0">
                        <c:v>Care</c:v>
                      </c:pt>
                    </c:strCache>
                  </c:strRef>
                </c:tx>
                <c:spPr>
                  <a:ln w="28575" cap="rnd">
                    <a:solidFill>
                      <a:schemeClr val="accent5">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2021'!$K$14:$O$14</c15:sqref>
                        </c15:formulaRef>
                      </c:ext>
                    </c:extLst>
                    <c:numCache>
                      <c:formatCode>General</c:formatCode>
                      <c:ptCount val="5"/>
                      <c:pt idx="0">
                        <c:v>5170</c:v>
                      </c:pt>
                      <c:pt idx="1">
                        <c:v>4331</c:v>
                      </c:pt>
                      <c:pt idx="2">
                        <c:v>4117</c:v>
                      </c:pt>
                      <c:pt idx="3">
                        <c:v>6510</c:v>
                      </c:pt>
                      <c:pt idx="4">
                        <c:v>7587</c:v>
                      </c:pt>
                    </c:numCache>
                  </c:numRef>
                </c:val>
                <c:smooth val="0"/>
                <c:extLst xmlns:c15="http://schemas.microsoft.com/office/drawing/2012/chart">
                  <c:ext xmlns:c16="http://schemas.microsoft.com/office/drawing/2014/chart" uri="{C3380CC4-5D6E-409C-BE32-E72D297353CC}">
                    <c16:uniqueId val="{0000000A-3852-4DFE-A239-DF43053C1259}"/>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'2017 to 2021'!$J$15</c15:sqref>
                        </c15:formulaRef>
                      </c:ext>
                    </c:extLst>
                    <c:strCache>
                      <c:ptCount val="1"/>
                      <c:pt idx="0">
                        <c:v>Service</c:v>
                      </c:pt>
                    </c:strCache>
                  </c:strRef>
                </c:tx>
                <c:spPr>
                  <a:ln w="28575" cap="rnd">
                    <a:solidFill>
                      <a:schemeClr val="accent6">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2021'!$K$15:$O$15</c15:sqref>
                        </c15:formulaRef>
                      </c:ext>
                    </c:extLst>
                    <c:numCache>
                      <c:formatCode>General</c:formatCode>
                      <c:ptCount val="5"/>
                      <c:pt idx="0">
                        <c:v>2548</c:v>
                      </c:pt>
                      <c:pt idx="1">
                        <c:v>2545</c:v>
                      </c:pt>
                      <c:pt idx="2">
                        <c:v>2847</c:v>
                      </c:pt>
                      <c:pt idx="3">
                        <c:v>3888</c:v>
                      </c:pt>
                      <c:pt idx="4">
                        <c:v>5512</c:v>
                      </c:pt>
                    </c:numCache>
                  </c:numRef>
                </c:val>
                <c:smooth val="0"/>
                <c:extLst xmlns:c15="http://schemas.microsoft.com/office/drawing/2012/chart">
                  <c:ext xmlns:c16="http://schemas.microsoft.com/office/drawing/2014/chart" uri="{C3380CC4-5D6E-409C-BE32-E72D297353CC}">
                    <c16:uniqueId val="{0000000B-3852-4DFE-A239-DF43053C1259}"/>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'2017 to 2021'!$J$16</c15:sqref>
                        </c15:formulaRef>
                      </c:ext>
                    </c:extLst>
                    <c:strCache>
                      <c:ptCount val="1"/>
                      <c:pt idx="0">
                        <c:v>Food and Accommodation</c:v>
                      </c:pt>
                    </c:strCache>
                  </c:strRef>
                </c:tx>
                <c:spPr>
                  <a:ln w="28575" cap="rnd">
                    <a:solidFill>
                      <a:schemeClr val="accent1">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2021'!$K$16:$O$16</c15:sqref>
                        </c15:formulaRef>
                      </c:ext>
                    </c:extLst>
                    <c:numCache>
                      <c:formatCode>General</c:formatCode>
                      <c:ptCount val="5"/>
                      <c:pt idx="0">
                        <c:v>5905</c:v>
                      </c:pt>
                      <c:pt idx="1">
                        <c:v>5251</c:v>
                      </c:pt>
                      <c:pt idx="2">
                        <c:v>4488</c:v>
                      </c:pt>
                      <c:pt idx="3">
                        <c:v>2527</c:v>
                      </c:pt>
                      <c:pt idx="4">
                        <c:v>5173</c:v>
                      </c:pt>
                    </c:numCache>
                  </c:numRef>
                </c:val>
                <c:smooth val="0"/>
                <c:extLst xmlns:c15="http://schemas.microsoft.com/office/drawing/2012/chart">
                  <c:ext xmlns:c16="http://schemas.microsoft.com/office/drawing/2014/chart" uri="{C3380CC4-5D6E-409C-BE32-E72D297353CC}">
                    <c16:uniqueId val="{0000000C-3852-4DFE-A239-DF43053C1259}"/>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'2017 to 2021'!$J$17</c15:sqref>
                        </c15:formulaRef>
                      </c:ext>
                    </c:extLst>
                    <c:strCache>
                      <c:ptCount val="1"/>
                      <c:pt idx="0">
                        <c:v>Retail</c:v>
                      </c:pt>
                    </c:strCache>
                  </c:strRef>
                </c:tx>
                <c:spPr>
                  <a:ln w="28575" cap="rnd">
                    <a:solidFill>
                      <a:schemeClr val="accent2">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2021'!$K$17:$O$17</c15:sqref>
                        </c15:formulaRef>
                      </c:ext>
                    </c:extLst>
                    <c:numCache>
                      <c:formatCode>General</c:formatCode>
                      <c:ptCount val="5"/>
                      <c:pt idx="0">
                        <c:v>4436</c:v>
                      </c:pt>
                      <c:pt idx="1">
                        <c:v>3518</c:v>
                      </c:pt>
                      <c:pt idx="2">
                        <c:v>2959</c:v>
                      </c:pt>
                      <c:pt idx="3">
                        <c:v>2239</c:v>
                      </c:pt>
                      <c:pt idx="4">
                        <c:v>3309</c:v>
                      </c:pt>
                    </c:numCache>
                  </c:numRef>
                </c:val>
                <c:smooth val="0"/>
                <c:extLst xmlns:c15="http://schemas.microsoft.com/office/drawing/2012/chart">
                  <c:ext xmlns:c16="http://schemas.microsoft.com/office/drawing/2014/chart" uri="{C3380CC4-5D6E-409C-BE32-E72D297353CC}">
                    <c16:uniqueId val="{0000000D-3852-4DFE-A239-DF43053C1259}"/>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'2017 to 2021'!$J$18</c15:sqref>
                        </c15:formulaRef>
                      </c:ext>
                    </c:extLst>
                    <c:strCache>
                      <c:ptCount val="1"/>
                      <c:pt idx="0">
                        <c:v>Legal</c:v>
                      </c:pt>
                    </c:strCache>
                  </c:strRef>
                </c:tx>
                <c:spPr>
                  <a:ln w="28575" cap="rnd">
                    <a:solidFill>
                      <a:schemeClr val="accent3">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2021'!$K$18:$O$18</c15:sqref>
                        </c15:formulaRef>
                      </c:ext>
                    </c:extLst>
                    <c:numCache>
                      <c:formatCode>General</c:formatCode>
                      <c:ptCount val="5"/>
                      <c:pt idx="0">
                        <c:v>3182</c:v>
                      </c:pt>
                      <c:pt idx="1">
                        <c:v>3417</c:v>
                      </c:pt>
                      <c:pt idx="2">
                        <c:v>2294</c:v>
                      </c:pt>
                      <c:pt idx="3">
                        <c:v>2106</c:v>
                      </c:pt>
                      <c:pt idx="4">
                        <c:v>2515</c:v>
                      </c:pt>
                    </c:numCache>
                  </c:numRef>
                </c:val>
                <c:smooth val="0"/>
                <c:extLst xmlns:c15="http://schemas.microsoft.com/office/drawing/2012/chart">
                  <c:ext xmlns:c16="http://schemas.microsoft.com/office/drawing/2014/chart" uri="{C3380CC4-5D6E-409C-BE32-E72D297353CC}">
                    <c16:uniqueId val="{0000000E-3852-4DFE-A239-DF43053C1259}"/>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'2017 to 2021'!$J$19</c15:sqref>
                        </c15:formulaRef>
                      </c:ext>
                    </c:extLst>
                    <c:strCache>
                      <c:ptCount val="1"/>
                      <c:pt idx="0">
                        <c:v>Auto Service</c:v>
                      </c:pt>
                    </c:strCache>
                  </c:strRef>
                </c:tx>
                <c:spPr>
                  <a:ln w="28575" cap="rnd">
                    <a:solidFill>
                      <a:schemeClr val="accent4">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2021'!$K$19:$O$19</c15:sqref>
                        </c15:formulaRef>
                      </c:ext>
                    </c:extLst>
                    <c:numCache>
                      <c:formatCode>General</c:formatCode>
                      <c:ptCount val="5"/>
                      <c:pt idx="0">
                        <c:v>2939</c:v>
                      </c:pt>
                      <c:pt idx="1">
                        <c:v>2603</c:v>
                      </c:pt>
                      <c:pt idx="2">
                        <c:v>1935</c:v>
                      </c:pt>
                      <c:pt idx="3">
                        <c:v>1723</c:v>
                      </c:pt>
                      <c:pt idx="4">
                        <c:v>2307</c:v>
                      </c:pt>
                    </c:numCache>
                  </c:numRef>
                </c:val>
                <c:smooth val="0"/>
                <c:extLst xmlns:c15="http://schemas.microsoft.com/office/drawing/2012/chart">
                  <c:ext xmlns:c16="http://schemas.microsoft.com/office/drawing/2014/chart" uri="{C3380CC4-5D6E-409C-BE32-E72D297353CC}">
                    <c16:uniqueId val="{0000000F-3852-4DFE-A239-DF43053C1259}"/>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'2017 to 2021'!$J$20</c15:sqref>
                        </c15:formulaRef>
                      </c:ext>
                    </c:extLst>
                    <c:strCache>
                      <c:ptCount val="1"/>
                      <c:pt idx="0">
                        <c:v>Real Estate</c:v>
                      </c:pt>
                    </c:strCache>
                  </c:strRef>
                </c:tx>
                <c:spPr>
                  <a:ln w="28575" cap="rnd">
                    <a:solidFill>
                      <a:schemeClr val="accent5">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2021'!$K$20:$O$20</c15:sqref>
                        </c15:formulaRef>
                      </c:ext>
                    </c:extLst>
                    <c:numCache>
                      <c:formatCode>General</c:formatCode>
                      <c:ptCount val="5"/>
                      <c:pt idx="0">
                        <c:v>1704</c:v>
                      </c:pt>
                      <c:pt idx="1">
                        <c:v>1442</c:v>
                      </c:pt>
                      <c:pt idx="2">
                        <c:v>1112</c:v>
                      </c:pt>
                      <c:pt idx="3">
                        <c:v>1327</c:v>
                      </c:pt>
                      <c:pt idx="4">
                        <c:v>1841</c:v>
                      </c:pt>
                    </c:numCache>
                  </c:numRef>
                </c:val>
                <c:smooth val="0"/>
                <c:extLst xmlns:c15="http://schemas.microsoft.com/office/drawing/2012/chart">
                  <c:ext xmlns:c16="http://schemas.microsoft.com/office/drawing/2014/chart" uri="{C3380CC4-5D6E-409C-BE32-E72D297353CC}">
                    <c16:uniqueId val="{00000010-3852-4DFE-A239-DF43053C1259}"/>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'2017 to 2021'!$J$21</c15:sqref>
                        </c15:formulaRef>
                      </c:ext>
                    </c:extLst>
                    <c:strCache>
                      <c:ptCount val="1"/>
                      <c:pt idx="0">
                        <c:v>Utilities</c:v>
                      </c:pt>
                    </c:strCache>
                  </c:strRef>
                </c:tx>
                <c:spPr>
                  <a:ln w="28575" cap="rnd">
                    <a:solidFill>
                      <a:schemeClr val="accent6">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2021'!$K$21:$O$21</c15:sqref>
                        </c15:formulaRef>
                      </c:ext>
                    </c:extLst>
                    <c:numCache>
                      <c:formatCode>General</c:formatCode>
                      <c:ptCount val="5"/>
                      <c:pt idx="0">
                        <c:v>1873</c:v>
                      </c:pt>
                      <c:pt idx="1">
                        <c:v>1541</c:v>
                      </c:pt>
                      <c:pt idx="2">
                        <c:v>1365</c:v>
                      </c:pt>
                      <c:pt idx="3">
                        <c:v>1418</c:v>
                      </c:pt>
                      <c:pt idx="4">
                        <c:v>1666</c:v>
                      </c:pt>
                    </c:numCache>
                  </c:numRef>
                </c:val>
                <c:smooth val="0"/>
                <c:extLst xmlns:c15="http://schemas.microsoft.com/office/drawing/2012/chart">
                  <c:ext xmlns:c16="http://schemas.microsoft.com/office/drawing/2014/chart" uri="{C3380CC4-5D6E-409C-BE32-E72D297353CC}">
                    <c16:uniqueId val="{00000011-3852-4DFE-A239-DF43053C1259}"/>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'2017 to 2021'!$J$22</c15:sqref>
                        </c15:formulaRef>
                      </c:ext>
                    </c:extLst>
                    <c:strCache>
                      <c:ptCount val="1"/>
                      <c:pt idx="0">
                        <c:v>Childcare</c:v>
                      </c:pt>
                    </c:strCache>
                  </c:strRef>
                </c:tx>
                <c:spPr>
                  <a:ln w="28575" cap="rnd">
                    <a:solidFill>
                      <a:schemeClr val="accent1">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2021'!$K$22:$O$22</c15:sqref>
                        </c15:formulaRef>
                      </c:ext>
                    </c:extLst>
                    <c:numCache>
                      <c:formatCode>General</c:formatCode>
                      <c:ptCount val="5"/>
                      <c:pt idx="0">
                        <c:v>1868</c:v>
                      </c:pt>
                      <c:pt idx="1">
                        <c:v>1380</c:v>
                      </c:pt>
                      <c:pt idx="2">
                        <c:v>1029</c:v>
                      </c:pt>
                      <c:pt idx="3">
                        <c:v>882</c:v>
                      </c:pt>
                      <c:pt idx="4">
                        <c:v>1496</c:v>
                      </c:pt>
                    </c:numCache>
                  </c:numRef>
                </c:val>
                <c:smooth val="0"/>
                <c:extLst xmlns:c15="http://schemas.microsoft.com/office/drawing/2012/chart">
                  <c:ext xmlns:c16="http://schemas.microsoft.com/office/drawing/2014/chart" uri="{C3380CC4-5D6E-409C-BE32-E72D297353CC}">
                    <c16:uniqueId val="{00000012-3852-4DFE-A239-DF43053C1259}"/>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'2017 to 2021'!$J$23</c15:sqref>
                        </c15:formulaRef>
                      </c:ext>
                    </c:extLst>
                    <c:strCache>
                      <c:ptCount val="1"/>
                      <c:pt idx="0">
                        <c:v>Social Services</c:v>
                      </c:pt>
                    </c:strCache>
                  </c:strRef>
                </c:tx>
                <c:spPr>
                  <a:ln w="28575" cap="rnd">
                    <a:solidFill>
                      <a:schemeClr val="accent2">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2021'!$K$23:$O$23</c15:sqref>
                        </c15:formulaRef>
                      </c:ext>
                    </c:extLst>
                    <c:numCache>
                      <c:formatCode>General</c:formatCode>
                      <c:ptCount val="5"/>
                      <c:pt idx="0">
                        <c:v>973</c:v>
                      </c:pt>
                      <c:pt idx="1">
                        <c:v>811</c:v>
                      </c:pt>
                      <c:pt idx="2">
                        <c:v>689</c:v>
                      </c:pt>
                      <c:pt idx="3">
                        <c:v>1113</c:v>
                      </c:pt>
                      <c:pt idx="4">
                        <c:v>1072</c:v>
                      </c:pt>
                    </c:numCache>
                  </c:numRef>
                </c:val>
                <c:smooth val="0"/>
                <c:extLst xmlns:c15="http://schemas.microsoft.com/office/drawing/2012/chart">
                  <c:ext xmlns:c16="http://schemas.microsoft.com/office/drawing/2014/chart" uri="{C3380CC4-5D6E-409C-BE32-E72D297353CC}">
                    <c16:uniqueId val="{00000013-3852-4DFE-A239-DF43053C1259}"/>
                  </c:ext>
                </c:extLst>
              </c15:ser>
            </c15:filteredLineSeries>
            <c15:filteredLineSeries>
              <c15:ser>
                <c:idx val="20"/>
                <c:order val="20"/>
                <c:tx>
                  <c:strRef>
                    <c:extLst xmlns:c15="http://schemas.microsoft.com/office/drawing/2012/chart">
                      <c:ext xmlns:c15="http://schemas.microsoft.com/office/drawing/2012/chart" uri="{02D57815-91ED-43cb-92C2-25804820EDAC}">
                        <c15:formulaRef>
                          <c15:sqref>'2017 to 2021'!$J$24</c15:sqref>
                        </c15:formulaRef>
                      </c:ext>
                    </c:extLst>
                    <c:strCache>
                      <c:ptCount val="1"/>
                      <c:pt idx="0">
                        <c:v>Sports and Leisure</c:v>
                      </c:pt>
                    </c:strCache>
                  </c:strRef>
                </c:tx>
                <c:spPr>
                  <a:ln w="28575" cap="rnd">
                    <a:solidFill>
                      <a:schemeClr val="accent3">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2021'!$K$24:$O$24</c15:sqref>
                        </c15:formulaRef>
                      </c:ext>
                    </c:extLst>
                    <c:numCache>
                      <c:formatCode>General</c:formatCode>
                      <c:ptCount val="5"/>
                      <c:pt idx="0">
                        <c:v>983</c:v>
                      </c:pt>
                      <c:pt idx="1">
                        <c:v>849</c:v>
                      </c:pt>
                      <c:pt idx="2">
                        <c:v>863</c:v>
                      </c:pt>
                      <c:pt idx="3">
                        <c:v>709</c:v>
                      </c:pt>
                      <c:pt idx="4">
                        <c:v>1007</c:v>
                      </c:pt>
                    </c:numCache>
                  </c:numRef>
                </c:val>
                <c:smooth val="0"/>
                <c:extLst xmlns:c15="http://schemas.microsoft.com/office/drawing/2012/chart">
                  <c:ext xmlns:c16="http://schemas.microsoft.com/office/drawing/2014/chart" uri="{C3380CC4-5D6E-409C-BE32-E72D297353CC}">
                    <c16:uniqueId val="{00000014-3852-4DFE-A239-DF43053C1259}"/>
                  </c:ext>
                </c:extLst>
              </c15:ser>
            </c15:filteredLineSeries>
            <c15:filteredLineSeries>
              <c15:ser>
                <c:idx val="21"/>
                <c:order val="21"/>
                <c:tx>
                  <c:strRef>
                    <c:extLst xmlns:c15="http://schemas.microsoft.com/office/drawing/2012/chart">
                      <c:ext xmlns:c15="http://schemas.microsoft.com/office/drawing/2012/chart" uri="{02D57815-91ED-43cb-92C2-25804820EDAC}">
                        <c15:formulaRef>
                          <c15:sqref>'2017 to 2021'!$J$25</c15:sqref>
                        </c15:formulaRef>
                      </c:ext>
                    </c:extLst>
                    <c:strCache>
                      <c:ptCount val="1"/>
                      <c:pt idx="0">
                        <c:v>Agriculture</c:v>
                      </c:pt>
                    </c:strCache>
                  </c:strRef>
                </c:tx>
                <c:spPr>
                  <a:ln w="28575" cap="rnd">
                    <a:solidFill>
                      <a:schemeClr val="accent4">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2021'!$K$25:$O$25</c15:sqref>
                        </c15:formulaRef>
                      </c:ext>
                    </c:extLst>
                    <c:numCache>
                      <c:formatCode>General</c:formatCode>
                      <c:ptCount val="5"/>
                      <c:pt idx="0">
                        <c:v>356</c:v>
                      </c:pt>
                      <c:pt idx="1">
                        <c:v>358</c:v>
                      </c:pt>
                      <c:pt idx="2">
                        <c:v>338</c:v>
                      </c:pt>
                      <c:pt idx="3">
                        <c:v>392</c:v>
                      </c:pt>
                      <c:pt idx="4">
                        <c:v>648</c:v>
                      </c:pt>
                    </c:numCache>
                  </c:numRef>
                </c:val>
                <c:smooth val="0"/>
                <c:extLst xmlns:c15="http://schemas.microsoft.com/office/drawing/2012/chart">
                  <c:ext xmlns:c16="http://schemas.microsoft.com/office/drawing/2014/chart" uri="{C3380CC4-5D6E-409C-BE32-E72D297353CC}">
                    <c16:uniqueId val="{00000015-3852-4DFE-A239-DF43053C1259}"/>
                  </c:ext>
                </c:extLst>
              </c15:ser>
            </c15:filteredLineSeries>
            <c15:filteredLineSeries>
              <c15:ser>
                <c:idx val="22"/>
                <c:order val="22"/>
                <c:tx>
                  <c:strRef>
                    <c:extLst xmlns:c15="http://schemas.microsoft.com/office/drawing/2012/chart">
                      <c:ext xmlns:c15="http://schemas.microsoft.com/office/drawing/2012/chart" uri="{02D57815-91ED-43cb-92C2-25804820EDAC}">
                        <c15:formulaRef>
                          <c15:sqref>'2017 to 2021'!$J$26</c15:sqref>
                        </c15:formulaRef>
                      </c:ext>
                    </c:extLst>
                    <c:strCache>
                      <c:ptCount val="1"/>
                      <c:pt idx="0">
                        <c:v>Animal Care</c:v>
                      </c:pt>
                    </c:strCache>
                  </c:strRef>
                </c:tx>
                <c:spPr>
                  <a:ln w="28575" cap="rnd">
                    <a:solidFill>
                      <a:schemeClr val="accent5">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'2017 to 2021'!$K$3:$O$3</c15:sqref>
                        </c15:formulaRef>
                      </c:ext>
                    </c:extLst>
                    <c:numCache>
                      <c:formatCode>General</c:formatCode>
                      <c:ptCount val="5"/>
                      <c:pt idx="0">
                        <c:v>2017</c:v>
                      </c:pt>
                      <c:pt idx="1">
                        <c:v>2018</c:v>
                      </c:pt>
                      <c:pt idx="2">
                        <c:v>2019</c:v>
                      </c:pt>
                      <c:pt idx="3">
                        <c:v>2020</c:v>
                      </c:pt>
                      <c:pt idx="4">
                        <c:v>2021</c:v>
                      </c:pt>
                    </c:numCache>
                  </c:numRef>
                </c:cat>
                <c:val>
                  <c:numRef>
                    <c:extLst xmlns:c15="http://schemas.microsoft.com/office/drawing/2012/chart">
                      <c:ext xmlns:c15="http://schemas.microsoft.com/office/drawing/2012/chart" uri="{02D57815-91ED-43cb-92C2-25804820EDAC}">
                        <c15:formulaRef>
                          <c15:sqref>'2017 to 2021'!$K$26:$O$26</c15:sqref>
                        </c15:formulaRef>
                      </c:ext>
                    </c:extLst>
                    <c:numCache>
                      <c:formatCode>General</c:formatCode>
                      <c:ptCount val="5"/>
                      <c:pt idx="0">
                        <c:v>743</c:v>
                      </c:pt>
                      <c:pt idx="1">
                        <c:v>504</c:v>
                      </c:pt>
                      <c:pt idx="2">
                        <c:v>689</c:v>
                      </c:pt>
                      <c:pt idx="3">
                        <c:v>428</c:v>
                      </c:pt>
                      <c:pt idx="4">
                        <c:v>387</c:v>
                      </c:pt>
                    </c:numCache>
                  </c:numRef>
                </c:val>
                <c:smooth val="0"/>
                <c:extLst xmlns:c15="http://schemas.microsoft.com/office/drawing/2012/chart">
                  <c:ext xmlns:c16="http://schemas.microsoft.com/office/drawing/2014/chart" uri="{C3380CC4-5D6E-409C-BE32-E72D297353CC}">
                    <c16:uniqueId val="{00000016-3852-4DFE-A239-DF43053C1259}"/>
                  </c:ext>
                </c:extLst>
              </c15:ser>
            </c15:filteredLineSeries>
          </c:ext>
        </c:extLst>
      </c:lineChart>
      <c:catAx>
        <c:axId val="289736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89730207"/>
        <c:crosses val="autoZero"/>
        <c:auto val="1"/>
        <c:lblAlgn val="ctr"/>
        <c:lblOffset val="100"/>
        <c:noMultiLvlLbl val="0"/>
      </c:catAx>
      <c:valAx>
        <c:axId val="2897302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89736863"/>
        <c:crosses val="autoZero"/>
        <c:crossBetween val="between"/>
      </c:valAx>
      <c:spPr>
        <a:noFill/>
        <a:ln>
          <a:noFill/>
        </a:ln>
        <a:effectLst/>
      </c:spPr>
    </c:plotArea>
    <c:plotVisOnly val="1"/>
    <c:dispBlanksAs val="gap"/>
    <c:showDLblsOverMax val="0"/>
  </c:chart>
  <c:spPr>
    <a:noFill/>
    <a:ln>
      <a:noFill/>
    </a:ln>
    <a:effectLst/>
  </c:spPr>
  <c:txPr>
    <a:bodyPr/>
    <a:lstStyle/>
    <a:p>
      <a:pPr>
        <a:defRPr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183" cy="502596"/>
          </a:xfrm>
          <a:prstGeom prst="rect">
            <a:avLst/>
          </a:prstGeom>
        </p:spPr>
        <p:txBody>
          <a:bodyPr vert="horz" lIns="96588" tIns="48294" rIns="96588" bIns="48294" rtlCol="0"/>
          <a:lstStyle>
            <a:lvl1pPr algn="l">
              <a:defRPr sz="1300"/>
            </a:lvl1pPr>
          </a:lstStyle>
          <a:p>
            <a:endParaRPr lang="en-GB"/>
          </a:p>
        </p:txBody>
      </p:sp>
      <p:sp>
        <p:nvSpPr>
          <p:cNvPr id="3" name="Date Placeholder 2"/>
          <p:cNvSpPr>
            <a:spLocks noGrp="1"/>
          </p:cNvSpPr>
          <p:nvPr>
            <p:ph type="dt" idx="1"/>
          </p:nvPr>
        </p:nvSpPr>
        <p:spPr>
          <a:xfrm>
            <a:off x="3900799" y="0"/>
            <a:ext cx="2984183" cy="502596"/>
          </a:xfrm>
          <a:prstGeom prst="rect">
            <a:avLst/>
          </a:prstGeom>
        </p:spPr>
        <p:txBody>
          <a:bodyPr vert="horz" lIns="96588" tIns="48294" rIns="96588" bIns="48294" rtlCol="0"/>
          <a:lstStyle>
            <a:lvl1pPr algn="r">
              <a:defRPr sz="1300"/>
            </a:lvl1pPr>
          </a:lstStyle>
          <a:p>
            <a:fld id="{6E73F79E-10F3-49B7-ACF1-F5AB338B2A34}" type="datetimeFigureOut">
              <a:rPr lang="en-GB" smtClean="0"/>
              <a:t>04/04/2022</a:t>
            </a:fld>
            <a:endParaRPr lang="en-GB"/>
          </a:p>
        </p:txBody>
      </p:sp>
      <p:sp>
        <p:nvSpPr>
          <p:cNvPr id="4" name="Slide Image Placeholder 3"/>
          <p:cNvSpPr>
            <a:spLocks noGrp="1" noRot="1" noChangeAspect="1"/>
          </p:cNvSpPr>
          <p:nvPr>
            <p:ph type="sldImg" idx="2"/>
          </p:nvPr>
        </p:nvSpPr>
        <p:spPr>
          <a:xfrm>
            <a:off x="439738" y="1252538"/>
            <a:ext cx="6007100" cy="3379787"/>
          </a:xfrm>
          <a:prstGeom prst="rect">
            <a:avLst/>
          </a:prstGeom>
          <a:noFill/>
          <a:ln w="12700">
            <a:solidFill>
              <a:prstClr val="black"/>
            </a:solidFill>
          </a:ln>
        </p:spPr>
        <p:txBody>
          <a:bodyPr vert="horz" lIns="96588" tIns="48294" rIns="96588" bIns="48294" rtlCol="0" anchor="ctr"/>
          <a:lstStyle/>
          <a:p>
            <a:endParaRPr lang="en-GB"/>
          </a:p>
        </p:txBody>
      </p:sp>
      <p:sp>
        <p:nvSpPr>
          <p:cNvPr id="5" name="Notes Placeholder 4"/>
          <p:cNvSpPr>
            <a:spLocks noGrp="1"/>
          </p:cNvSpPr>
          <p:nvPr>
            <p:ph type="body" sz="quarter" idx="3"/>
          </p:nvPr>
        </p:nvSpPr>
        <p:spPr>
          <a:xfrm>
            <a:off x="688658" y="4820741"/>
            <a:ext cx="5509260" cy="3944243"/>
          </a:xfrm>
          <a:prstGeom prst="rect">
            <a:avLst/>
          </a:prstGeom>
        </p:spPr>
        <p:txBody>
          <a:bodyPr vert="horz" lIns="96588" tIns="48294" rIns="96588" bIns="4829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4531"/>
            <a:ext cx="2984183" cy="502595"/>
          </a:xfrm>
          <a:prstGeom prst="rect">
            <a:avLst/>
          </a:prstGeom>
        </p:spPr>
        <p:txBody>
          <a:bodyPr vert="horz" lIns="96588" tIns="48294" rIns="96588" bIns="48294" rtlCol="0" anchor="b"/>
          <a:lstStyle>
            <a:lvl1pPr algn="l">
              <a:defRPr sz="1300"/>
            </a:lvl1pPr>
          </a:lstStyle>
          <a:p>
            <a:endParaRPr lang="en-GB"/>
          </a:p>
        </p:txBody>
      </p:sp>
      <p:sp>
        <p:nvSpPr>
          <p:cNvPr id="7" name="Slide Number Placeholder 6"/>
          <p:cNvSpPr>
            <a:spLocks noGrp="1"/>
          </p:cNvSpPr>
          <p:nvPr>
            <p:ph type="sldNum" sz="quarter" idx="5"/>
          </p:nvPr>
        </p:nvSpPr>
        <p:spPr>
          <a:xfrm>
            <a:off x="3900799" y="9514531"/>
            <a:ext cx="2984183" cy="502595"/>
          </a:xfrm>
          <a:prstGeom prst="rect">
            <a:avLst/>
          </a:prstGeom>
        </p:spPr>
        <p:txBody>
          <a:bodyPr vert="horz" lIns="96588" tIns="48294" rIns="96588" bIns="48294" rtlCol="0" anchor="b"/>
          <a:lstStyle>
            <a:lvl1pPr algn="r">
              <a:defRPr sz="1300"/>
            </a:lvl1pPr>
          </a:lstStyle>
          <a:p>
            <a:fld id="{279EE995-A7A0-4C27-8F88-2AD7223CCECE}" type="slidenum">
              <a:rPr lang="en-GB" smtClean="0"/>
              <a:t>‹#›</a:t>
            </a:fld>
            <a:endParaRPr lang="en-GB"/>
          </a:p>
        </p:txBody>
      </p:sp>
    </p:spTree>
    <p:extLst>
      <p:ext uri="{BB962C8B-B14F-4D97-AF65-F5344CB8AC3E}">
        <p14:creationId xmlns:p14="http://schemas.microsoft.com/office/powerpoint/2010/main" val="2918961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9EE995-A7A0-4C27-8F88-2AD7223CCECE}" type="slidenum">
              <a:rPr lang="en-GB" smtClean="0"/>
              <a:t>4</a:t>
            </a:fld>
            <a:endParaRPr lang="en-GB"/>
          </a:p>
        </p:txBody>
      </p:sp>
    </p:spTree>
    <p:extLst>
      <p:ext uri="{BB962C8B-B14F-4D97-AF65-F5344CB8AC3E}">
        <p14:creationId xmlns:p14="http://schemas.microsoft.com/office/powerpoint/2010/main" val="4117087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79EE995-A7A0-4C27-8F88-2AD7223CCECE}" type="slidenum">
              <a:rPr lang="en-GB" smtClean="0"/>
              <a:t>15</a:t>
            </a:fld>
            <a:endParaRPr lang="en-GB"/>
          </a:p>
        </p:txBody>
      </p:sp>
    </p:spTree>
    <p:extLst>
      <p:ext uri="{BB962C8B-B14F-4D97-AF65-F5344CB8AC3E}">
        <p14:creationId xmlns:p14="http://schemas.microsoft.com/office/powerpoint/2010/main" val="1849017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79EE995-A7A0-4C27-8F88-2AD7223CCECE}" type="slidenum">
              <a:rPr lang="en-GB" smtClean="0"/>
              <a:t>16</a:t>
            </a:fld>
            <a:endParaRPr lang="en-GB"/>
          </a:p>
        </p:txBody>
      </p:sp>
    </p:spTree>
    <p:extLst>
      <p:ext uri="{BB962C8B-B14F-4D97-AF65-F5344CB8AC3E}">
        <p14:creationId xmlns:p14="http://schemas.microsoft.com/office/powerpoint/2010/main" val="2250044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p>
        </p:txBody>
      </p:sp>
      <p:sp>
        <p:nvSpPr>
          <p:cNvPr id="4" name="Slide Number Placeholder 3"/>
          <p:cNvSpPr>
            <a:spLocks noGrp="1"/>
          </p:cNvSpPr>
          <p:nvPr>
            <p:ph type="sldNum" sz="quarter" idx="5"/>
          </p:nvPr>
        </p:nvSpPr>
        <p:spPr/>
        <p:txBody>
          <a:bodyPr/>
          <a:lstStyle/>
          <a:p>
            <a:fld id="{279EE995-A7A0-4C27-8F88-2AD7223CCECE}" type="slidenum">
              <a:rPr lang="en-GB" smtClean="0"/>
              <a:t>25</a:t>
            </a:fld>
            <a:endParaRPr lang="en-GB"/>
          </a:p>
        </p:txBody>
      </p:sp>
    </p:spTree>
    <p:extLst>
      <p:ext uri="{BB962C8B-B14F-4D97-AF65-F5344CB8AC3E}">
        <p14:creationId xmlns:p14="http://schemas.microsoft.com/office/powerpoint/2010/main" val="3993067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79EE995-A7A0-4C27-8F88-2AD7223CCECE}" type="slidenum">
              <a:rPr lang="en-GB" smtClean="0"/>
              <a:t>6</a:t>
            </a:fld>
            <a:endParaRPr lang="en-GB"/>
          </a:p>
        </p:txBody>
      </p:sp>
    </p:spTree>
    <p:extLst>
      <p:ext uri="{BB962C8B-B14F-4D97-AF65-F5344CB8AC3E}">
        <p14:creationId xmlns:p14="http://schemas.microsoft.com/office/powerpoint/2010/main" val="1779655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79EE995-A7A0-4C27-8F88-2AD7223CCECE}" type="slidenum">
              <a:rPr lang="en-GB" smtClean="0"/>
              <a:t>7</a:t>
            </a:fld>
            <a:endParaRPr lang="en-GB"/>
          </a:p>
        </p:txBody>
      </p:sp>
    </p:spTree>
    <p:extLst>
      <p:ext uri="{BB962C8B-B14F-4D97-AF65-F5344CB8AC3E}">
        <p14:creationId xmlns:p14="http://schemas.microsoft.com/office/powerpoint/2010/main" val="1980879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79EE995-A7A0-4C27-8F88-2AD7223CCECE}" type="slidenum">
              <a:rPr lang="en-GB" smtClean="0"/>
              <a:t>8</a:t>
            </a:fld>
            <a:endParaRPr lang="en-GB"/>
          </a:p>
        </p:txBody>
      </p:sp>
    </p:spTree>
    <p:extLst>
      <p:ext uri="{BB962C8B-B14F-4D97-AF65-F5344CB8AC3E}">
        <p14:creationId xmlns:p14="http://schemas.microsoft.com/office/powerpoint/2010/main" val="1110161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1373" y="4820741"/>
            <a:ext cx="6163485" cy="4693789"/>
          </a:xfrm>
        </p:spPr>
        <p:txBody>
          <a:bodyPr/>
          <a:lstStyle/>
          <a:p>
            <a:r>
              <a:rPr lang="en-GB" sz="1500" dirty="0"/>
              <a:t>The business surveys indicate that the main causes for having hard to fill vacancies </a:t>
            </a:r>
            <a:r>
              <a:rPr lang="en-GB" sz="1500" b="1" dirty="0">
                <a:solidFill>
                  <a:srgbClr val="FF0000"/>
                </a:solidFill>
              </a:rPr>
              <a:t>(click) </a:t>
            </a:r>
            <a:r>
              <a:rPr lang="en-GB" sz="1500" dirty="0"/>
              <a:t>are not just skills but attitude, motivation, personality, experience and qualifications. </a:t>
            </a:r>
          </a:p>
          <a:p>
            <a:endParaRPr lang="en-GB" sz="1500" dirty="0"/>
          </a:p>
          <a:p>
            <a:r>
              <a:rPr lang="en-GB" sz="1500" dirty="0"/>
              <a:t>When we questioned as to what is meant by ‘skills’, </a:t>
            </a:r>
            <a:r>
              <a:rPr lang="en-GB" sz="1500" b="1" dirty="0">
                <a:solidFill>
                  <a:srgbClr val="FF0000"/>
                </a:solidFill>
              </a:rPr>
              <a:t>(click) </a:t>
            </a:r>
            <a:r>
              <a:rPr lang="en-GB" sz="1500" dirty="0"/>
              <a:t>employers told us that these are mainly technical or practical skills, those that are specific to the job and communication skills.</a:t>
            </a:r>
          </a:p>
          <a:p>
            <a:endParaRPr lang="en-GB" sz="1500" dirty="0"/>
          </a:p>
          <a:p>
            <a:r>
              <a:rPr lang="en-GB" sz="1500" dirty="0"/>
              <a:t>Through our other research and consultation, employability skills can be define</a:t>
            </a:r>
          </a:p>
          <a:p>
            <a:pPr marL="181103" indent="-181103">
              <a:buFont typeface="Arial" panose="020B0604020202020204" pitchFamily="34" charset="0"/>
              <a:buChar char="•"/>
            </a:pPr>
            <a:r>
              <a:rPr lang="en-GB" sz="1500" b="1" dirty="0">
                <a:solidFill>
                  <a:srgbClr val="FF0000"/>
                </a:solidFill>
              </a:rPr>
              <a:t>(click) </a:t>
            </a:r>
            <a:r>
              <a:rPr lang="en-GB" sz="1500" dirty="0"/>
              <a:t>The basic skills, like literacy and numeracy and basic digital.</a:t>
            </a:r>
          </a:p>
          <a:p>
            <a:pPr marL="181103" indent="-181103">
              <a:buFont typeface="Arial" panose="020B0604020202020204" pitchFamily="34" charset="0"/>
              <a:buChar char="•"/>
            </a:pPr>
            <a:r>
              <a:rPr lang="en-GB" sz="1500" b="1" dirty="0">
                <a:solidFill>
                  <a:srgbClr val="FF0000"/>
                </a:solidFill>
              </a:rPr>
              <a:t>(click) </a:t>
            </a:r>
            <a:r>
              <a:rPr lang="en-GB" sz="1500" dirty="0"/>
              <a:t>Attitudes and behaviours, how hard working you are and your personal qualities.</a:t>
            </a:r>
          </a:p>
          <a:p>
            <a:pPr marL="181103" indent="-181103">
              <a:buFont typeface="Arial" panose="020B0604020202020204" pitchFamily="34" charset="0"/>
              <a:buChar char="•"/>
            </a:pPr>
            <a:r>
              <a:rPr lang="en-GB" sz="1500" b="1" dirty="0">
                <a:solidFill>
                  <a:srgbClr val="FF0000"/>
                </a:solidFill>
              </a:rPr>
              <a:t>(click) </a:t>
            </a:r>
            <a:r>
              <a:rPr lang="en-GB" sz="1500" dirty="0"/>
              <a:t>The most important is core competences, referred to as transferable skills and sometimes referred to as soft skills. They are not ‘soft’, they are essential and you can see from the list here the core competences that are referred to the most often.</a:t>
            </a:r>
          </a:p>
          <a:p>
            <a:pPr marL="181103" indent="-181103">
              <a:buFont typeface="Arial" panose="020B0604020202020204" pitchFamily="34" charset="0"/>
              <a:buChar char="•"/>
            </a:pPr>
            <a:r>
              <a:rPr lang="en-GB" sz="1500" b="1" dirty="0">
                <a:solidFill>
                  <a:srgbClr val="FF0000"/>
                </a:solidFill>
              </a:rPr>
              <a:t>(click) </a:t>
            </a:r>
            <a:r>
              <a:rPr lang="en-GB" sz="1500" dirty="0"/>
              <a:t>Technical and vocational skills, directly related to the occupations with need </a:t>
            </a:r>
          </a:p>
          <a:p>
            <a:pPr marL="181103" indent="-181103">
              <a:buFont typeface="Arial" panose="020B0604020202020204" pitchFamily="34" charset="0"/>
              <a:buChar char="•"/>
            </a:pPr>
            <a:r>
              <a:rPr lang="en-GB" sz="1500" b="1" dirty="0">
                <a:solidFill>
                  <a:srgbClr val="FF0000"/>
                </a:solidFill>
              </a:rPr>
              <a:t>(click) </a:t>
            </a:r>
            <a:r>
              <a:rPr lang="en-GB" sz="1500" dirty="0"/>
              <a:t>And then qualifications</a:t>
            </a:r>
          </a:p>
        </p:txBody>
      </p:sp>
      <p:sp>
        <p:nvSpPr>
          <p:cNvPr id="4" name="Slide Number Placeholder 3"/>
          <p:cNvSpPr>
            <a:spLocks noGrp="1"/>
          </p:cNvSpPr>
          <p:nvPr>
            <p:ph type="sldNum" sz="quarter" idx="5"/>
          </p:nvPr>
        </p:nvSpPr>
        <p:spPr/>
        <p:txBody>
          <a:bodyPr/>
          <a:lstStyle/>
          <a:p>
            <a:fld id="{279EE995-A7A0-4C27-8F88-2AD7223CCECE}" type="slidenum">
              <a:rPr lang="en-GB" smtClean="0"/>
              <a:t>9</a:t>
            </a:fld>
            <a:endParaRPr lang="en-GB"/>
          </a:p>
        </p:txBody>
      </p:sp>
    </p:spTree>
    <p:extLst>
      <p:ext uri="{BB962C8B-B14F-4D97-AF65-F5344CB8AC3E}">
        <p14:creationId xmlns:p14="http://schemas.microsoft.com/office/powerpoint/2010/main" val="694532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79EE995-A7A0-4C27-8F88-2AD7223CCECE}" type="slidenum">
              <a:rPr lang="en-GB" smtClean="0"/>
              <a:t>10</a:t>
            </a:fld>
            <a:endParaRPr lang="en-GB"/>
          </a:p>
        </p:txBody>
      </p:sp>
    </p:spTree>
    <p:extLst>
      <p:ext uri="{BB962C8B-B14F-4D97-AF65-F5344CB8AC3E}">
        <p14:creationId xmlns:p14="http://schemas.microsoft.com/office/powerpoint/2010/main" val="4112348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79EE995-A7A0-4C27-8F88-2AD7223CCECE}" type="slidenum">
              <a:rPr lang="en-GB" smtClean="0"/>
              <a:t>11</a:t>
            </a:fld>
            <a:endParaRPr lang="en-GB"/>
          </a:p>
        </p:txBody>
      </p:sp>
    </p:spTree>
    <p:extLst>
      <p:ext uri="{BB962C8B-B14F-4D97-AF65-F5344CB8AC3E}">
        <p14:creationId xmlns:p14="http://schemas.microsoft.com/office/powerpoint/2010/main" val="3145481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79EE995-A7A0-4C27-8F88-2AD7223CCECE}" type="slidenum">
              <a:rPr lang="en-GB" smtClean="0"/>
              <a:t>13</a:t>
            </a:fld>
            <a:endParaRPr lang="en-GB"/>
          </a:p>
        </p:txBody>
      </p:sp>
    </p:spTree>
    <p:extLst>
      <p:ext uri="{BB962C8B-B14F-4D97-AF65-F5344CB8AC3E}">
        <p14:creationId xmlns:p14="http://schemas.microsoft.com/office/powerpoint/2010/main" val="1632141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79EE995-A7A0-4C27-8F88-2AD7223CCECE}" type="slidenum">
              <a:rPr lang="en-GB" smtClean="0"/>
              <a:t>14</a:t>
            </a:fld>
            <a:endParaRPr lang="en-GB"/>
          </a:p>
        </p:txBody>
      </p:sp>
    </p:spTree>
    <p:extLst>
      <p:ext uri="{BB962C8B-B14F-4D97-AF65-F5344CB8AC3E}">
        <p14:creationId xmlns:p14="http://schemas.microsoft.com/office/powerpoint/2010/main" val="40883787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F51265-4656-49A5-9D64-56C756D3AD2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4032832" cy="6708617"/>
          </a:xfrm>
          <a:prstGeom prst="rect">
            <a:avLst/>
          </a:prstGeom>
        </p:spPr>
      </p:pic>
      <p:sp>
        <p:nvSpPr>
          <p:cNvPr id="8" name="Title 1">
            <a:extLst>
              <a:ext uri="{FF2B5EF4-FFF2-40B4-BE49-F238E27FC236}">
                <a16:creationId xmlns:a16="http://schemas.microsoft.com/office/drawing/2014/main" id="{BE3FB37C-128E-47BE-9E78-E64DA9847D27}"/>
              </a:ext>
            </a:extLst>
          </p:cNvPr>
          <p:cNvSpPr>
            <a:spLocks noGrp="1"/>
          </p:cNvSpPr>
          <p:nvPr>
            <p:ph type="ctrTitle"/>
          </p:nvPr>
        </p:nvSpPr>
        <p:spPr>
          <a:xfrm>
            <a:off x="4411917" y="1236569"/>
            <a:ext cx="7494506" cy="1128901"/>
          </a:xfrm>
        </p:spPr>
        <p:txBody>
          <a:bodyPr anchor="b"/>
          <a:lstStyle>
            <a:lvl1pPr algn="l">
              <a:defRPr sz="6000" b="1">
                <a:solidFill>
                  <a:schemeClr val="tx2">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9" name="Subtitle 2">
            <a:extLst>
              <a:ext uri="{FF2B5EF4-FFF2-40B4-BE49-F238E27FC236}">
                <a16:creationId xmlns:a16="http://schemas.microsoft.com/office/drawing/2014/main" id="{C65D1EA6-20B0-4DEB-B54A-E6EFF35D071B}"/>
              </a:ext>
            </a:extLst>
          </p:cNvPr>
          <p:cNvSpPr>
            <a:spLocks noGrp="1"/>
          </p:cNvSpPr>
          <p:nvPr>
            <p:ph type="subTitle" idx="1" hasCustomPrompt="1"/>
          </p:nvPr>
        </p:nvSpPr>
        <p:spPr>
          <a:xfrm>
            <a:off x="4411916" y="3602038"/>
            <a:ext cx="6256083" cy="1655762"/>
          </a:xfrm>
        </p:spPr>
        <p:txBody>
          <a:bodyPr/>
          <a:lstStyle>
            <a:lvl1pPr marL="0" indent="0" algn="l">
              <a:buNone/>
              <a:defRPr sz="2400" b="1">
                <a:solidFill>
                  <a:schemeClr val="accent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Location</a:t>
            </a:r>
          </a:p>
          <a:p>
            <a:r>
              <a:rPr lang="en-US" dirty="0"/>
              <a:t>Date </a:t>
            </a:r>
          </a:p>
          <a:p>
            <a:r>
              <a:rPr lang="en-US" dirty="0"/>
              <a:t>Name, job title, SEMLEP</a:t>
            </a:r>
            <a:endParaRPr lang="en-GB" dirty="0"/>
          </a:p>
        </p:txBody>
      </p:sp>
      <p:pic>
        <p:nvPicPr>
          <p:cNvPr id="10" name="Picture 9" descr="A close up of a sign&#10;&#10;Description automatically generated">
            <a:extLst>
              <a:ext uri="{FF2B5EF4-FFF2-40B4-BE49-F238E27FC236}">
                <a16:creationId xmlns:a16="http://schemas.microsoft.com/office/drawing/2014/main" id="{9E256C1D-6287-46EE-96BD-69DC3F1D018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80362" y="5610854"/>
            <a:ext cx="2077914" cy="821349"/>
          </a:xfrm>
          <a:prstGeom prst="rect">
            <a:avLst/>
          </a:prstGeom>
        </p:spPr>
      </p:pic>
      <p:sp>
        <p:nvSpPr>
          <p:cNvPr id="11" name="Text Placeholder 15">
            <a:extLst>
              <a:ext uri="{FF2B5EF4-FFF2-40B4-BE49-F238E27FC236}">
                <a16:creationId xmlns:a16="http://schemas.microsoft.com/office/drawing/2014/main" id="{BB50B5CE-8297-4D18-9B19-929B13008525}"/>
              </a:ext>
            </a:extLst>
          </p:cNvPr>
          <p:cNvSpPr>
            <a:spLocks noGrp="1"/>
          </p:cNvSpPr>
          <p:nvPr>
            <p:ph type="body" sz="quarter" idx="10" hasCustomPrompt="1"/>
          </p:nvPr>
        </p:nvSpPr>
        <p:spPr>
          <a:xfrm>
            <a:off x="4411663" y="2506663"/>
            <a:ext cx="7446962" cy="922337"/>
          </a:xfrm>
        </p:spPr>
        <p:txBody>
          <a:bodyPr>
            <a:normAutofit/>
          </a:bodyPr>
          <a:lstStyle>
            <a:lvl1pPr marL="0" indent="0">
              <a:buNone/>
              <a:defRPr sz="5400" b="1">
                <a:solidFill>
                  <a:schemeClr val="accent1"/>
                </a:solidFill>
                <a:latin typeface="Arial" panose="020B0604020202020204" pitchFamily="34" charset="0"/>
                <a:cs typeface="Arial" panose="020B0604020202020204" pitchFamily="34" charset="0"/>
              </a:defRPr>
            </a:lvl1pPr>
          </a:lstStyle>
          <a:p>
            <a:r>
              <a:rPr lang="en-US" dirty="0">
                <a:solidFill>
                  <a:schemeClr val="accent1"/>
                </a:solidFill>
              </a:rPr>
              <a:t>Subtitle</a:t>
            </a:r>
            <a:endParaRPr lang="en-GB" dirty="0">
              <a:solidFill>
                <a:schemeClr val="accent1"/>
              </a:solidFill>
            </a:endParaRPr>
          </a:p>
        </p:txBody>
      </p:sp>
    </p:spTree>
    <p:extLst>
      <p:ext uri="{BB962C8B-B14F-4D97-AF65-F5344CB8AC3E}">
        <p14:creationId xmlns:p14="http://schemas.microsoft.com/office/powerpoint/2010/main" val="2709617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C7E7EE7B-67C7-459C-8ECA-84507AC31432}"/>
              </a:ext>
            </a:extLst>
          </p:cNvPr>
          <p:cNvSpPr>
            <a:spLocks noGrp="1"/>
          </p:cNvSpPr>
          <p:nvPr>
            <p:ph type="title" hasCustomPrompt="1"/>
          </p:nvPr>
        </p:nvSpPr>
        <p:spPr>
          <a:xfrm>
            <a:off x="1320336" y="5169881"/>
            <a:ext cx="9419707" cy="1388861"/>
          </a:xfrm>
          <a:prstGeom prst="rect">
            <a:avLst/>
          </a:prstGeo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US" dirty="0"/>
              <a:t>Final slide</a:t>
            </a:r>
            <a:endParaRPr lang="en-GB" dirty="0"/>
          </a:p>
        </p:txBody>
      </p:sp>
    </p:spTree>
    <p:extLst>
      <p:ext uri="{BB962C8B-B14F-4D97-AF65-F5344CB8AC3E}">
        <p14:creationId xmlns:p14="http://schemas.microsoft.com/office/powerpoint/2010/main" val="1304494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BE0AEEB-BB11-4B5B-8062-EB455AA93EEE}"/>
              </a:ext>
            </a:extLst>
          </p:cNvPr>
          <p:cNvSpPr>
            <a:spLocks noGrp="1"/>
          </p:cNvSpPr>
          <p:nvPr>
            <p:ph type="title"/>
          </p:nvPr>
        </p:nvSpPr>
        <p:spPr>
          <a:xfrm>
            <a:off x="462338" y="365125"/>
            <a:ext cx="5069330" cy="1325563"/>
          </a:xfrm>
        </p:spPr>
        <p:txBody>
          <a:bodyPr/>
          <a:lstStyle>
            <a:lvl1pPr>
              <a:defRPr b="1">
                <a:solidFill>
                  <a:schemeClr val="accent5"/>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8" name="Content Placeholder 2">
            <a:extLst>
              <a:ext uri="{FF2B5EF4-FFF2-40B4-BE49-F238E27FC236}">
                <a16:creationId xmlns:a16="http://schemas.microsoft.com/office/drawing/2014/main" id="{83A6BEDF-502D-4E79-9122-5F8A8CA9AA16}"/>
              </a:ext>
            </a:extLst>
          </p:cNvPr>
          <p:cNvSpPr>
            <a:spLocks noGrp="1"/>
          </p:cNvSpPr>
          <p:nvPr>
            <p:ph idx="1"/>
          </p:nvPr>
        </p:nvSpPr>
        <p:spPr>
          <a:xfrm>
            <a:off x="462338" y="1825625"/>
            <a:ext cx="5069329"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Picture 3" descr="Map&#10;&#10;Description automatically generated">
            <a:extLst>
              <a:ext uri="{FF2B5EF4-FFF2-40B4-BE49-F238E27FC236}">
                <a16:creationId xmlns:a16="http://schemas.microsoft.com/office/drawing/2014/main" id="{6559E994-8839-4BB4-9550-510FE5DC97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53204" y="487392"/>
            <a:ext cx="6913438" cy="5883215"/>
          </a:xfrm>
          <a:prstGeom prst="rect">
            <a:avLst/>
          </a:prstGeom>
        </p:spPr>
      </p:pic>
    </p:spTree>
    <p:extLst>
      <p:ext uri="{BB962C8B-B14F-4D97-AF65-F5344CB8AC3E}">
        <p14:creationId xmlns:p14="http://schemas.microsoft.com/office/powerpoint/2010/main" val="339372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840CCA0D-E781-4E69-A65F-11CD24E3C0FD}"/>
              </a:ext>
            </a:extLst>
          </p:cNvPr>
          <p:cNvSpPr>
            <a:spLocks noGrp="1"/>
          </p:cNvSpPr>
          <p:nvPr>
            <p:ph type="title"/>
          </p:nvPr>
        </p:nvSpPr>
        <p:spPr>
          <a:xfrm>
            <a:off x="3132498" y="365125"/>
            <a:ext cx="8700381" cy="1325563"/>
          </a:xfrm>
        </p:spPr>
        <p:txBody>
          <a:bodyPr/>
          <a:lstStyle>
            <a:lvl1pPr>
              <a:defRPr b="1">
                <a:solidFill>
                  <a:schemeClr val="accent5"/>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20" name="Rectangle 19">
            <a:extLst>
              <a:ext uri="{FF2B5EF4-FFF2-40B4-BE49-F238E27FC236}">
                <a16:creationId xmlns:a16="http://schemas.microsoft.com/office/drawing/2014/main" id="{D4940E70-0FBE-4329-B6F0-7596E2E1B51A}"/>
              </a:ext>
            </a:extLst>
          </p:cNvPr>
          <p:cNvSpPr/>
          <p:nvPr userDrawn="1"/>
        </p:nvSpPr>
        <p:spPr>
          <a:xfrm>
            <a:off x="-3172" y="0"/>
            <a:ext cx="2835149" cy="670861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811705AD-E0F7-4AAD-8B61-072A25CE3B7B}"/>
              </a:ext>
            </a:extLst>
          </p:cNvPr>
          <p:cNvGrpSpPr/>
          <p:nvPr userDrawn="1"/>
        </p:nvGrpSpPr>
        <p:grpSpPr>
          <a:xfrm>
            <a:off x="321795" y="646928"/>
            <a:ext cx="2185214" cy="5564144"/>
            <a:chOff x="282235" y="775051"/>
            <a:chExt cx="2185214" cy="5564144"/>
          </a:xfrm>
        </p:grpSpPr>
        <p:grpSp>
          <p:nvGrpSpPr>
            <p:cNvPr id="22" name="Group 21" descr="Growing people icon">
              <a:extLst>
                <a:ext uri="{FF2B5EF4-FFF2-40B4-BE49-F238E27FC236}">
                  <a16:creationId xmlns:a16="http://schemas.microsoft.com/office/drawing/2014/main" id="{F4703A22-1324-464D-AF49-55D1003F1AA1}"/>
                </a:ext>
              </a:extLst>
            </p:cNvPr>
            <p:cNvGrpSpPr/>
            <p:nvPr userDrawn="1"/>
          </p:nvGrpSpPr>
          <p:grpSpPr>
            <a:xfrm>
              <a:off x="361581" y="775051"/>
              <a:ext cx="1928733" cy="1661998"/>
              <a:chOff x="361581" y="775051"/>
              <a:chExt cx="1928733" cy="1661998"/>
            </a:xfrm>
          </p:grpSpPr>
          <p:sp>
            <p:nvSpPr>
              <p:cNvPr id="28" name="TextBox 27">
                <a:extLst>
                  <a:ext uri="{FF2B5EF4-FFF2-40B4-BE49-F238E27FC236}">
                    <a16:creationId xmlns:a16="http://schemas.microsoft.com/office/drawing/2014/main" id="{70898554-9852-480D-8E7F-322D9A8C37C1}"/>
                  </a:ext>
                </a:extLst>
              </p:cNvPr>
              <p:cNvSpPr txBox="1"/>
              <p:nvPr/>
            </p:nvSpPr>
            <p:spPr>
              <a:xfrm>
                <a:off x="361581" y="2067717"/>
                <a:ext cx="1928733" cy="369332"/>
              </a:xfrm>
              <a:prstGeom prst="rect">
                <a:avLst/>
              </a:prstGeom>
              <a:noFill/>
            </p:spPr>
            <p:txBody>
              <a:bodyPr wrap="none" rtlCol="0">
                <a:spAutoFit/>
              </a:bodyPr>
              <a:lstStyle/>
              <a:p>
                <a:r>
                  <a:rPr lang="en-GB" b="1" dirty="0">
                    <a:solidFill>
                      <a:schemeClr val="bg1"/>
                    </a:solidFill>
                    <a:latin typeface="Arial" panose="020B0604020202020204" pitchFamily="34" charset="0"/>
                    <a:cs typeface="Arial" panose="020B0604020202020204" pitchFamily="34" charset="0"/>
                  </a:rPr>
                  <a:t>Growing people</a:t>
                </a:r>
              </a:p>
            </p:txBody>
          </p:sp>
          <p:pic>
            <p:nvPicPr>
              <p:cNvPr id="29" name="Picture 28" descr="A close up of a logo&#10;&#10;Description automatically generated">
                <a:extLst>
                  <a:ext uri="{FF2B5EF4-FFF2-40B4-BE49-F238E27FC236}">
                    <a16:creationId xmlns:a16="http://schemas.microsoft.com/office/drawing/2014/main" id="{6929261F-52BC-408F-BAC2-4E0259B8370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1330" y="775051"/>
                <a:ext cx="1402671" cy="1402671"/>
              </a:xfrm>
              <a:prstGeom prst="rect">
                <a:avLst/>
              </a:prstGeom>
            </p:spPr>
          </p:pic>
        </p:grpSp>
        <p:sp>
          <p:nvSpPr>
            <p:cNvPr id="23" name="TextBox 22" descr="Growing business icon">
              <a:extLst>
                <a:ext uri="{FF2B5EF4-FFF2-40B4-BE49-F238E27FC236}">
                  <a16:creationId xmlns:a16="http://schemas.microsoft.com/office/drawing/2014/main" id="{B9CAF9CD-8A62-43DA-9C1E-68B15103185D}"/>
                </a:ext>
              </a:extLst>
            </p:cNvPr>
            <p:cNvSpPr txBox="1"/>
            <p:nvPr userDrawn="1"/>
          </p:nvSpPr>
          <p:spPr>
            <a:xfrm>
              <a:off x="282235" y="3954511"/>
              <a:ext cx="2185214" cy="369332"/>
            </a:xfrm>
            <a:prstGeom prst="rect">
              <a:avLst/>
            </a:prstGeom>
            <a:noFill/>
          </p:spPr>
          <p:txBody>
            <a:bodyPr wrap="none" rtlCol="0">
              <a:spAutoFit/>
            </a:bodyPr>
            <a:lstStyle/>
            <a:p>
              <a:r>
                <a:rPr lang="en-GB" b="1" dirty="0">
                  <a:solidFill>
                    <a:schemeClr val="bg1"/>
                  </a:solidFill>
                  <a:latin typeface="Arial" panose="020B0604020202020204" pitchFamily="34" charset="0"/>
                  <a:cs typeface="Arial" panose="020B0604020202020204" pitchFamily="34" charset="0"/>
                </a:rPr>
                <a:t>Growing business</a:t>
              </a:r>
            </a:p>
          </p:txBody>
        </p:sp>
        <p:pic>
          <p:nvPicPr>
            <p:cNvPr id="24" name="Picture 23" descr="Growing business icon">
              <a:extLst>
                <a:ext uri="{FF2B5EF4-FFF2-40B4-BE49-F238E27FC236}">
                  <a16:creationId xmlns:a16="http://schemas.microsoft.com/office/drawing/2014/main" id="{5AC5CC8F-142E-4BA1-934F-9209A781B1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8608" y="2827380"/>
              <a:ext cx="1178114" cy="1178114"/>
            </a:xfrm>
            <a:prstGeom prst="rect">
              <a:avLst/>
            </a:prstGeom>
          </p:spPr>
        </p:pic>
        <p:grpSp>
          <p:nvGrpSpPr>
            <p:cNvPr id="25" name="Group 24" descr="Growing places icon">
              <a:extLst>
                <a:ext uri="{FF2B5EF4-FFF2-40B4-BE49-F238E27FC236}">
                  <a16:creationId xmlns:a16="http://schemas.microsoft.com/office/drawing/2014/main" id="{E5BE3EAE-CD05-449C-8A8D-40C99FEC5776}"/>
                </a:ext>
              </a:extLst>
            </p:cNvPr>
            <p:cNvGrpSpPr/>
            <p:nvPr userDrawn="1"/>
          </p:nvGrpSpPr>
          <p:grpSpPr>
            <a:xfrm>
              <a:off x="389800" y="4779675"/>
              <a:ext cx="1903085" cy="1559520"/>
              <a:chOff x="389800" y="4779675"/>
              <a:chExt cx="1903085" cy="1559520"/>
            </a:xfrm>
          </p:grpSpPr>
          <p:sp>
            <p:nvSpPr>
              <p:cNvPr id="26" name="TextBox 25">
                <a:extLst>
                  <a:ext uri="{FF2B5EF4-FFF2-40B4-BE49-F238E27FC236}">
                    <a16:creationId xmlns:a16="http://schemas.microsoft.com/office/drawing/2014/main" id="{0E1EAF40-670B-4146-B5F4-2B5795F6EC6A}"/>
                  </a:ext>
                </a:extLst>
              </p:cNvPr>
              <p:cNvSpPr txBox="1"/>
              <p:nvPr/>
            </p:nvSpPr>
            <p:spPr>
              <a:xfrm>
                <a:off x="389800" y="5969863"/>
                <a:ext cx="1903085" cy="369332"/>
              </a:xfrm>
              <a:prstGeom prst="rect">
                <a:avLst/>
              </a:prstGeom>
              <a:noFill/>
            </p:spPr>
            <p:txBody>
              <a:bodyPr wrap="none" rtlCol="0">
                <a:spAutoFit/>
              </a:bodyPr>
              <a:lstStyle/>
              <a:p>
                <a:r>
                  <a:rPr lang="en-GB" b="1" dirty="0">
                    <a:solidFill>
                      <a:schemeClr val="bg1"/>
                    </a:solidFill>
                    <a:latin typeface="Arial" panose="020B0604020202020204" pitchFamily="34" charset="0"/>
                    <a:cs typeface="Arial" panose="020B0604020202020204" pitchFamily="34" charset="0"/>
                  </a:rPr>
                  <a:t>Growing places</a:t>
                </a:r>
              </a:p>
            </p:txBody>
          </p:sp>
          <p:pic>
            <p:nvPicPr>
              <p:cNvPr id="27" name="Picture 26">
                <a:extLst>
                  <a:ext uri="{FF2B5EF4-FFF2-40B4-BE49-F238E27FC236}">
                    <a16:creationId xmlns:a16="http://schemas.microsoft.com/office/drawing/2014/main" id="{C1722CEF-2CD4-462B-8F36-6A8148CFACC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5962" y="4779675"/>
                <a:ext cx="1270760" cy="1270760"/>
              </a:xfrm>
              <a:prstGeom prst="rect">
                <a:avLst/>
              </a:prstGeom>
            </p:spPr>
          </p:pic>
        </p:grpSp>
      </p:grpSp>
      <p:sp>
        <p:nvSpPr>
          <p:cNvPr id="30" name="Text Placeholder 18">
            <a:extLst>
              <a:ext uri="{FF2B5EF4-FFF2-40B4-BE49-F238E27FC236}">
                <a16:creationId xmlns:a16="http://schemas.microsoft.com/office/drawing/2014/main" id="{8D8193C8-7F75-4E57-877C-A8F9A2763C0E}"/>
              </a:ext>
            </a:extLst>
          </p:cNvPr>
          <p:cNvSpPr>
            <a:spLocks noGrp="1"/>
          </p:cNvSpPr>
          <p:nvPr>
            <p:ph type="body" sz="quarter" idx="10"/>
          </p:nvPr>
        </p:nvSpPr>
        <p:spPr>
          <a:xfrm>
            <a:off x="3132138" y="2124075"/>
            <a:ext cx="8701087" cy="4267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085367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2F4191F-4EF2-4F10-829D-EF5B79A092FB}"/>
              </a:ext>
            </a:extLst>
          </p:cNvPr>
          <p:cNvSpPr>
            <a:spLocks noGrp="1"/>
          </p:cNvSpPr>
          <p:nvPr>
            <p:ph type="title"/>
          </p:nvPr>
        </p:nvSpPr>
        <p:spPr>
          <a:xfrm>
            <a:off x="439851" y="398376"/>
            <a:ext cx="8700381" cy="1325563"/>
          </a:xfrm>
        </p:spPr>
        <p:txBody>
          <a:bodyPr/>
          <a:lstStyle>
            <a:lvl1pPr>
              <a:defRPr b="1">
                <a:solidFill>
                  <a:schemeClr val="accent5"/>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4" name="Rectangle 3">
            <a:extLst>
              <a:ext uri="{FF2B5EF4-FFF2-40B4-BE49-F238E27FC236}">
                <a16:creationId xmlns:a16="http://schemas.microsoft.com/office/drawing/2014/main" id="{5A7B71D8-CBF4-43F7-8C61-04E7A531F7F8}"/>
              </a:ext>
            </a:extLst>
          </p:cNvPr>
          <p:cNvSpPr/>
          <p:nvPr userDrawn="1"/>
        </p:nvSpPr>
        <p:spPr>
          <a:xfrm>
            <a:off x="9356851" y="0"/>
            <a:ext cx="2835149" cy="670861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80A4AD4D-948C-4635-8090-ACD636FFA870}"/>
              </a:ext>
            </a:extLst>
          </p:cNvPr>
          <p:cNvGrpSpPr/>
          <p:nvPr userDrawn="1"/>
        </p:nvGrpSpPr>
        <p:grpSpPr>
          <a:xfrm>
            <a:off x="9681818" y="646928"/>
            <a:ext cx="2185214" cy="5564144"/>
            <a:chOff x="282235" y="775051"/>
            <a:chExt cx="2185214" cy="5564144"/>
          </a:xfrm>
        </p:grpSpPr>
        <p:grpSp>
          <p:nvGrpSpPr>
            <p:cNvPr id="6" name="Group 5" descr="Growing people icon">
              <a:extLst>
                <a:ext uri="{FF2B5EF4-FFF2-40B4-BE49-F238E27FC236}">
                  <a16:creationId xmlns:a16="http://schemas.microsoft.com/office/drawing/2014/main" id="{019C9333-68EC-48F4-9767-95B15E220920}"/>
                </a:ext>
              </a:extLst>
            </p:cNvPr>
            <p:cNvGrpSpPr/>
            <p:nvPr userDrawn="1"/>
          </p:nvGrpSpPr>
          <p:grpSpPr>
            <a:xfrm>
              <a:off x="361581" y="775051"/>
              <a:ext cx="1928733" cy="1661998"/>
              <a:chOff x="361581" y="775051"/>
              <a:chExt cx="1928733" cy="1661998"/>
            </a:xfrm>
          </p:grpSpPr>
          <p:sp>
            <p:nvSpPr>
              <p:cNvPr id="12" name="TextBox 11">
                <a:extLst>
                  <a:ext uri="{FF2B5EF4-FFF2-40B4-BE49-F238E27FC236}">
                    <a16:creationId xmlns:a16="http://schemas.microsoft.com/office/drawing/2014/main" id="{E27C35F5-F669-439B-95BF-FABA9EC2A924}"/>
                  </a:ext>
                </a:extLst>
              </p:cNvPr>
              <p:cNvSpPr txBox="1"/>
              <p:nvPr/>
            </p:nvSpPr>
            <p:spPr>
              <a:xfrm>
                <a:off x="361581" y="2067717"/>
                <a:ext cx="1928733" cy="369332"/>
              </a:xfrm>
              <a:prstGeom prst="rect">
                <a:avLst/>
              </a:prstGeom>
              <a:noFill/>
            </p:spPr>
            <p:txBody>
              <a:bodyPr wrap="none" rtlCol="0">
                <a:spAutoFit/>
              </a:bodyPr>
              <a:lstStyle/>
              <a:p>
                <a:r>
                  <a:rPr lang="en-GB" b="1" dirty="0">
                    <a:solidFill>
                      <a:schemeClr val="bg1"/>
                    </a:solidFill>
                    <a:latin typeface="Arial" panose="020B0604020202020204" pitchFamily="34" charset="0"/>
                    <a:cs typeface="Arial" panose="020B0604020202020204" pitchFamily="34" charset="0"/>
                  </a:rPr>
                  <a:t>Growing people</a:t>
                </a:r>
              </a:p>
            </p:txBody>
          </p:sp>
          <p:pic>
            <p:nvPicPr>
              <p:cNvPr id="13" name="Picture 12" descr="A close up of a logo&#10;&#10;Description automatically generated">
                <a:extLst>
                  <a:ext uri="{FF2B5EF4-FFF2-40B4-BE49-F238E27FC236}">
                    <a16:creationId xmlns:a16="http://schemas.microsoft.com/office/drawing/2014/main" id="{BFB20E39-A1C6-4DC9-9BE3-7DC8A0CE31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1330" y="775051"/>
                <a:ext cx="1402671" cy="1402671"/>
              </a:xfrm>
              <a:prstGeom prst="rect">
                <a:avLst/>
              </a:prstGeom>
            </p:spPr>
          </p:pic>
        </p:grpSp>
        <p:sp>
          <p:nvSpPr>
            <p:cNvPr id="7" name="TextBox 6" descr="Growing business icon">
              <a:extLst>
                <a:ext uri="{FF2B5EF4-FFF2-40B4-BE49-F238E27FC236}">
                  <a16:creationId xmlns:a16="http://schemas.microsoft.com/office/drawing/2014/main" id="{9D6D02F3-4EEB-44A3-BA95-19FDEFEAD380}"/>
                </a:ext>
              </a:extLst>
            </p:cNvPr>
            <p:cNvSpPr txBox="1"/>
            <p:nvPr userDrawn="1"/>
          </p:nvSpPr>
          <p:spPr>
            <a:xfrm>
              <a:off x="282235" y="3954511"/>
              <a:ext cx="2185214" cy="369332"/>
            </a:xfrm>
            <a:prstGeom prst="rect">
              <a:avLst/>
            </a:prstGeom>
            <a:noFill/>
          </p:spPr>
          <p:txBody>
            <a:bodyPr wrap="none" rtlCol="0">
              <a:spAutoFit/>
            </a:bodyPr>
            <a:lstStyle/>
            <a:p>
              <a:r>
                <a:rPr lang="en-GB" b="1" dirty="0">
                  <a:solidFill>
                    <a:schemeClr val="bg1"/>
                  </a:solidFill>
                  <a:latin typeface="Arial" panose="020B0604020202020204" pitchFamily="34" charset="0"/>
                  <a:cs typeface="Arial" panose="020B0604020202020204" pitchFamily="34" charset="0"/>
                </a:rPr>
                <a:t>Growing business</a:t>
              </a:r>
            </a:p>
          </p:txBody>
        </p:sp>
        <p:pic>
          <p:nvPicPr>
            <p:cNvPr id="8" name="Picture 7" descr="Growing business icon">
              <a:extLst>
                <a:ext uri="{FF2B5EF4-FFF2-40B4-BE49-F238E27FC236}">
                  <a16:creationId xmlns:a16="http://schemas.microsoft.com/office/drawing/2014/main" id="{98F441B7-CD9D-46F0-9D50-EF16BAD42F3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8608" y="2827380"/>
              <a:ext cx="1178114" cy="1178114"/>
            </a:xfrm>
            <a:prstGeom prst="rect">
              <a:avLst/>
            </a:prstGeom>
          </p:spPr>
        </p:pic>
        <p:grpSp>
          <p:nvGrpSpPr>
            <p:cNvPr id="9" name="Group 8" descr="Growing places icon">
              <a:extLst>
                <a:ext uri="{FF2B5EF4-FFF2-40B4-BE49-F238E27FC236}">
                  <a16:creationId xmlns:a16="http://schemas.microsoft.com/office/drawing/2014/main" id="{12E6DA26-E904-41FF-9166-00E212AAF84C}"/>
                </a:ext>
              </a:extLst>
            </p:cNvPr>
            <p:cNvGrpSpPr/>
            <p:nvPr userDrawn="1"/>
          </p:nvGrpSpPr>
          <p:grpSpPr>
            <a:xfrm>
              <a:off x="389800" y="4779675"/>
              <a:ext cx="1903085" cy="1559520"/>
              <a:chOff x="389800" y="4779675"/>
              <a:chExt cx="1903085" cy="1559520"/>
            </a:xfrm>
          </p:grpSpPr>
          <p:sp>
            <p:nvSpPr>
              <p:cNvPr id="10" name="TextBox 9">
                <a:extLst>
                  <a:ext uri="{FF2B5EF4-FFF2-40B4-BE49-F238E27FC236}">
                    <a16:creationId xmlns:a16="http://schemas.microsoft.com/office/drawing/2014/main" id="{75E675F4-0FA5-47B2-BAE0-F0B699F9511E}"/>
                  </a:ext>
                </a:extLst>
              </p:cNvPr>
              <p:cNvSpPr txBox="1"/>
              <p:nvPr/>
            </p:nvSpPr>
            <p:spPr>
              <a:xfrm>
                <a:off x="389800" y="5969863"/>
                <a:ext cx="1903085" cy="369332"/>
              </a:xfrm>
              <a:prstGeom prst="rect">
                <a:avLst/>
              </a:prstGeom>
              <a:noFill/>
            </p:spPr>
            <p:txBody>
              <a:bodyPr wrap="none" rtlCol="0">
                <a:spAutoFit/>
              </a:bodyPr>
              <a:lstStyle/>
              <a:p>
                <a:r>
                  <a:rPr lang="en-GB" b="1" dirty="0">
                    <a:solidFill>
                      <a:schemeClr val="bg1"/>
                    </a:solidFill>
                    <a:latin typeface="Arial" panose="020B0604020202020204" pitchFamily="34" charset="0"/>
                    <a:cs typeface="Arial" panose="020B0604020202020204" pitchFamily="34" charset="0"/>
                  </a:rPr>
                  <a:t>Growing places</a:t>
                </a:r>
              </a:p>
            </p:txBody>
          </p:sp>
          <p:pic>
            <p:nvPicPr>
              <p:cNvPr id="11" name="Picture 10">
                <a:extLst>
                  <a:ext uri="{FF2B5EF4-FFF2-40B4-BE49-F238E27FC236}">
                    <a16:creationId xmlns:a16="http://schemas.microsoft.com/office/drawing/2014/main" id="{DAC24811-C7E2-4427-B1B0-0591E76EA6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5962" y="4779675"/>
                <a:ext cx="1270760" cy="1270760"/>
              </a:xfrm>
              <a:prstGeom prst="rect">
                <a:avLst/>
              </a:prstGeom>
            </p:spPr>
          </p:pic>
        </p:grpSp>
      </p:grpSp>
      <p:sp>
        <p:nvSpPr>
          <p:cNvPr id="14" name="Text Placeholder 18">
            <a:extLst>
              <a:ext uri="{FF2B5EF4-FFF2-40B4-BE49-F238E27FC236}">
                <a16:creationId xmlns:a16="http://schemas.microsoft.com/office/drawing/2014/main" id="{1E4D6335-1222-409D-9A44-A19F3E29B481}"/>
              </a:ext>
            </a:extLst>
          </p:cNvPr>
          <p:cNvSpPr>
            <a:spLocks noGrp="1"/>
          </p:cNvSpPr>
          <p:nvPr>
            <p:ph type="body" sz="quarter" idx="10"/>
          </p:nvPr>
        </p:nvSpPr>
        <p:spPr>
          <a:xfrm>
            <a:off x="439491" y="2157326"/>
            <a:ext cx="8701087" cy="4267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23435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DC4062C-EEB5-4700-BE4F-6B9B3B9D9232}"/>
              </a:ext>
            </a:extLst>
          </p:cNvPr>
          <p:cNvSpPr>
            <a:spLocks noGrp="1"/>
          </p:cNvSpPr>
          <p:nvPr>
            <p:ph type="title"/>
          </p:nvPr>
        </p:nvSpPr>
        <p:spPr>
          <a:xfrm>
            <a:off x="534256" y="365125"/>
            <a:ext cx="8229600" cy="1325563"/>
          </a:xfrm>
        </p:spPr>
        <p:txBody>
          <a:bodyPr/>
          <a:lstStyle>
            <a:lvl1pPr>
              <a:defRPr b="1">
                <a:solidFill>
                  <a:schemeClr val="accent5"/>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11" name="Rectangle 10">
            <a:extLst>
              <a:ext uri="{FF2B5EF4-FFF2-40B4-BE49-F238E27FC236}">
                <a16:creationId xmlns:a16="http://schemas.microsoft.com/office/drawing/2014/main" id="{CF20E16A-889D-4A04-879F-8C8C4488DC08}"/>
              </a:ext>
            </a:extLst>
          </p:cNvPr>
          <p:cNvSpPr/>
          <p:nvPr userDrawn="1"/>
        </p:nvSpPr>
        <p:spPr>
          <a:xfrm>
            <a:off x="9356851" y="0"/>
            <a:ext cx="2835149" cy="6708618"/>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5243A115-A114-4272-A09A-652A79A48E2B}"/>
              </a:ext>
            </a:extLst>
          </p:cNvPr>
          <p:cNvGrpSpPr/>
          <p:nvPr userDrawn="1"/>
        </p:nvGrpSpPr>
        <p:grpSpPr>
          <a:xfrm>
            <a:off x="9681818" y="646928"/>
            <a:ext cx="2185214" cy="5564144"/>
            <a:chOff x="282235" y="775051"/>
            <a:chExt cx="2185214" cy="5564144"/>
          </a:xfrm>
        </p:grpSpPr>
        <p:grpSp>
          <p:nvGrpSpPr>
            <p:cNvPr id="13" name="Group 12" descr="Growing people icon">
              <a:extLst>
                <a:ext uri="{FF2B5EF4-FFF2-40B4-BE49-F238E27FC236}">
                  <a16:creationId xmlns:a16="http://schemas.microsoft.com/office/drawing/2014/main" id="{4EB3C667-29D9-4352-97F0-6AC645B50C61}"/>
                </a:ext>
              </a:extLst>
            </p:cNvPr>
            <p:cNvGrpSpPr/>
            <p:nvPr userDrawn="1"/>
          </p:nvGrpSpPr>
          <p:grpSpPr>
            <a:xfrm>
              <a:off x="361581" y="775051"/>
              <a:ext cx="1928733" cy="1661998"/>
              <a:chOff x="361581" y="775051"/>
              <a:chExt cx="1928733" cy="1661998"/>
            </a:xfrm>
          </p:grpSpPr>
          <p:sp>
            <p:nvSpPr>
              <p:cNvPr id="19" name="TextBox 18">
                <a:extLst>
                  <a:ext uri="{FF2B5EF4-FFF2-40B4-BE49-F238E27FC236}">
                    <a16:creationId xmlns:a16="http://schemas.microsoft.com/office/drawing/2014/main" id="{0BBF6898-A12D-4FEF-90F2-4C64E7FB53B6}"/>
                  </a:ext>
                </a:extLst>
              </p:cNvPr>
              <p:cNvSpPr txBox="1"/>
              <p:nvPr/>
            </p:nvSpPr>
            <p:spPr>
              <a:xfrm>
                <a:off x="361581" y="2067717"/>
                <a:ext cx="1928733" cy="369332"/>
              </a:xfrm>
              <a:prstGeom prst="rect">
                <a:avLst/>
              </a:prstGeom>
              <a:noFill/>
            </p:spPr>
            <p:txBody>
              <a:bodyPr wrap="none" rtlCol="0">
                <a:spAutoFit/>
              </a:bodyPr>
              <a:lstStyle/>
              <a:p>
                <a:r>
                  <a:rPr lang="en-GB" b="1" dirty="0">
                    <a:solidFill>
                      <a:schemeClr val="bg1"/>
                    </a:solidFill>
                    <a:latin typeface="Arial" panose="020B0604020202020204" pitchFamily="34" charset="0"/>
                    <a:cs typeface="Arial" panose="020B0604020202020204" pitchFamily="34" charset="0"/>
                  </a:rPr>
                  <a:t>Growing people</a:t>
                </a:r>
              </a:p>
            </p:txBody>
          </p:sp>
          <p:pic>
            <p:nvPicPr>
              <p:cNvPr id="20" name="Picture 19" descr="A close up of a logo&#10;&#10;Description automatically generated">
                <a:extLst>
                  <a:ext uri="{FF2B5EF4-FFF2-40B4-BE49-F238E27FC236}">
                    <a16:creationId xmlns:a16="http://schemas.microsoft.com/office/drawing/2014/main" id="{B5CBFC93-1E92-418C-9DD7-7DBB8A771F5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1330" y="775051"/>
                <a:ext cx="1402671" cy="1402671"/>
              </a:xfrm>
              <a:prstGeom prst="rect">
                <a:avLst/>
              </a:prstGeom>
            </p:spPr>
          </p:pic>
        </p:grpSp>
        <p:sp>
          <p:nvSpPr>
            <p:cNvPr id="14" name="TextBox 13" descr="Growing business icon">
              <a:extLst>
                <a:ext uri="{FF2B5EF4-FFF2-40B4-BE49-F238E27FC236}">
                  <a16:creationId xmlns:a16="http://schemas.microsoft.com/office/drawing/2014/main" id="{2DCB6B75-1B29-45F7-8037-FFF21668355E}"/>
                </a:ext>
              </a:extLst>
            </p:cNvPr>
            <p:cNvSpPr txBox="1"/>
            <p:nvPr userDrawn="1"/>
          </p:nvSpPr>
          <p:spPr>
            <a:xfrm>
              <a:off x="282235" y="3954511"/>
              <a:ext cx="2185214" cy="369332"/>
            </a:xfrm>
            <a:prstGeom prst="rect">
              <a:avLst/>
            </a:prstGeom>
            <a:noFill/>
          </p:spPr>
          <p:txBody>
            <a:bodyPr wrap="none" rtlCol="0">
              <a:spAutoFit/>
            </a:bodyPr>
            <a:lstStyle/>
            <a:p>
              <a:r>
                <a:rPr lang="en-GB" b="1" dirty="0">
                  <a:solidFill>
                    <a:schemeClr val="bg1"/>
                  </a:solidFill>
                  <a:latin typeface="Arial" panose="020B0604020202020204" pitchFamily="34" charset="0"/>
                  <a:cs typeface="Arial" panose="020B0604020202020204" pitchFamily="34" charset="0"/>
                </a:rPr>
                <a:t>Growing business</a:t>
              </a:r>
            </a:p>
          </p:txBody>
        </p:sp>
        <p:pic>
          <p:nvPicPr>
            <p:cNvPr id="15" name="Picture 14" descr="Growing business icon">
              <a:extLst>
                <a:ext uri="{FF2B5EF4-FFF2-40B4-BE49-F238E27FC236}">
                  <a16:creationId xmlns:a16="http://schemas.microsoft.com/office/drawing/2014/main" id="{C465FD7A-980C-48A6-90C5-5B867A835B6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8608" y="2827380"/>
              <a:ext cx="1178114" cy="1178114"/>
            </a:xfrm>
            <a:prstGeom prst="rect">
              <a:avLst/>
            </a:prstGeom>
          </p:spPr>
        </p:pic>
        <p:grpSp>
          <p:nvGrpSpPr>
            <p:cNvPr id="16" name="Group 15" descr="Growing places icon">
              <a:extLst>
                <a:ext uri="{FF2B5EF4-FFF2-40B4-BE49-F238E27FC236}">
                  <a16:creationId xmlns:a16="http://schemas.microsoft.com/office/drawing/2014/main" id="{531E6E11-F213-4C06-99FB-3C55EFA98DC6}"/>
                </a:ext>
              </a:extLst>
            </p:cNvPr>
            <p:cNvGrpSpPr/>
            <p:nvPr userDrawn="1"/>
          </p:nvGrpSpPr>
          <p:grpSpPr>
            <a:xfrm>
              <a:off x="389800" y="4779675"/>
              <a:ext cx="1903085" cy="1559520"/>
              <a:chOff x="389800" y="4779675"/>
              <a:chExt cx="1903085" cy="1559520"/>
            </a:xfrm>
          </p:grpSpPr>
          <p:sp>
            <p:nvSpPr>
              <p:cNvPr id="17" name="TextBox 16">
                <a:extLst>
                  <a:ext uri="{FF2B5EF4-FFF2-40B4-BE49-F238E27FC236}">
                    <a16:creationId xmlns:a16="http://schemas.microsoft.com/office/drawing/2014/main" id="{9928C269-ACEE-4D67-B0BA-E41ADD46F4F1}"/>
                  </a:ext>
                </a:extLst>
              </p:cNvPr>
              <p:cNvSpPr txBox="1"/>
              <p:nvPr/>
            </p:nvSpPr>
            <p:spPr>
              <a:xfrm>
                <a:off x="389800" y="5969863"/>
                <a:ext cx="1903085" cy="369332"/>
              </a:xfrm>
              <a:prstGeom prst="rect">
                <a:avLst/>
              </a:prstGeom>
              <a:noFill/>
            </p:spPr>
            <p:txBody>
              <a:bodyPr wrap="none" rtlCol="0">
                <a:spAutoFit/>
              </a:bodyPr>
              <a:lstStyle/>
              <a:p>
                <a:r>
                  <a:rPr lang="en-GB" b="1" dirty="0">
                    <a:solidFill>
                      <a:schemeClr val="bg1"/>
                    </a:solidFill>
                    <a:latin typeface="Arial" panose="020B0604020202020204" pitchFamily="34" charset="0"/>
                    <a:cs typeface="Arial" panose="020B0604020202020204" pitchFamily="34" charset="0"/>
                  </a:rPr>
                  <a:t>Growing places</a:t>
                </a:r>
              </a:p>
            </p:txBody>
          </p:sp>
          <p:pic>
            <p:nvPicPr>
              <p:cNvPr id="18" name="Picture 17">
                <a:extLst>
                  <a:ext uri="{FF2B5EF4-FFF2-40B4-BE49-F238E27FC236}">
                    <a16:creationId xmlns:a16="http://schemas.microsoft.com/office/drawing/2014/main" id="{7479E257-3D03-4E72-A9D6-3BA87F0904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5962" y="4779675"/>
                <a:ext cx="1270760" cy="1270760"/>
              </a:xfrm>
              <a:prstGeom prst="rect">
                <a:avLst/>
              </a:prstGeom>
            </p:spPr>
          </p:pic>
        </p:grpSp>
      </p:grpSp>
      <p:sp>
        <p:nvSpPr>
          <p:cNvPr id="21" name="Text Placeholder 18">
            <a:extLst>
              <a:ext uri="{FF2B5EF4-FFF2-40B4-BE49-F238E27FC236}">
                <a16:creationId xmlns:a16="http://schemas.microsoft.com/office/drawing/2014/main" id="{B33D1687-6F50-4C33-BFA6-E3103CC6291A}"/>
              </a:ext>
            </a:extLst>
          </p:cNvPr>
          <p:cNvSpPr>
            <a:spLocks noGrp="1"/>
          </p:cNvSpPr>
          <p:nvPr>
            <p:ph type="body" sz="quarter" idx="10"/>
          </p:nvPr>
        </p:nvSpPr>
        <p:spPr>
          <a:xfrm>
            <a:off x="534257" y="2072890"/>
            <a:ext cx="8229600" cy="4267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0463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CF7C536-B863-427B-84B0-FF6834D21BA6}"/>
              </a:ext>
            </a:extLst>
          </p:cNvPr>
          <p:cNvSpPr>
            <a:spLocks noGrp="1"/>
          </p:cNvSpPr>
          <p:nvPr>
            <p:ph type="title"/>
          </p:nvPr>
        </p:nvSpPr>
        <p:spPr>
          <a:xfrm>
            <a:off x="3351521" y="341834"/>
            <a:ext cx="8229600" cy="1325563"/>
          </a:xfrm>
        </p:spPr>
        <p:txBody>
          <a:bodyPr/>
          <a:lstStyle>
            <a:lvl1pPr>
              <a:defRPr b="1">
                <a:solidFill>
                  <a:schemeClr val="accent5"/>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4" name="Rectangle 3">
            <a:extLst>
              <a:ext uri="{FF2B5EF4-FFF2-40B4-BE49-F238E27FC236}">
                <a16:creationId xmlns:a16="http://schemas.microsoft.com/office/drawing/2014/main" id="{74980453-1102-44C4-86A7-38A6EBC03FF1}"/>
              </a:ext>
            </a:extLst>
          </p:cNvPr>
          <p:cNvSpPr/>
          <p:nvPr userDrawn="1"/>
        </p:nvSpPr>
        <p:spPr>
          <a:xfrm>
            <a:off x="0" y="0"/>
            <a:ext cx="2835149" cy="6708618"/>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grpSp>
        <p:nvGrpSpPr>
          <p:cNvPr id="5" name="Group 4">
            <a:extLst>
              <a:ext uri="{FF2B5EF4-FFF2-40B4-BE49-F238E27FC236}">
                <a16:creationId xmlns:a16="http://schemas.microsoft.com/office/drawing/2014/main" id="{AE18A017-EA72-49F8-B7BC-A29C65141C5E}"/>
              </a:ext>
            </a:extLst>
          </p:cNvPr>
          <p:cNvGrpSpPr/>
          <p:nvPr userDrawn="1"/>
        </p:nvGrpSpPr>
        <p:grpSpPr>
          <a:xfrm>
            <a:off x="324967" y="646928"/>
            <a:ext cx="2185214" cy="5564144"/>
            <a:chOff x="282235" y="775051"/>
            <a:chExt cx="2185214" cy="5564144"/>
          </a:xfrm>
        </p:grpSpPr>
        <p:grpSp>
          <p:nvGrpSpPr>
            <p:cNvPr id="6" name="Group 5" descr="Growing people icon">
              <a:extLst>
                <a:ext uri="{FF2B5EF4-FFF2-40B4-BE49-F238E27FC236}">
                  <a16:creationId xmlns:a16="http://schemas.microsoft.com/office/drawing/2014/main" id="{B8826E1A-CB51-47B7-B212-C18FB22F718F}"/>
                </a:ext>
              </a:extLst>
            </p:cNvPr>
            <p:cNvGrpSpPr/>
            <p:nvPr userDrawn="1"/>
          </p:nvGrpSpPr>
          <p:grpSpPr>
            <a:xfrm>
              <a:off x="361581" y="775051"/>
              <a:ext cx="1928733" cy="1661998"/>
              <a:chOff x="361581" y="775051"/>
              <a:chExt cx="1928733" cy="1661998"/>
            </a:xfrm>
          </p:grpSpPr>
          <p:sp>
            <p:nvSpPr>
              <p:cNvPr id="12" name="TextBox 11">
                <a:extLst>
                  <a:ext uri="{FF2B5EF4-FFF2-40B4-BE49-F238E27FC236}">
                    <a16:creationId xmlns:a16="http://schemas.microsoft.com/office/drawing/2014/main" id="{09ED2821-4110-4881-905F-F6E3CC4F42E1}"/>
                  </a:ext>
                </a:extLst>
              </p:cNvPr>
              <p:cNvSpPr txBox="1"/>
              <p:nvPr/>
            </p:nvSpPr>
            <p:spPr>
              <a:xfrm>
                <a:off x="361581" y="2067717"/>
                <a:ext cx="1928733" cy="369332"/>
              </a:xfrm>
              <a:prstGeom prst="rect">
                <a:avLst/>
              </a:prstGeom>
              <a:noFill/>
            </p:spPr>
            <p:txBody>
              <a:bodyPr wrap="none" rtlCol="0">
                <a:spAutoFit/>
              </a:bodyPr>
              <a:lstStyle/>
              <a:p>
                <a:r>
                  <a:rPr lang="en-GB" b="1" dirty="0">
                    <a:solidFill>
                      <a:schemeClr val="bg1"/>
                    </a:solidFill>
                    <a:latin typeface="Arial" panose="020B0604020202020204" pitchFamily="34" charset="0"/>
                    <a:cs typeface="Arial" panose="020B0604020202020204" pitchFamily="34" charset="0"/>
                  </a:rPr>
                  <a:t>Growing people</a:t>
                </a:r>
              </a:p>
            </p:txBody>
          </p:sp>
          <p:pic>
            <p:nvPicPr>
              <p:cNvPr id="13" name="Picture 12" descr="A close up of a logo&#10;&#10;Description automatically generated">
                <a:extLst>
                  <a:ext uri="{FF2B5EF4-FFF2-40B4-BE49-F238E27FC236}">
                    <a16:creationId xmlns:a16="http://schemas.microsoft.com/office/drawing/2014/main" id="{48C46249-7D48-4E69-95DB-47919EAF961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1330" y="775051"/>
                <a:ext cx="1402671" cy="1402671"/>
              </a:xfrm>
              <a:prstGeom prst="rect">
                <a:avLst/>
              </a:prstGeom>
            </p:spPr>
          </p:pic>
        </p:grpSp>
        <p:sp>
          <p:nvSpPr>
            <p:cNvPr id="7" name="TextBox 6" descr="Growing business icon">
              <a:extLst>
                <a:ext uri="{FF2B5EF4-FFF2-40B4-BE49-F238E27FC236}">
                  <a16:creationId xmlns:a16="http://schemas.microsoft.com/office/drawing/2014/main" id="{F022FDB3-7136-4FE0-B765-45DF81ABC2B6}"/>
                </a:ext>
              </a:extLst>
            </p:cNvPr>
            <p:cNvSpPr txBox="1"/>
            <p:nvPr userDrawn="1"/>
          </p:nvSpPr>
          <p:spPr>
            <a:xfrm>
              <a:off x="282235" y="3954511"/>
              <a:ext cx="2185214" cy="369332"/>
            </a:xfrm>
            <a:prstGeom prst="rect">
              <a:avLst/>
            </a:prstGeom>
            <a:noFill/>
          </p:spPr>
          <p:txBody>
            <a:bodyPr wrap="none" rtlCol="0">
              <a:spAutoFit/>
            </a:bodyPr>
            <a:lstStyle/>
            <a:p>
              <a:r>
                <a:rPr lang="en-GB" b="1" dirty="0">
                  <a:solidFill>
                    <a:schemeClr val="bg1"/>
                  </a:solidFill>
                  <a:latin typeface="Arial" panose="020B0604020202020204" pitchFamily="34" charset="0"/>
                  <a:cs typeface="Arial" panose="020B0604020202020204" pitchFamily="34" charset="0"/>
                </a:rPr>
                <a:t>Growing business</a:t>
              </a:r>
            </a:p>
          </p:txBody>
        </p:sp>
        <p:pic>
          <p:nvPicPr>
            <p:cNvPr id="8" name="Picture 7" descr="Growing business icon">
              <a:extLst>
                <a:ext uri="{FF2B5EF4-FFF2-40B4-BE49-F238E27FC236}">
                  <a16:creationId xmlns:a16="http://schemas.microsoft.com/office/drawing/2014/main" id="{AEF577DD-3E49-4476-A6D5-865EB090C37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8608" y="2827380"/>
              <a:ext cx="1178114" cy="1178114"/>
            </a:xfrm>
            <a:prstGeom prst="rect">
              <a:avLst/>
            </a:prstGeom>
          </p:spPr>
        </p:pic>
        <p:grpSp>
          <p:nvGrpSpPr>
            <p:cNvPr id="9" name="Group 8" descr="Growing places icon">
              <a:extLst>
                <a:ext uri="{FF2B5EF4-FFF2-40B4-BE49-F238E27FC236}">
                  <a16:creationId xmlns:a16="http://schemas.microsoft.com/office/drawing/2014/main" id="{10C90EC1-953F-48DD-9038-4972F5E12706}"/>
                </a:ext>
              </a:extLst>
            </p:cNvPr>
            <p:cNvGrpSpPr/>
            <p:nvPr userDrawn="1"/>
          </p:nvGrpSpPr>
          <p:grpSpPr>
            <a:xfrm>
              <a:off x="389800" y="4779675"/>
              <a:ext cx="1903085" cy="1559520"/>
              <a:chOff x="389800" y="4779675"/>
              <a:chExt cx="1903085" cy="1559520"/>
            </a:xfrm>
          </p:grpSpPr>
          <p:sp>
            <p:nvSpPr>
              <p:cNvPr id="10" name="TextBox 9">
                <a:extLst>
                  <a:ext uri="{FF2B5EF4-FFF2-40B4-BE49-F238E27FC236}">
                    <a16:creationId xmlns:a16="http://schemas.microsoft.com/office/drawing/2014/main" id="{7E202931-0B1F-434D-8DC0-BC9B2C8A9BB3}"/>
                  </a:ext>
                </a:extLst>
              </p:cNvPr>
              <p:cNvSpPr txBox="1"/>
              <p:nvPr/>
            </p:nvSpPr>
            <p:spPr>
              <a:xfrm>
                <a:off x="389800" y="5969863"/>
                <a:ext cx="1903085" cy="369332"/>
              </a:xfrm>
              <a:prstGeom prst="rect">
                <a:avLst/>
              </a:prstGeom>
              <a:noFill/>
            </p:spPr>
            <p:txBody>
              <a:bodyPr wrap="none" rtlCol="0">
                <a:spAutoFit/>
              </a:bodyPr>
              <a:lstStyle/>
              <a:p>
                <a:r>
                  <a:rPr lang="en-GB" b="1" dirty="0">
                    <a:solidFill>
                      <a:schemeClr val="bg1"/>
                    </a:solidFill>
                    <a:latin typeface="Arial" panose="020B0604020202020204" pitchFamily="34" charset="0"/>
                    <a:cs typeface="Arial" panose="020B0604020202020204" pitchFamily="34" charset="0"/>
                  </a:rPr>
                  <a:t>Growing places</a:t>
                </a:r>
              </a:p>
            </p:txBody>
          </p:sp>
          <p:pic>
            <p:nvPicPr>
              <p:cNvPr id="11" name="Picture 10">
                <a:extLst>
                  <a:ext uri="{FF2B5EF4-FFF2-40B4-BE49-F238E27FC236}">
                    <a16:creationId xmlns:a16="http://schemas.microsoft.com/office/drawing/2014/main" id="{CE9E52DF-4E19-4585-8CA6-D249E335EE5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5962" y="4779675"/>
                <a:ext cx="1270760" cy="1270760"/>
              </a:xfrm>
              <a:prstGeom prst="rect">
                <a:avLst/>
              </a:prstGeom>
            </p:spPr>
          </p:pic>
        </p:grpSp>
      </p:grpSp>
      <p:sp>
        <p:nvSpPr>
          <p:cNvPr id="14" name="Text Placeholder 18">
            <a:extLst>
              <a:ext uri="{FF2B5EF4-FFF2-40B4-BE49-F238E27FC236}">
                <a16:creationId xmlns:a16="http://schemas.microsoft.com/office/drawing/2014/main" id="{E4D2BEED-6167-4DFB-A6AC-4BA51CF5DEEB}"/>
              </a:ext>
            </a:extLst>
          </p:cNvPr>
          <p:cNvSpPr>
            <a:spLocks noGrp="1"/>
          </p:cNvSpPr>
          <p:nvPr>
            <p:ph type="body" sz="quarter" idx="10"/>
          </p:nvPr>
        </p:nvSpPr>
        <p:spPr>
          <a:xfrm>
            <a:off x="3351522" y="2049599"/>
            <a:ext cx="8229600" cy="4267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084679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Content Placeholder 9">
            <a:extLst>
              <a:ext uri="{FF2B5EF4-FFF2-40B4-BE49-F238E27FC236}">
                <a16:creationId xmlns:a16="http://schemas.microsoft.com/office/drawing/2014/main" id="{0D69ED9A-AA1A-467B-B360-D5599B16C712}"/>
              </a:ext>
            </a:extLst>
          </p:cNvPr>
          <p:cNvSpPr>
            <a:spLocks noGrp="1"/>
          </p:cNvSpPr>
          <p:nvPr>
            <p:ph sz="quarter" idx="10"/>
          </p:nvPr>
        </p:nvSpPr>
        <p:spPr>
          <a:xfrm>
            <a:off x="316813" y="1726059"/>
            <a:ext cx="11558373" cy="469578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itle 1">
            <a:extLst>
              <a:ext uri="{FF2B5EF4-FFF2-40B4-BE49-F238E27FC236}">
                <a16:creationId xmlns:a16="http://schemas.microsoft.com/office/drawing/2014/main" id="{A1A0CC0D-DBF8-41C2-823B-CF2FE2601848}"/>
              </a:ext>
            </a:extLst>
          </p:cNvPr>
          <p:cNvSpPr>
            <a:spLocks noGrp="1"/>
          </p:cNvSpPr>
          <p:nvPr>
            <p:ph type="title"/>
          </p:nvPr>
        </p:nvSpPr>
        <p:spPr>
          <a:xfrm>
            <a:off x="297950" y="282932"/>
            <a:ext cx="11577235" cy="1325563"/>
          </a:xfrm>
        </p:spPr>
        <p:txBody>
          <a:bodyPr/>
          <a:lstStyle>
            <a:lvl1pPr>
              <a:defRPr b="1">
                <a:solidFill>
                  <a:schemeClr val="accent5"/>
                </a:solidFill>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1869429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193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4E213824-5B2A-4C90-A5F7-613ED08B6B1B}"/>
              </a:ext>
            </a:extLst>
          </p:cNvPr>
          <p:cNvSpPr>
            <a:spLocks noGrp="1"/>
          </p:cNvSpPr>
          <p:nvPr>
            <p:ph type="pic" sz="quarter" idx="10"/>
          </p:nvPr>
        </p:nvSpPr>
        <p:spPr>
          <a:xfrm>
            <a:off x="0" y="0"/>
            <a:ext cx="12192000" cy="4860925"/>
          </a:xfrm>
          <a:prstGeom prst="rect">
            <a:avLst/>
          </a:prstGeom>
        </p:spPr>
        <p:txBody>
          <a:bodyPr/>
          <a:lstStyle/>
          <a:p>
            <a:endParaRPr lang="en-GB" dirty="0"/>
          </a:p>
        </p:txBody>
      </p:sp>
      <p:sp>
        <p:nvSpPr>
          <p:cNvPr id="8" name="Title 7">
            <a:extLst>
              <a:ext uri="{FF2B5EF4-FFF2-40B4-BE49-F238E27FC236}">
                <a16:creationId xmlns:a16="http://schemas.microsoft.com/office/drawing/2014/main" id="{6EAF89EF-697F-47D2-BE78-812504DE47C7}"/>
              </a:ext>
            </a:extLst>
          </p:cNvPr>
          <p:cNvSpPr>
            <a:spLocks noGrp="1"/>
          </p:cNvSpPr>
          <p:nvPr>
            <p:ph type="title" hasCustomPrompt="1"/>
          </p:nvPr>
        </p:nvSpPr>
        <p:spPr>
          <a:xfrm>
            <a:off x="1320336" y="5169881"/>
            <a:ext cx="9419707" cy="1388861"/>
          </a:xfrm>
          <a:prstGeom prst="rect">
            <a:avLst/>
          </a:prstGeo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US" dirty="0"/>
              <a:t>Subheading</a:t>
            </a:r>
            <a:endParaRPr lang="en-GB" dirty="0"/>
          </a:p>
        </p:txBody>
      </p:sp>
    </p:spTree>
    <p:extLst>
      <p:ext uri="{BB962C8B-B14F-4D97-AF65-F5344CB8AC3E}">
        <p14:creationId xmlns:p14="http://schemas.microsoft.com/office/powerpoint/2010/main" val="2972856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3A52CF0-2F88-469A-A51D-5FD88B3C0F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8" name="Text Placeholder 2">
            <a:extLst>
              <a:ext uri="{FF2B5EF4-FFF2-40B4-BE49-F238E27FC236}">
                <a16:creationId xmlns:a16="http://schemas.microsoft.com/office/drawing/2014/main" id="{B6C36831-E032-4E53-A14E-DDD9E3FB76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9" name="Picture 8" descr="A close up of a logo&#10;&#10;Description automatically generated">
            <a:extLst>
              <a:ext uri="{FF2B5EF4-FFF2-40B4-BE49-F238E27FC236}">
                <a16:creationId xmlns:a16="http://schemas.microsoft.com/office/drawing/2014/main" id="{A915470E-5BA0-4838-9E74-12077A3EC0AA}"/>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2194" y="6695885"/>
            <a:ext cx="12194194" cy="179080"/>
          </a:xfrm>
          <a:prstGeom prst="rect">
            <a:avLst/>
          </a:prstGeom>
        </p:spPr>
      </p:pic>
    </p:spTree>
    <p:extLst>
      <p:ext uri="{BB962C8B-B14F-4D97-AF65-F5344CB8AC3E}">
        <p14:creationId xmlns:p14="http://schemas.microsoft.com/office/powerpoint/2010/main" val="1287394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8" r:id="rId4"/>
    <p:sldLayoutId id="2147483653" r:id="rId5"/>
    <p:sldLayoutId id="2147483669" r:id="rId6"/>
    <p:sldLayoutId id="2147483667" r:id="rId7"/>
    <p:sldLayoutId id="2147483654"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F9A74D-7E42-423D-8113-BBF2EF8AC1CF}"/>
              </a:ext>
            </a:extLst>
          </p:cNvPr>
          <p:cNvSpPr/>
          <p:nvPr userDrawn="1"/>
        </p:nvSpPr>
        <p:spPr>
          <a:xfrm>
            <a:off x="1" y="4848837"/>
            <a:ext cx="12192000" cy="2009163"/>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pic>
        <p:nvPicPr>
          <p:cNvPr id="8" name="Picture 7" descr="A close up of a logo&#10;&#10;Description automatically generated">
            <a:extLst>
              <a:ext uri="{FF2B5EF4-FFF2-40B4-BE49-F238E27FC236}">
                <a16:creationId xmlns:a16="http://schemas.microsoft.com/office/drawing/2014/main" id="{1E583CEA-91B2-4846-A399-B1894425A7F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4839784"/>
            <a:ext cx="12194194" cy="179080"/>
          </a:xfrm>
          <a:prstGeom prst="rect">
            <a:avLst/>
          </a:prstGeom>
        </p:spPr>
      </p:pic>
      <p:sp>
        <p:nvSpPr>
          <p:cNvPr id="9" name="Right Triangle 8">
            <a:extLst>
              <a:ext uri="{FF2B5EF4-FFF2-40B4-BE49-F238E27FC236}">
                <a16:creationId xmlns:a16="http://schemas.microsoft.com/office/drawing/2014/main" id="{C8E8D0E0-BBD0-4025-B79F-95E1CBFA6DE5}"/>
              </a:ext>
            </a:extLst>
          </p:cNvPr>
          <p:cNvSpPr/>
          <p:nvPr userDrawn="1"/>
        </p:nvSpPr>
        <p:spPr>
          <a:xfrm rot="16200000">
            <a:off x="840377" y="5305907"/>
            <a:ext cx="287383" cy="269966"/>
          </a:xfrm>
          <a:prstGeom prst="r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62816819"/>
      </p:ext>
    </p:extLst>
  </p:cSld>
  <p:clrMap bg1="lt1" tx1="dk1" bg2="lt2" tx2="dk2" accent1="accent1" accent2="accent2" accent3="accent3" accent4="accent4" accent5="accent5" accent6="accent6" hlink="hlink" folHlink="folHlink"/>
  <p:sldLayoutIdLst>
    <p:sldLayoutId id="2147483656" r:id="rId1"/>
    <p:sldLayoutId id="214748367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chart" Target="../charts/chart9.xml"/><Relationship Id="rId5" Type="http://schemas.openxmlformats.org/officeDocument/2006/relationships/image" Target="../media/image18.sv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7.png"/><Relationship Id="rId7"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chart" Target="../charts/chart10.xml"/><Relationship Id="rId4" Type="http://schemas.openxmlformats.org/officeDocument/2006/relationships/image" Target="../media/image18.svg"/></Relationships>
</file>

<file path=ppt/slides/_rels/slide1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4.jpg"/><Relationship Id="rId7"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chart" Target="../charts/chart11.xml"/><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chart" Target="../charts/chart12.xml"/><Relationship Id="rId4" Type="http://schemas.openxmlformats.org/officeDocument/2006/relationships/image" Target="../media/image18.svg"/></Relationships>
</file>

<file path=ppt/slides/_rels/slide17.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32.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chart" Target="../charts/char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35.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chart" Target="../charts/char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8" Type="http://schemas.openxmlformats.org/officeDocument/2006/relationships/hyperlink" Target="https://pixabay.com/en/construction-site-building-concrete-664705/" TargetMode="External"/><Relationship Id="rId3" Type="http://schemas.openxmlformats.org/officeDocument/2006/relationships/image" Target="../media/image18.svg"/><Relationship Id="rId7" Type="http://schemas.openxmlformats.org/officeDocument/2006/relationships/image" Target="../media/image42.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chart" Target="../charts/chart17.xml"/></Relationships>
</file>

<file path=ppt/slides/_rels/slide22.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17.png"/><Relationship Id="rId7" Type="http://schemas.openxmlformats.org/officeDocument/2006/relationships/image" Target="../media/image45.jpe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chart" Target="../charts/chart18.xml"/><Relationship Id="rId4" Type="http://schemas.openxmlformats.org/officeDocument/2006/relationships/image" Target="../media/image18.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56.jpeg"/><Relationship Id="rId3" Type="http://schemas.openxmlformats.org/officeDocument/2006/relationships/image" Target="../media/image47.jpeg"/><Relationship Id="rId7" Type="http://schemas.openxmlformats.org/officeDocument/2006/relationships/image" Target="../media/image51.jpeg"/><Relationship Id="rId12" Type="http://schemas.openxmlformats.org/officeDocument/2006/relationships/image" Target="../media/image55.jpeg"/><Relationship Id="rId2" Type="http://schemas.openxmlformats.org/officeDocument/2006/relationships/notesSlide" Target="../notesSlides/notesSlide12.xml"/><Relationship Id="rId16" Type="http://schemas.openxmlformats.org/officeDocument/2006/relationships/hyperlink" Target="https://www.youtube.com/watch?v=i2MVtX1l__0" TargetMode="External"/><Relationship Id="rId1" Type="http://schemas.openxmlformats.org/officeDocument/2006/relationships/slideLayout" Target="../slideLayouts/slideLayout7.xml"/><Relationship Id="rId6" Type="http://schemas.openxmlformats.org/officeDocument/2006/relationships/image" Target="../media/image50.jpeg"/><Relationship Id="rId11" Type="http://schemas.openxmlformats.org/officeDocument/2006/relationships/image" Target="../media/image54.jpeg"/><Relationship Id="rId5" Type="http://schemas.openxmlformats.org/officeDocument/2006/relationships/image" Target="../media/image49.jpeg"/><Relationship Id="rId15" Type="http://schemas.openxmlformats.org/officeDocument/2006/relationships/image" Target="../media/image58.jpeg"/><Relationship Id="rId10" Type="http://schemas.openxmlformats.org/officeDocument/2006/relationships/hyperlink" Target="https://journalistsresource.org/tip-sheets/reporting/property-taxes-writing-journalism-tips/" TargetMode="External"/><Relationship Id="rId4" Type="http://schemas.openxmlformats.org/officeDocument/2006/relationships/image" Target="../media/image48.jpeg"/><Relationship Id="rId9" Type="http://schemas.openxmlformats.org/officeDocument/2006/relationships/image" Target="../media/image53.jpeg"/><Relationship Id="rId14" Type="http://schemas.openxmlformats.org/officeDocument/2006/relationships/image" Target="../media/image57.jpg"/></Relationships>
</file>

<file path=ppt/slides/_rels/slide2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27.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18.svg"/><Relationship Id="rId7" Type="http://schemas.openxmlformats.org/officeDocument/2006/relationships/image" Target="../media/image59.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 Id="rId9" Type="http://schemas.openxmlformats.org/officeDocument/2006/relationships/image" Target="../media/image6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hyperlink" Target="https://www.goconstruct.org/" TargetMode="External"/><Relationship Id="rId13" Type="http://schemas.openxmlformats.org/officeDocument/2006/relationships/hyperlink" Target="https://www.digitalworld.net/industries-and-jobs" TargetMode="External"/><Relationship Id="rId3" Type="http://schemas.openxmlformats.org/officeDocument/2006/relationships/hyperlink" Target="https://www.prospects.ac.uk/jobs-and-work-experience/job-sectors/" TargetMode="External"/><Relationship Id="rId7" Type="http://schemas.openxmlformats.org/officeDocument/2006/relationships/hyperlink" Target="https://www.thisisengineering.org.uk/" TargetMode="External"/><Relationship Id="rId12" Type="http://schemas.openxmlformats.org/officeDocument/2006/relationships/hyperlink" Target="https://www.think-logistics.co.uk/resources/" TargetMode="External"/><Relationship Id="rId2" Type="http://schemas.openxmlformats.org/officeDocument/2006/relationships/hyperlink" Target="https://protect-eu.mimecast.com/s/vIqfC5W59H09P5COZf5t?domain=gov.uk" TargetMode="External"/><Relationship Id="rId1" Type="http://schemas.openxmlformats.org/officeDocument/2006/relationships/slideLayout" Target="../slideLayouts/slideLayout7.xml"/><Relationship Id="rId6" Type="http://schemas.openxmlformats.org/officeDocument/2006/relationships/hyperlink" Target="https://icould.com/explore/categories/job-types/#jobtype" TargetMode="External"/><Relationship Id="rId11" Type="http://schemas.openxmlformats.org/officeDocument/2006/relationships/hyperlink" Target="https://www.skillsforcare.org.uk/Careers-in-care/Think-Care-Careers.aspx" TargetMode="External"/><Relationship Id="rId5" Type="http://schemas.openxmlformats.org/officeDocument/2006/relationships/hyperlink" Target="https://nationalcareers.service.gov.uk/explore-careers" TargetMode="External"/><Relationship Id="rId10" Type="http://schemas.openxmlformats.org/officeDocument/2006/relationships/hyperlink" Target="https://www.jobs.nhs.uk/" TargetMode="External"/><Relationship Id="rId4" Type="http://schemas.openxmlformats.org/officeDocument/2006/relationships/hyperlink" Target="https://www.youthemployment.org.uk/careers-hub/" TargetMode="External"/><Relationship Id="rId9" Type="http://schemas.openxmlformats.org/officeDocument/2006/relationships/hyperlink" Target="https://discovercreative.career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nationalcareers.service.gov.uk/explore-careers" TargetMode="External"/><Relationship Id="rId2" Type="http://schemas.openxmlformats.org/officeDocument/2006/relationships/hyperlink" Target="https://www.semlep.com/school-labour-market-information/" TargetMode="External"/><Relationship Id="rId1" Type="http://schemas.openxmlformats.org/officeDocument/2006/relationships/slideLayout" Target="../slideLayouts/slideLayout3.xml"/><Relationship Id="rId4" Type="http://schemas.openxmlformats.org/officeDocument/2006/relationships/hyperlink" Target="http://www.semlep.com/school-labour-market-information/"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hyperlink" Target="http://scienceroll.com/tag/dna/" TargetMode="External"/><Relationship Id="rId4" Type="http://schemas.openxmlformats.org/officeDocument/2006/relationships/image" Target="../media/image10.jpe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04699-450A-4A66-A99F-318117EB60D2}"/>
              </a:ext>
            </a:extLst>
          </p:cNvPr>
          <p:cNvSpPr>
            <a:spLocks noGrp="1"/>
          </p:cNvSpPr>
          <p:nvPr>
            <p:ph type="ctrTitle"/>
          </p:nvPr>
        </p:nvSpPr>
        <p:spPr>
          <a:xfrm>
            <a:off x="4547383" y="2864549"/>
            <a:ext cx="7494506" cy="1128901"/>
          </a:xfrm>
        </p:spPr>
        <p:txBody>
          <a:bodyPr>
            <a:normAutofit fontScale="90000"/>
          </a:bodyPr>
          <a:lstStyle/>
          <a:p>
            <a:r>
              <a:rPr lang="en-GB" dirty="0"/>
              <a:t>South East Midlands Labour Market Information</a:t>
            </a:r>
          </a:p>
        </p:txBody>
      </p:sp>
      <p:sp>
        <p:nvSpPr>
          <p:cNvPr id="3" name="Subtitle 2">
            <a:extLst>
              <a:ext uri="{FF2B5EF4-FFF2-40B4-BE49-F238E27FC236}">
                <a16:creationId xmlns:a16="http://schemas.microsoft.com/office/drawing/2014/main" id="{D558939E-10E7-44B7-95EF-D93697F47119}"/>
              </a:ext>
            </a:extLst>
          </p:cNvPr>
          <p:cNvSpPr>
            <a:spLocks noGrp="1"/>
          </p:cNvSpPr>
          <p:nvPr>
            <p:ph type="subTitle" idx="1"/>
          </p:nvPr>
        </p:nvSpPr>
        <p:spPr>
          <a:xfrm>
            <a:off x="4547383" y="4364038"/>
            <a:ext cx="6256083" cy="1655762"/>
          </a:xfrm>
        </p:spPr>
        <p:txBody>
          <a:bodyPr/>
          <a:lstStyle/>
          <a:p>
            <a:r>
              <a:rPr lang="en-GB" dirty="0"/>
              <a:t>April 2022</a:t>
            </a:r>
          </a:p>
        </p:txBody>
      </p:sp>
    </p:spTree>
    <p:extLst>
      <p:ext uri="{BB962C8B-B14F-4D97-AF65-F5344CB8AC3E}">
        <p14:creationId xmlns:p14="http://schemas.microsoft.com/office/powerpoint/2010/main" val="813653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32D3BC80-7958-4638-95F1-4D492DA7766D}"/>
              </a:ext>
            </a:extLst>
          </p:cNvPr>
          <p:cNvSpPr>
            <a:spLocks noGrp="1"/>
          </p:cNvSpPr>
          <p:nvPr>
            <p:ph type="title"/>
          </p:nvPr>
        </p:nvSpPr>
        <p:spPr>
          <a:xfrm>
            <a:off x="307382" y="-180234"/>
            <a:ext cx="11577235" cy="1325563"/>
          </a:xfrm>
        </p:spPr>
        <p:txBody>
          <a:bodyPr>
            <a:normAutofit/>
          </a:bodyPr>
          <a:lstStyle/>
          <a:p>
            <a:r>
              <a:rPr lang="en-GB" sz="3600" dirty="0"/>
              <a:t>Digital Skills in Vacancies</a:t>
            </a:r>
          </a:p>
        </p:txBody>
      </p:sp>
      <p:sp>
        <p:nvSpPr>
          <p:cNvPr id="7" name="Rectangle 6">
            <a:extLst>
              <a:ext uri="{FF2B5EF4-FFF2-40B4-BE49-F238E27FC236}">
                <a16:creationId xmlns:a16="http://schemas.microsoft.com/office/drawing/2014/main" id="{5184D336-EF19-4D44-AD57-D9BD8B916FD0}"/>
              </a:ext>
            </a:extLst>
          </p:cNvPr>
          <p:cNvSpPr/>
          <p:nvPr/>
        </p:nvSpPr>
        <p:spPr>
          <a:xfrm>
            <a:off x="8644069" y="2260269"/>
            <a:ext cx="2912205" cy="2585323"/>
          </a:xfrm>
          <a:prstGeom prst="rect">
            <a:avLst/>
          </a:prstGeom>
          <a:solidFill>
            <a:srgbClr val="2B4345"/>
          </a:solidFill>
        </p:spPr>
        <p:txBody>
          <a:bodyPr wrap="square">
            <a:spAutoFit/>
          </a:bodyPr>
          <a:lstStyle/>
          <a:p>
            <a:pPr algn="ctr">
              <a:buClr>
                <a:schemeClr val="accent1"/>
              </a:buClr>
            </a:pPr>
            <a:r>
              <a:rPr lang="en-GB" b="1" dirty="0">
                <a:solidFill>
                  <a:schemeClr val="bg1"/>
                </a:solidFill>
                <a:latin typeface="Arial" panose="020B0604020202020204" pitchFamily="34" charset="0"/>
                <a:cs typeface="Arial" panose="020B0604020202020204" pitchFamily="34" charset="0"/>
              </a:rPr>
              <a:t>Digital Literacy</a:t>
            </a:r>
          </a:p>
          <a:p>
            <a:pPr>
              <a:buClr>
                <a:schemeClr val="accent1"/>
              </a:buClr>
            </a:pPr>
            <a:endParaRPr lang="en-GB" b="1" dirty="0">
              <a:solidFill>
                <a:schemeClr val="bg1"/>
              </a:solidFill>
              <a:latin typeface="Arial" panose="020B0604020202020204" pitchFamily="34" charset="0"/>
              <a:cs typeface="Arial" panose="020B0604020202020204" pitchFamily="34" charset="0"/>
            </a:endParaRPr>
          </a:p>
          <a:p>
            <a:pPr algn="ctr">
              <a:buClr>
                <a:schemeClr val="accent1"/>
              </a:buClr>
            </a:pPr>
            <a:r>
              <a:rPr lang="en-GB" b="1" dirty="0">
                <a:solidFill>
                  <a:schemeClr val="bg1"/>
                </a:solidFill>
                <a:latin typeface="Arial" panose="020B0604020202020204" pitchFamily="34" charset="0"/>
                <a:cs typeface="Arial" panose="020B0604020202020204" pitchFamily="34" charset="0"/>
              </a:rPr>
              <a:t>Majority of occupations require the use of Microsoft Excel and/or elements of MS Office</a:t>
            </a:r>
          </a:p>
          <a:p>
            <a:pPr algn="ctr">
              <a:buClr>
                <a:schemeClr val="accent1"/>
              </a:buClr>
            </a:pPr>
            <a:endParaRPr lang="en-GB" b="1" dirty="0">
              <a:solidFill>
                <a:schemeClr val="bg1"/>
              </a:solidFill>
              <a:latin typeface="Arial" panose="020B0604020202020204" pitchFamily="34" charset="0"/>
              <a:cs typeface="Arial" panose="020B0604020202020204" pitchFamily="34" charset="0"/>
            </a:endParaRPr>
          </a:p>
          <a:p>
            <a:pPr algn="ctr">
              <a:buClr>
                <a:schemeClr val="accent1"/>
              </a:buClr>
            </a:pPr>
            <a:r>
              <a:rPr lang="en-GB" b="1" dirty="0">
                <a:solidFill>
                  <a:schemeClr val="bg1"/>
                </a:solidFill>
                <a:latin typeface="Arial" panose="020B0604020202020204" pitchFamily="34" charset="0"/>
                <a:cs typeface="Arial" panose="020B0604020202020204" pitchFamily="34" charset="0"/>
              </a:rPr>
              <a:t>Increasing due to remote working</a:t>
            </a:r>
          </a:p>
        </p:txBody>
      </p:sp>
      <p:sp>
        <p:nvSpPr>
          <p:cNvPr id="8" name="TextBox 7">
            <a:extLst>
              <a:ext uri="{FF2B5EF4-FFF2-40B4-BE49-F238E27FC236}">
                <a16:creationId xmlns:a16="http://schemas.microsoft.com/office/drawing/2014/main" id="{FCCA7D70-6176-4146-B91A-29F16ACCF690}"/>
              </a:ext>
            </a:extLst>
          </p:cNvPr>
          <p:cNvSpPr txBox="1"/>
          <p:nvPr/>
        </p:nvSpPr>
        <p:spPr>
          <a:xfrm>
            <a:off x="192505" y="6401738"/>
            <a:ext cx="3755728"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rPr>
              <a:t>Source: Labour Insight (Burning Glass Technologies)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endParaRPr>
          </a:p>
        </p:txBody>
      </p:sp>
      <p:graphicFrame>
        <p:nvGraphicFramePr>
          <p:cNvPr id="6" name="Chart 5">
            <a:extLst>
              <a:ext uri="{FF2B5EF4-FFF2-40B4-BE49-F238E27FC236}">
                <a16:creationId xmlns:a16="http://schemas.microsoft.com/office/drawing/2014/main" id="{90721B79-11AD-4EAC-93E7-F8F35487F82A}"/>
              </a:ext>
            </a:extLst>
          </p:cNvPr>
          <p:cNvGraphicFramePr>
            <a:graphicFrameLocks/>
          </p:cNvGraphicFramePr>
          <p:nvPr>
            <p:extLst>
              <p:ext uri="{D42A27DB-BD31-4B8C-83A1-F6EECF244321}">
                <p14:modId xmlns:p14="http://schemas.microsoft.com/office/powerpoint/2010/main" val="2088299023"/>
              </p:ext>
            </p:extLst>
          </p:nvPr>
        </p:nvGraphicFramePr>
        <p:xfrm>
          <a:off x="635726" y="1145329"/>
          <a:ext cx="7458407" cy="48152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5363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32D3BC80-7958-4638-95F1-4D492DA7766D}"/>
              </a:ext>
            </a:extLst>
          </p:cNvPr>
          <p:cNvSpPr>
            <a:spLocks noGrp="1"/>
          </p:cNvSpPr>
          <p:nvPr>
            <p:ph type="title"/>
          </p:nvPr>
        </p:nvSpPr>
        <p:spPr>
          <a:xfrm>
            <a:off x="307382" y="-180234"/>
            <a:ext cx="11577235" cy="1325563"/>
          </a:xfrm>
        </p:spPr>
        <p:txBody>
          <a:bodyPr>
            <a:normAutofit/>
          </a:bodyPr>
          <a:lstStyle/>
          <a:p>
            <a:r>
              <a:rPr lang="en-GB" sz="3600" dirty="0"/>
              <a:t>Digital Skills in Vacancies</a:t>
            </a:r>
          </a:p>
        </p:txBody>
      </p:sp>
      <p:sp>
        <p:nvSpPr>
          <p:cNvPr id="4" name="TextBox 3">
            <a:extLst>
              <a:ext uri="{FF2B5EF4-FFF2-40B4-BE49-F238E27FC236}">
                <a16:creationId xmlns:a16="http://schemas.microsoft.com/office/drawing/2014/main" id="{2C7F5F62-2635-49DF-938F-45A41149E0F5}"/>
              </a:ext>
            </a:extLst>
          </p:cNvPr>
          <p:cNvSpPr txBox="1"/>
          <p:nvPr/>
        </p:nvSpPr>
        <p:spPr>
          <a:xfrm>
            <a:off x="0" y="6497991"/>
            <a:ext cx="3755728"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rPr>
              <a:t>Source: Labour Insight (Burning Glass Technologies)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endParaRPr>
          </a:p>
        </p:txBody>
      </p:sp>
      <p:graphicFrame>
        <p:nvGraphicFramePr>
          <p:cNvPr id="6" name="Chart 5">
            <a:extLst>
              <a:ext uri="{FF2B5EF4-FFF2-40B4-BE49-F238E27FC236}">
                <a16:creationId xmlns:a16="http://schemas.microsoft.com/office/drawing/2014/main" id="{BBCB2AD6-8F20-469C-9E68-EC9CBA6DDEF6}"/>
              </a:ext>
            </a:extLst>
          </p:cNvPr>
          <p:cNvGraphicFramePr>
            <a:graphicFrameLocks/>
          </p:cNvGraphicFramePr>
          <p:nvPr>
            <p:extLst>
              <p:ext uri="{D42A27DB-BD31-4B8C-83A1-F6EECF244321}">
                <p14:modId xmlns:p14="http://schemas.microsoft.com/office/powerpoint/2010/main" val="969467856"/>
              </p:ext>
            </p:extLst>
          </p:nvPr>
        </p:nvGraphicFramePr>
        <p:xfrm>
          <a:off x="592667" y="914400"/>
          <a:ext cx="11023599" cy="5300133"/>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a:extLst>
              <a:ext uri="{FF2B5EF4-FFF2-40B4-BE49-F238E27FC236}">
                <a16:creationId xmlns:a16="http://schemas.microsoft.com/office/drawing/2014/main" id="{83620454-8FB3-4E56-8DDC-EBB1C44B3389}"/>
              </a:ext>
            </a:extLst>
          </p:cNvPr>
          <p:cNvGrpSpPr/>
          <p:nvPr/>
        </p:nvGrpSpPr>
        <p:grpSpPr>
          <a:xfrm>
            <a:off x="4126990" y="5112996"/>
            <a:ext cx="3954951" cy="1384995"/>
            <a:chOff x="7795491" y="1022158"/>
            <a:chExt cx="3954951" cy="1384995"/>
          </a:xfrm>
        </p:grpSpPr>
        <p:sp>
          <p:nvSpPr>
            <p:cNvPr id="12" name="Rectangle 11">
              <a:extLst>
                <a:ext uri="{FF2B5EF4-FFF2-40B4-BE49-F238E27FC236}">
                  <a16:creationId xmlns:a16="http://schemas.microsoft.com/office/drawing/2014/main" id="{EE3E6BDF-AF03-4792-ADEE-27E9BA9D4E38}"/>
                </a:ext>
              </a:extLst>
            </p:cNvPr>
            <p:cNvSpPr/>
            <p:nvPr/>
          </p:nvSpPr>
          <p:spPr>
            <a:xfrm>
              <a:off x="7795491" y="1022158"/>
              <a:ext cx="3952972" cy="13849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9C72DE90-C0E7-4D6D-98CF-1718FD877F66}"/>
                </a:ext>
              </a:extLst>
            </p:cNvPr>
            <p:cNvSpPr txBox="1"/>
            <p:nvPr/>
          </p:nvSpPr>
          <p:spPr>
            <a:xfrm>
              <a:off x="8147276" y="1022158"/>
              <a:ext cx="3603166" cy="1384995"/>
            </a:xfrm>
            <a:prstGeom prst="rect">
              <a:avLst/>
            </a:prstGeom>
            <a:noFill/>
          </p:spPr>
          <p:txBody>
            <a:bodyPr wrap="none" rtlCol="0">
              <a:spAutoFit/>
            </a:bodyPr>
            <a:lstStyle/>
            <a:p>
              <a:r>
                <a:rPr lang="en-GB" sz="1400" dirty="0">
                  <a:latin typeface="Arial" panose="020B0604020202020204" pitchFamily="34" charset="0"/>
                  <a:cs typeface="Arial" panose="020B0604020202020204" pitchFamily="34" charset="0"/>
                </a:rPr>
                <a:t>Programming Software/Programming Tools</a:t>
              </a:r>
            </a:p>
            <a:p>
              <a:r>
                <a:rPr lang="en-GB" sz="1400" dirty="0">
                  <a:latin typeface="Arial" panose="020B0604020202020204" pitchFamily="34" charset="0"/>
                  <a:cs typeface="Arial" panose="020B0604020202020204" pitchFamily="34" charset="0"/>
                </a:rPr>
                <a:t>Business systems</a:t>
              </a:r>
            </a:p>
            <a:p>
              <a:r>
                <a:rPr lang="en-GB" sz="1400" dirty="0">
                  <a:latin typeface="Arial" panose="020B0604020202020204" pitchFamily="34" charset="0"/>
                  <a:cs typeface="Arial" panose="020B0604020202020204" pitchFamily="34" charset="0"/>
                </a:rPr>
                <a:t>Customer Relationship Management</a:t>
              </a:r>
            </a:p>
            <a:p>
              <a:r>
                <a:rPr lang="en-GB" sz="1400" dirty="0">
                  <a:latin typeface="Arial" panose="020B0604020202020204" pitchFamily="34" charset="0"/>
                  <a:cs typeface="Arial" panose="020B0604020202020204" pitchFamily="34" charset="0"/>
                </a:rPr>
                <a:t>Design</a:t>
              </a:r>
            </a:p>
            <a:p>
              <a:r>
                <a:rPr lang="en-GB" sz="1400" dirty="0">
                  <a:latin typeface="Arial" panose="020B0604020202020204" pitchFamily="34" charset="0"/>
                  <a:cs typeface="Arial" panose="020B0604020202020204" pitchFamily="34" charset="0"/>
                </a:rPr>
                <a:t>Computer network/support</a:t>
              </a:r>
            </a:p>
            <a:p>
              <a:r>
                <a:rPr lang="en-GB" sz="1400" dirty="0">
                  <a:latin typeface="Arial" panose="020B0604020202020204" pitchFamily="34" charset="0"/>
                  <a:cs typeface="Arial" panose="020B0604020202020204" pitchFamily="34" charset="0"/>
                </a:rPr>
                <a:t>Creativity</a:t>
              </a:r>
            </a:p>
          </p:txBody>
        </p:sp>
        <p:sp>
          <p:nvSpPr>
            <p:cNvPr id="3" name="Oval 2">
              <a:extLst>
                <a:ext uri="{FF2B5EF4-FFF2-40B4-BE49-F238E27FC236}">
                  <a16:creationId xmlns:a16="http://schemas.microsoft.com/office/drawing/2014/main" id="{088A0F97-BC22-4AA7-A573-413530ED0E1D}"/>
                </a:ext>
              </a:extLst>
            </p:cNvPr>
            <p:cNvSpPr/>
            <p:nvPr/>
          </p:nvSpPr>
          <p:spPr>
            <a:xfrm>
              <a:off x="8011503" y="1114561"/>
              <a:ext cx="157018" cy="1385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B8C5A822-C95F-4ACE-B0B3-7BB482AB9526}"/>
                </a:ext>
              </a:extLst>
            </p:cNvPr>
            <p:cNvSpPr/>
            <p:nvPr/>
          </p:nvSpPr>
          <p:spPr>
            <a:xfrm>
              <a:off x="8012306" y="1325553"/>
              <a:ext cx="157018" cy="13852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346B5571-BD37-47DF-93B7-76AE75818272}"/>
                </a:ext>
              </a:extLst>
            </p:cNvPr>
            <p:cNvSpPr/>
            <p:nvPr/>
          </p:nvSpPr>
          <p:spPr>
            <a:xfrm>
              <a:off x="8011503" y="1536545"/>
              <a:ext cx="157018" cy="13852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2009DDEA-791F-41AA-95D7-BA3E668E8BA6}"/>
                </a:ext>
              </a:extLst>
            </p:cNvPr>
            <p:cNvSpPr/>
            <p:nvPr/>
          </p:nvSpPr>
          <p:spPr>
            <a:xfrm>
              <a:off x="8011503" y="1747537"/>
              <a:ext cx="157018" cy="13852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0E02E584-8335-4348-8E5E-A23DA4EEC1CD}"/>
                </a:ext>
              </a:extLst>
            </p:cNvPr>
            <p:cNvSpPr/>
            <p:nvPr/>
          </p:nvSpPr>
          <p:spPr>
            <a:xfrm>
              <a:off x="8011503" y="1958740"/>
              <a:ext cx="157018" cy="13852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00DCD6F0-DAEF-4B2E-955C-0EE987DB8D13}"/>
                </a:ext>
              </a:extLst>
            </p:cNvPr>
            <p:cNvSpPr/>
            <p:nvPr/>
          </p:nvSpPr>
          <p:spPr>
            <a:xfrm>
              <a:off x="8015079" y="2185156"/>
              <a:ext cx="157018" cy="13852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336604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04699-450A-4A66-A99F-318117EB60D2}"/>
              </a:ext>
            </a:extLst>
          </p:cNvPr>
          <p:cNvSpPr>
            <a:spLocks noGrp="1"/>
          </p:cNvSpPr>
          <p:nvPr>
            <p:ph type="ctrTitle"/>
          </p:nvPr>
        </p:nvSpPr>
        <p:spPr>
          <a:xfrm>
            <a:off x="4547383" y="2300099"/>
            <a:ext cx="7494506" cy="1128901"/>
          </a:xfrm>
        </p:spPr>
        <p:txBody>
          <a:bodyPr>
            <a:normAutofit fontScale="90000"/>
          </a:bodyPr>
          <a:lstStyle/>
          <a:p>
            <a:r>
              <a:rPr lang="en-GB" dirty="0"/>
              <a:t>South East Midlands Career Opportunities</a:t>
            </a:r>
          </a:p>
        </p:txBody>
      </p:sp>
      <p:sp>
        <p:nvSpPr>
          <p:cNvPr id="3" name="Subtitle 2">
            <a:extLst>
              <a:ext uri="{FF2B5EF4-FFF2-40B4-BE49-F238E27FC236}">
                <a16:creationId xmlns:a16="http://schemas.microsoft.com/office/drawing/2014/main" id="{D558939E-10E7-44B7-95EF-D93697F47119}"/>
              </a:ext>
            </a:extLst>
          </p:cNvPr>
          <p:cNvSpPr>
            <a:spLocks noGrp="1"/>
          </p:cNvSpPr>
          <p:nvPr>
            <p:ph type="subTitle" idx="1"/>
          </p:nvPr>
        </p:nvSpPr>
        <p:spPr>
          <a:xfrm>
            <a:off x="4547383" y="3893775"/>
            <a:ext cx="6256083" cy="1655762"/>
          </a:xfrm>
        </p:spPr>
        <p:txBody>
          <a:bodyPr>
            <a:normAutofit/>
          </a:bodyPr>
          <a:lstStyle/>
          <a:p>
            <a:r>
              <a:rPr lang="en-GB" sz="3200" dirty="0"/>
              <a:t>Top 10 Occupational Groups</a:t>
            </a:r>
          </a:p>
        </p:txBody>
      </p:sp>
    </p:spTree>
    <p:extLst>
      <p:ext uri="{BB962C8B-B14F-4D97-AF65-F5344CB8AC3E}">
        <p14:creationId xmlns:p14="http://schemas.microsoft.com/office/powerpoint/2010/main" val="1631267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erson using a computer&#10;&#10;Description automatically generated with low confidence">
            <a:extLst>
              <a:ext uri="{FF2B5EF4-FFF2-40B4-BE49-F238E27FC236}">
                <a16:creationId xmlns:a16="http://schemas.microsoft.com/office/drawing/2014/main" id="{298C6D50-1B98-404E-8F61-D86D714D7B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45917" y="874849"/>
            <a:ext cx="2525987" cy="16842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itle 2">
            <a:extLst>
              <a:ext uri="{FF2B5EF4-FFF2-40B4-BE49-F238E27FC236}">
                <a16:creationId xmlns:a16="http://schemas.microsoft.com/office/drawing/2014/main" id="{32D3BC80-7958-4638-95F1-4D492DA7766D}"/>
              </a:ext>
            </a:extLst>
          </p:cNvPr>
          <p:cNvSpPr>
            <a:spLocks noGrp="1"/>
          </p:cNvSpPr>
          <p:nvPr>
            <p:ph type="title"/>
          </p:nvPr>
        </p:nvSpPr>
        <p:spPr>
          <a:xfrm>
            <a:off x="307382" y="-180234"/>
            <a:ext cx="11577235" cy="1325563"/>
          </a:xfrm>
        </p:spPr>
        <p:txBody>
          <a:bodyPr>
            <a:normAutofit/>
          </a:bodyPr>
          <a:lstStyle/>
          <a:p>
            <a:r>
              <a:rPr lang="en-GB" sz="3600" dirty="0"/>
              <a:t>1. Business Operations</a:t>
            </a:r>
          </a:p>
        </p:txBody>
      </p:sp>
      <p:sp>
        <p:nvSpPr>
          <p:cNvPr id="9" name="TextBox 8">
            <a:extLst>
              <a:ext uri="{FF2B5EF4-FFF2-40B4-BE49-F238E27FC236}">
                <a16:creationId xmlns:a16="http://schemas.microsoft.com/office/drawing/2014/main" id="{8D0E23F0-68AE-44B1-A792-9B1E67D5A108}"/>
              </a:ext>
            </a:extLst>
          </p:cNvPr>
          <p:cNvSpPr txBox="1"/>
          <p:nvPr/>
        </p:nvSpPr>
        <p:spPr>
          <a:xfrm>
            <a:off x="7734079" y="2532578"/>
            <a:ext cx="3857200" cy="2677656"/>
          </a:xfrm>
          <a:prstGeom prst="rect">
            <a:avLst/>
          </a:prstGeom>
          <a:noFill/>
        </p:spPr>
        <p:txBody>
          <a:bodyPr wrap="square" rtlCol="0">
            <a:spAutoFit/>
          </a:bodyPr>
          <a:lstStyle/>
          <a:p>
            <a:pPr>
              <a:buClr>
                <a:schemeClr val="accent3"/>
              </a:buClr>
            </a:pPr>
            <a:r>
              <a:rPr lang="en-GB" sz="1200" b="1" dirty="0">
                <a:latin typeface="Arial" panose="020B0604020202020204" pitchFamily="34" charset="0"/>
                <a:cs typeface="Arial" panose="020B0604020202020204" pitchFamily="34" charset="0"/>
              </a:rPr>
              <a:t>Comments</a:t>
            </a:r>
          </a:p>
          <a:p>
            <a:pPr marL="174625" indent="-174625">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18% of all job vacancies and increasing</a:t>
            </a:r>
          </a:p>
          <a:p>
            <a:pPr marL="174625" indent="-174625">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Many positions are hidden jobs in businesses</a:t>
            </a:r>
          </a:p>
          <a:p>
            <a:pPr marL="174625" indent="-174625">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Opportunities for roles in human resources, marketing and procurement (buying)</a:t>
            </a:r>
          </a:p>
          <a:p>
            <a:pPr marL="174625" indent="-174625">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These occupations are in most sectors and occupations tend to be transferable across sectors</a:t>
            </a:r>
          </a:p>
          <a:p>
            <a:pPr>
              <a:buClr>
                <a:schemeClr val="accent3"/>
              </a:buClr>
            </a:pPr>
            <a:endParaRPr lang="en-GB" sz="1200" dirty="0">
              <a:latin typeface="Arial" panose="020B0604020202020204" pitchFamily="34" charset="0"/>
              <a:cs typeface="Arial" panose="020B0604020202020204" pitchFamily="34" charset="0"/>
            </a:endParaRPr>
          </a:p>
          <a:p>
            <a:pPr>
              <a:buClr>
                <a:schemeClr val="accent3"/>
              </a:buClr>
            </a:pPr>
            <a:r>
              <a:rPr lang="en-GB" sz="1200" b="1" dirty="0">
                <a:latin typeface="Arial" panose="020B0604020202020204" pitchFamily="34" charset="0"/>
                <a:cs typeface="Arial" panose="020B0604020202020204" pitchFamily="34" charset="0"/>
              </a:rPr>
              <a:t>Employer Preferred Pathways</a:t>
            </a:r>
          </a:p>
          <a:p>
            <a:pPr marL="171450" indent="-171450">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Further education college</a:t>
            </a:r>
          </a:p>
          <a:p>
            <a:pPr marL="171450" indent="-171450">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Apprenticeships</a:t>
            </a:r>
          </a:p>
          <a:p>
            <a:pPr marL="171450" indent="-171450">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University</a:t>
            </a:r>
          </a:p>
          <a:p>
            <a:pPr>
              <a:buClr>
                <a:schemeClr val="accent3"/>
              </a:buClr>
            </a:pPr>
            <a:r>
              <a:rPr lang="en-GB" sz="1200" dirty="0">
                <a:latin typeface="Arial" panose="020B0604020202020204" pitchFamily="34" charset="0"/>
                <a:cs typeface="Arial" panose="020B0604020202020204" pitchFamily="34" charset="0"/>
              </a:rPr>
              <a:t>(check pathways for each occupation)</a:t>
            </a:r>
          </a:p>
          <a:p>
            <a:pPr>
              <a:buClr>
                <a:schemeClr val="accent3"/>
              </a:buClr>
            </a:pPr>
            <a:endParaRPr lang="en-GB" sz="1200" dirty="0">
              <a:latin typeface="Arial" panose="020B0604020202020204" pitchFamily="34" charset="0"/>
              <a:cs typeface="Arial" panose="020B0604020202020204" pitchFamily="34" charset="0"/>
            </a:endParaRPr>
          </a:p>
        </p:txBody>
      </p:sp>
      <p:graphicFrame>
        <p:nvGraphicFramePr>
          <p:cNvPr id="11" name="Table 10">
            <a:extLst>
              <a:ext uri="{FF2B5EF4-FFF2-40B4-BE49-F238E27FC236}">
                <a16:creationId xmlns:a16="http://schemas.microsoft.com/office/drawing/2014/main" id="{BA3172A4-82B8-4136-97BE-4CACCFC35097}"/>
              </a:ext>
            </a:extLst>
          </p:cNvPr>
          <p:cNvGraphicFramePr>
            <a:graphicFrameLocks noGrp="1"/>
          </p:cNvGraphicFramePr>
          <p:nvPr>
            <p:extLst>
              <p:ext uri="{D42A27DB-BD31-4B8C-83A1-F6EECF244321}">
                <p14:modId xmlns:p14="http://schemas.microsoft.com/office/powerpoint/2010/main" val="2899883486"/>
              </p:ext>
            </p:extLst>
          </p:nvPr>
        </p:nvGraphicFramePr>
        <p:xfrm>
          <a:off x="7794928" y="5394900"/>
          <a:ext cx="3312786" cy="1154430"/>
        </p:xfrm>
        <a:graphic>
          <a:graphicData uri="http://schemas.openxmlformats.org/drawingml/2006/table">
            <a:tbl>
              <a:tblPr>
                <a:tableStyleId>{00A15C55-8517-42AA-B614-E9B94910E393}</a:tableStyleId>
              </a:tblPr>
              <a:tblGrid>
                <a:gridCol w="3312786">
                  <a:extLst>
                    <a:ext uri="{9D8B030D-6E8A-4147-A177-3AD203B41FA5}">
                      <a16:colId xmlns:a16="http://schemas.microsoft.com/office/drawing/2014/main" val="2706378457"/>
                    </a:ext>
                  </a:extLst>
                </a:gridCol>
              </a:tblGrid>
              <a:tr h="190500">
                <a:tc>
                  <a:txBody>
                    <a:bodyPr/>
                    <a:lstStyle/>
                    <a:p>
                      <a:pPr algn="ctr" fontAlgn="b"/>
                      <a:r>
                        <a:rPr lang="en-GB" sz="1200" b="1" u="none" strike="noStrike" dirty="0">
                          <a:effectLst/>
                          <a:latin typeface="Arial" panose="020B0604020202020204" pitchFamily="34" charset="0"/>
                          <a:cs typeface="Arial" panose="020B0604020202020204" pitchFamily="34" charset="0"/>
                        </a:rPr>
                        <a:t>Top 5 Core Competencies/Skills Needed</a:t>
                      </a:r>
                      <a:endParaRPr lang="en-GB" sz="1200" b="1"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683317750"/>
                  </a:ext>
                </a:extLst>
              </a:tr>
              <a:tr h="190500">
                <a:tc>
                  <a:txBody>
                    <a:bodyPr/>
                    <a:lstStyle/>
                    <a:p>
                      <a:pPr algn="ctr" fontAlgn="b"/>
                      <a:r>
                        <a:rPr lang="en-GB" sz="1200" u="none" strike="noStrike" dirty="0">
                          <a:effectLst/>
                          <a:latin typeface="Arial" panose="020B0604020202020204" pitchFamily="34" charset="0"/>
                          <a:cs typeface="Arial" panose="020B0604020202020204" pitchFamily="34" charset="0"/>
                        </a:rPr>
                        <a:t>Communication Skills</a:t>
                      </a:r>
                      <a:endParaRPr lang="en-GB" sz="1200" b="0" i="0" u="none" strike="noStrike" dirty="0">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419860495"/>
                  </a:ext>
                </a:extLst>
              </a:tr>
              <a:tr h="190500">
                <a:tc>
                  <a:txBody>
                    <a:bodyPr/>
                    <a:lstStyle/>
                    <a:p>
                      <a:pPr algn="ctr" fontAlgn="b"/>
                      <a:r>
                        <a:rPr lang="en-GB" sz="1200" u="none" strike="noStrike" dirty="0">
                          <a:effectLst/>
                          <a:latin typeface="Arial" panose="020B0604020202020204" pitchFamily="34" charset="0"/>
                          <a:cs typeface="Arial" panose="020B0604020202020204" pitchFamily="34" charset="0"/>
                        </a:rPr>
                        <a:t>Planning</a:t>
                      </a:r>
                      <a:endParaRPr lang="en-GB" sz="1200" b="0" i="0" u="none" strike="noStrike" dirty="0">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621354874"/>
                  </a:ext>
                </a:extLst>
              </a:tr>
              <a:tr h="190500">
                <a:tc>
                  <a:txBody>
                    <a:bodyPr/>
                    <a:lstStyle/>
                    <a:p>
                      <a:pPr algn="ctr" fontAlgn="b"/>
                      <a:r>
                        <a:rPr lang="en-GB" sz="1200" u="none" strike="noStrike" dirty="0">
                          <a:effectLst/>
                          <a:latin typeface="Arial" panose="020B0604020202020204" pitchFamily="34" charset="0"/>
                          <a:cs typeface="Arial" panose="020B0604020202020204" pitchFamily="34" charset="0"/>
                        </a:rPr>
                        <a:t>Organisational Skills</a:t>
                      </a:r>
                      <a:endParaRPr lang="en-GB" sz="1200" b="0" i="0" u="none" strike="noStrike" dirty="0">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897951265"/>
                  </a:ext>
                </a:extLst>
              </a:tr>
              <a:tr h="190500">
                <a:tc>
                  <a:txBody>
                    <a:bodyPr/>
                    <a:lstStyle/>
                    <a:p>
                      <a:pPr algn="ctr" fontAlgn="b"/>
                      <a:r>
                        <a:rPr lang="en-GB" sz="1200" b="0" i="0" u="none" strike="noStrike" dirty="0">
                          <a:effectLst/>
                          <a:latin typeface="Arial" panose="020B0604020202020204" pitchFamily="34" charset="0"/>
                          <a:cs typeface="Arial" panose="020B0604020202020204" pitchFamily="34" charset="0"/>
                        </a:rPr>
                        <a:t>Creativity</a:t>
                      </a:r>
                    </a:p>
                  </a:txBody>
                  <a:tcPr marL="9525" marR="9525" marT="9525" marB="0" anchor="b"/>
                </a:tc>
                <a:extLst>
                  <a:ext uri="{0D108BD9-81ED-4DB2-BD59-A6C34878D82A}">
                    <a16:rowId xmlns:a16="http://schemas.microsoft.com/office/drawing/2014/main" val="785592487"/>
                  </a:ext>
                </a:extLst>
              </a:tr>
              <a:tr h="19050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u="none" strike="noStrike" dirty="0">
                          <a:effectLst/>
                          <a:latin typeface="Arial" panose="020B0604020202020204" pitchFamily="34" charset="0"/>
                          <a:cs typeface="Arial" panose="020B0604020202020204" pitchFamily="34" charset="0"/>
                        </a:rPr>
                        <a:t>Microsoft Excel</a:t>
                      </a:r>
                      <a:endParaRPr lang="en-GB" sz="1200" b="0" i="0" u="none" strike="noStrike" dirty="0">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4222735171"/>
                  </a:ext>
                </a:extLst>
              </a:tr>
            </a:tbl>
          </a:graphicData>
        </a:graphic>
      </p:graphicFrame>
      <p:graphicFrame>
        <p:nvGraphicFramePr>
          <p:cNvPr id="16" name="Table 15">
            <a:extLst>
              <a:ext uri="{FF2B5EF4-FFF2-40B4-BE49-F238E27FC236}">
                <a16:creationId xmlns:a16="http://schemas.microsoft.com/office/drawing/2014/main" id="{9EC6A88B-907D-4860-9DC3-5C9A40C82480}"/>
              </a:ext>
            </a:extLst>
          </p:cNvPr>
          <p:cNvGraphicFramePr>
            <a:graphicFrameLocks noGrp="1"/>
          </p:cNvGraphicFramePr>
          <p:nvPr>
            <p:extLst>
              <p:ext uri="{D42A27DB-BD31-4B8C-83A1-F6EECF244321}">
                <p14:modId xmlns:p14="http://schemas.microsoft.com/office/powerpoint/2010/main" val="2464177282"/>
              </p:ext>
            </p:extLst>
          </p:nvPr>
        </p:nvGraphicFramePr>
        <p:xfrm>
          <a:off x="7767917" y="308670"/>
          <a:ext cx="4116700" cy="2106930"/>
        </p:xfrm>
        <a:graphic>
          <a:graphicData uri="http://schemas.openxmlformats.org/drawingml/2006/table">
            <a:tbl>
              <a:tblPr>
                <a:tableStyleId>{21E4AEA4-8DFA-4A89-87EB-49C32662AFE0}</a:tableStyleId>
              </a:tblPr>
              <a:tblGrid>
                <a:gridCol w="3364112">
                  <a:extLst>
                    <a:ext uri="{9D8B030D-6E8A-4147-A177-3AD203B41FA5}">
                      <a16:colId xmlns:a16="http://schemas.microsoft.com/office/drawing/2014/main" val="521542712"/>
                    </a:ext>
                  </a:extLst>
                </a:gridCol>
                <a:gridCol w="752588">
                  <a:extLst>
                    <a:ext uri="{9D8B030D-6E8A-4147-A177-3AD203B41FA5}">
                      <a16:colId xmlns:a16="http://schemas.microsoft.com/office/drawing/2014/main" val="1210363353"/>
                    </a:ext>
                  </a:extLst>
                </a:gridCol>
              </a:tblGrid>
              <a:tr h="190500">
                <a:tc>
                  <a:txBody>
                    <a:bodyPr/>
                    <a:lstStyle/>
                    <a:p>
                      <a:pPr algn="ctr" fontAlgn="b"/>
                      <a:r>
                        <a:rPr lang="en-GB" sz="1200" b="1" u="none" strike="noStrike" dirty="0">
                          <a:effectLst/>
                          <a:latin typeface="Arial" panose="020B0604020202020204" pitchFamily="34" charset="0"/>
                          <a:cs typeface="Arial" panose="020B0604020202020204" pitchFamily="34" charset="0"/>
                        </a:rPr>
                        <a:t>Top 10 Vacancies</a:t>
                      </a:r>
                      <a:endParaRPr lang="en-GB" sz="1200" b="1"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1200" b="1" u="none" strike="noStrike" dirty="0">
                          <a:effectLst/>
                          <a:latin typeface="Arial" panose="020B0604020202020204" pitchFamily="34" charset="0"/>
                          <a:cs typeface="Arial" panose="020B0604020202020204" pitchFamily="34" charset="0"/>
                        </a:rPr>
                        <a:t>Last 12 Months</a:t>
                      </a:r>
                      <a:endParaRPr lang="en-GB" sz="1200" b="1" i="0" u="none" strike="noStrike" dirty="0">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738769878"/>
                  </a:ext>
                </a:extLst>
              </a:tr>
              <a:tr h="190500">
                <a:tc>
                  <a:txBody>
                    <a:bodyPr/>
                    <a:lstStyle/>
                    <a:p>
                      <a:pPr algn="l" fontAlgn="b"/>
                      <a:r>
                        <a:rPr lang="en-GB" sz="1200" b="0" i="0" u="none" strike="noStrike" dirty="0">
                          <a:solidFill>
                            <a:srgbClr val="000000"/>
                          </a:solidFill>
                          <a:effectLst/>
                          <a:latin typeface="Arial" panose="020B0604020202020204" pitchFamily="34" charset="0"/>
                          <a:cs typeface="Arial" panose="020B0604020202020204" pitchFamily="34" charset="0"/>
                        </a:rPr>
                        <a:t>Office / Administrative Assistant</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7,524</a:t>
                      </a:r>
                    </a:p>
                  </a:txBody>
                  <a:tcPr marL="9525" marR="9525" marT="9525" marB="0" anchor="b"/>
                </a:tc>
                <a:extLst>
                  <a:ext uri="{0D108BD9-81ED-4DB2-BD59-A6C34878D82A}">
                    <a16:rowId xmlns:a16="http://schemas.microsoft.com/office/drawing/2014/main" val="1440144210"/>
                  </a:ext>
                </a:extLst>
              </a:tr>
              <a:tr h="190500">
                <a:tc>
                  <a:txBody>
                    <a:bodyPr/>
                    <a:lstStyle/>
                    <a:p>
                      <a:pPr algn="l" fontAlgn="b"/>
                      <a:r>
                        <a:rPr lang="en-GB" sz="1200" b="0" i="0" u="none" strike="noStrike" dirty="0">
                          <a:solidFill>
                            <a:srgbClr val="000000"/>
                          </a:solidFill>
                          <a:effectLst/>
                          <a:latin typeface="Arial" panose="020B0604020202020204" pitchFamily="34" charset="0"/>
                          <a:cs typeface="Arial" panose="020B0604020202020204" pitchFamily="34" charset="0"/>
                        </a:rPr>
                        <a:t>Project Manager</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3,809</a:t>
                      </a:r>
                    </a:p>
                  </a:txBody>
                  <a:tcPr marL="9525" marR="9525" marT="9525" marB="0" anchor="b"/>
                </a:tc>
                <a:extLst>
                  <a:ext uri="{0D108BD9-81ED-4DB2-BD59-A6C34878D82A}">
                    <a16:rowId xmlns:a16="http://schemas.microsoft.com/office/drawing/2014/main" val="175374192"/>
                  </a:ext>
                </a:extLst>
              </a:tr>
              <a:tr h="190500">
                <a:tc>
                  <a:txBody>
                    <a:bodyPr/>
                    <a:lstStyle/>
                    <a:p>
                      <a:pPr algn="l" fontAlgn="b"/>
                      <a:r>
                        <a:rPr lang="en-GB" sz="1200" b="0" i="0" u="none" strike="noStrike" dirty="0">
                          <a:solidFill>
                            <a:srgbClr val="000000"/>
                          </a:solidFill>
                          <a:effectLst/>
                          <a:latin typeface="Arial" panose="020B0604020202020204" pitchFamily="34" charset="0"/>
                          <a:cs typeface="Arial" panose="020B0604020202020204" pitchFamily="34" charset="0"/>
                        </a:rPr>
                        <a:t>Account Manager / Representative</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3,933</a:t>
                      </a:r>
                    </a:p>
                  </a:txBody>
                  <a:tcPr marL="9525" marR="9525" marT="9525" marB="0" anchor="b"/>
                </a:tc>
                <a:extLst>
                  <a:ext uri="{0D108BD9-81ED-4DB2-BD59-A6C34878D82A}">
                    <a16:rowId xmlns:a16="http://schemas.microsoft.com/office/drawing/2014/main" val="1921177761"/>
                  </a:ext>
                </a:extLst>
              </a:tr>
              <a:tr h="190500">
                <a:tc>
                  <a:txBody>
                    <a:bodyPr/>
                    <a:lstStyle/>
                    <a:p>
                      <a:pPr algn="l" fontAlgn="b"/>
                      <a:r>
                        <a:rPr lang="en-GB" sz="1200" b="0" i="0" u="none" strike="noStrike" dirty="0">
                          <a:solidFill>
                            <a:srgbClr val="000000"/>
                          </a:solidFill>
                          <a:effectLst/>
                          <a:latin typeface="Arial" panose="020B0604020202020204" pitchFamily="34" charset="0"/>
                          <a:cs typeface="Arial" panose="020B0604020202020204" pitchFamily="34" charset="0"/>
                        </a:rPr>
                        <a:t>Human Resources / Labour Relations Specialist</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1,994</a:t>
                      </a:r>
                    </a:p>
                  </a:txBody>
                  <a:tcPr marL="9525" marR="9525" marT="9525" marB="0" anchor="b"/>
                </a:tc>
                <a:extLst>
                  <a:ext uri="{0D108BD9-81ED-4DB2-BD59-A6C34878D82A}">
                    <a16:rowId xmlns:a16="http://schemas.microsoft.com/office/drawing/2014/main" val="927386825"/>
                  </a:ext>
                </a:extLst>
              </a:tr>
              <a:tr h="190500">
                <a:tc>
                  <a:txBody>
                    <a:bodyPr/>
                    <a:lstStyle/>
                    <a:p>
                      <a:pPr algn="l" fontAlgn="b"/>
                      <a:r>
                        <a:rPr lang="en-GB" sz="1200" b="0" i="0" u="none" strike="noStrike" dirty="0">
                          <a:solidFill>
                            <a:srgbClr val="000000"/>
                          </a:solidFill>
                          <a:effectLst/>
                          <a:latin typeface="Arial" panose="020B0604020202020204" pitchFamily="34" charset="0"/>
                          <a:cs typeface="Arial" panose="020B0604020202020204" pitchFamily="34" charset="0"/>
                        </a:rPr>
                        <a:t>Recruiter</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1,647</a:t>
                      </a:r>
                    </a:p>
                  </a:txBody>
                  <a:tcPr marL="9525" marR="9525" marT="9525" marB="0" anchor="b"/>
                </a:tc>
                <a:extLst>
                  <a:ext uri="{0D108BD9-81ED-4DB2-BD59-A6C34878D82A}">
                    <a16:rowId xmlns:a16="http://schemas.microsoft.com/office/drawing/2014/main" val="2046354100"/>
                  </a:ext>
                </a:extLst>
              </a:tr>
              <a:tr h="190500">
                <a:tc>
                  <a:txBody>
                    <a:bodyPr/>
                    <a:lstStyle/>
                    <a:p>
                      <a:pPr algn="l" fontAlgn="b"/>
                      <a:r>
                        <a:rPr lang="en-GB" sz="1200" b="0" i="0" u="none" strike="noStrike" dirty="0">
                          <a:solidFill>
                            <a:srgbClr val="000000"/>
                          </a:solidFill>
                          <a:effectLst/>
                          <a:latin typeface="Arial" panose="020B0604020202020204" pitchFamily="34" charset="0"/>
                          <a:cs typeface="Arial" panose="020B0604020202020204" pitchFamily="34" charset="0"/>
                        </a:rPr>
                        <a:t>Receptionist</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1,472</a:t>
                      </a:r>
                    </a:p>
                  </a:txBody>
                  <a:tcPr marL="9525" marR="9525" marT="9525" marB="0" anchor="b"/>
                </a:tc>
                <a:extLst>
                  <a:ext uri="{0D108BD9-81ED-4DB2-BD59-A6C34878D82A}">
                    <a16:rowId xmlns:a16="http://schemas.microsoft.com/office/drawing/2014/main" val="934785767"/>
                  </a:ext>
                </a:extLst>
              </a:tr>
              <a:tr h="190500">
                <a:tc>
                  <a:txBody>
                    <a:bodyPr/>
                    <a:lstStyle/>
                    <a:p>
                      <a:pPr algn="l" fontAlgn="b"/>
                      <a:r>
                        <a:rPr lang="en-GB" sz="1200" b="0" i="0" u="none" strike="noStrike" dirty="0">
                          <a:solidFill>
                            <a:srgbClr val="000000"/>
                          </a:solidFill>
                          <a:effectLst/>
                          <a:latin typeface="Arial" panose="020B0604020202020204" pitchFamily="34" charset="0"/>
                          <a:cs typeface="Arial" panose="020B0604020202020204" pitchFamily="34" charset="0"/>
                        </a:rPr>
                        <a:t>Marketing Manager</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1,302</a:t>
                      </a:r>
                    </a:p>
                  </a:txBody>
                  <a:tcPr marL="9525" marR="9525" marT="9525" marB="0" anchor="b"/>
                </a:tc>
                <a:extLst>
                  <a:ext uri="{0D108BD9-81ED-4DB2-BD59-A6C34878D82A}">
                    <a16:rowId xmlns:a16="http://schemas.microsoft.com/office/drawing/2014/main" val="2872516607"/>
                  </a:ext>
                </a:extLst>
              </a:tr>
              <a:tr h="190500">
                <a:tc>
                  <a:txBody>
                    <a:bodyPr/>
                    <a:lstStyle/>
                    <a:p>
                      <a:pPr algn="l" fontAlgn="b"/>
                      <a:r>
                        <a:rPr lang="en-GB" sz="1200" b="0" i="0" u="none" strike="noStrike" dirty="0">
                          <a:solidFill>
                            <a:srgbClr val="000000"/>
                          </a:solidFill>
                          <a:effectLst/>
                          <a:latin typeface="Arial" panose="020B0604020202020204" pitchFamily="34" charset="0"/>
                          <a:cs typeface="Arial" panose="020B0604020202020204" pitchFamily="34" charset="0"/>
                        </a:rPr>
                        <a:t>Buyer / Purchasing Agent</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990</a:t>
                      </a:r>
                    </a:p>
                  </a:txBody>
                  <a:tcPr marL="9525" marR="9525" marT="9525" marB="0" anchor="b"/>
                </a:tc>
                <a:extLst>
                  <a:ext uri="{0D108BD9-81ED-4DB2-BD59-A6C34878D82A}">
                    <a16:rowId xmlns:a16="http://schemas.microsoft.com/office/drawing/2014/main" val="2854611566"/>
                  </a:ext>
                </a:extLst>
              </a:tr>
              <a:tr h="190500">
                <a:tc>
                  <a:txBody>
                    <a:bodyPr/>
                    <a:lstStyle/>
                    <a:p>
                      <a:pPr algn="l" fontAlgn="b"/>
                      <a:r>
                        <a:rPr lang="en-GB" sz="1200" b="0" i="0" u="none" strike="noStrike" dirty="0">
                          <a:solidFill>
                            <a:srgbClr val="000000"/>
                          </a:solidFill>
                          <a:effectLst/>
                          <a:latin typeface="Arial" panose="020B0604020202020204" pitchFamily="34" charset="0"/>
                          <a:cs typeface="Arial" panose="020B0604020202020204" pitchFamily="34" charset="0"/>
                        </a:rPr>
                        <a:t>Senior Administrator</a:t>
                      </a:r>
                    </a:p>
                  </a:txBody>
                  <a:tcPr marL="9525" marR="9525" marT="9525" marB="0" anchor="b"/>
                </a:tc>
                <a:tc>
                  <a:txBody>
                    <a:bodyPr/>
                    <a:lstStyle/>
                    <a:p>
                      <a:pPr algn="ctr" fontAlgn="b"/>
                      <a:r>
                        <a:rPr lang="en-GB" sz="1200" b="0" i="0" u="none" strike="noStrike" dirty="0">
                          <a:solidFill>
                            <a:srgbClr val="000000"/>
                          </a:solidFill>
                          <a:effectLst/>
                          <a:latin typeface="Arial" panose="020B0604020202020204" pitchFamily="34" charset="0"/>
                        </a:rPr>
                        <a:t>975</a:t>
                      </a:r>
                    </a:p>
                  </a:txBody>
                  <a:tcPr marL="9525" marR="9525" marT="9525" marB="0" anchor="b"/>
                </a:tc>
                <a:extLst>
                  <a:ext uri="{0D108BD9-81ED-4DB2-BD59-A6C34878D82A}">
                    <a16:rowId xmlns:a16="http://schemas.microsoft.com/office/drawing/2014/main" val="1562527510"/>
                  </a:ext>
                </a:extLst>
              </a:tr>
            </a:tbl>
          </a:graphicData>
        </a:graphic>
      </p:graphicFrame>
      <p:sp>
        <p:nvSpPr>
          <p:cNvPr id="10" name="TextBox 9">
            <a:extLst>
              <a:ext uri="{FF2B5EF4-FFF2-40B4-BE49-F238E27FC236}">
                <a16:creationId xmlns:a16="http://schemas.microsoft.com/office/drawing/2014/main" id="{EC23A5C9-F996-4C89-A49E-DA33B289B8B4}"/>
              </a:ext>
            </a:extLst>
          </p:cNvPr>
          <p:cNvSpPr txBox="1"/>
          <p:nvPr/>
        </p:nvSpPr>
        <p:spPr>
          <a:xfrm>
            <a:off x="106563" y="6476469"/>
            <a:ext cx="4984534"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rPr>
              <a:t>Source: Labour Insight (Burning Glass Technologies) and ONS, Annual Population Survey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endParaRPr>
          </a:p>
        </p:txBody>
      </p:sp>
      <p:pic>
        <p:nvPicPr>
          <p:cNvPr id="17" name="Graphic 16" descr="Smiling face with no fill">
            <a:extLst>
              <a:ext uri="{FF2B5EF4-FFF2-40B4-BE49-F238E27FC236}">
                <a16:creationId xmlns:a16="http://schemas.microsoft.com/office/drawing/2014/main" id="{C749C522-3C1F-41A0-9EB3-61634A3279CB}"/>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212491" y="5755530"/>
            <a:ext cx="914400" cy="914400"/>
          </a:xfrm>
          <a:prstGeom prst="rect">
            <a:avLst/>
          </a:prstGeom>
        </p:spPr>
      </p:pic>
      <p:pic>
        <p:nvPicPr>
          <p:cNvPr id="12" name="Graphic 11" descr="Smiling face with no fill">
            <a:extLst>
              <a:ext uri="{FF2B5EF4-FFF2-40B4-BE49-F238E27FC236}">
                <a16:creationId xmlns:a16="http://schemas.microsoft.com/office/drawing/2014/main" id="{74E97AE7-3AC1-4ACA-872D-0F70CD03FCB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212491" y="4937700"/>
            <a:ext cx="914400" cy="914400"/>
          </a:xfrm>
          <a:prstGeom prst="rect">
            <a:avLst/>
          </a:prstGeom>
        </p:spPr>
      </p:pic>
      <p:pic>
        <p:nvPicPr>
          <p:cNvPr id="13" name="Graphic 12" descr="Smiling face with no fill">
            <a:extLst>
              <a:ext uri="{FF2B5EF4-FFF2-40B4-BE49-F238E27FC236}">
                <a16:creationId xmlns:a16="http://schemas.microsoft.com/office/drawing/2014/main" id="{791242C6-02B7-4BA1-B1D4-28B4C10AE2BD}"/>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212491" y="4144054"/>
            <a:ext cx="914400" cy="914400"/>
          </a:xfrm>
          <a:prstGeom prst="rect">
            <a:avLst/>
          </a:prstGeom>
        </p:spPr>
      </p:pic>
      <p:graphicFrame>
        <p:nvGraphicFramePr>
          <p:cNvPr id="19" name="Chart 18">
            <a:extLst>
              <a:ext uri="{FF2B5EF4-FFF2-40B4-BE49-F238E27FC236}">
                <a16:creationId xmlns:a16="http://schemas.microsoft.com/office/drawing/2014/main" id="{966B0404-F122-4E1B-9E0E-B2BD04B16ECF}"/>
              </a:ext>
            </a:extLst>
          </p:cNvPr>
          <p:cNvGraphicFramePr>
            <a:graphicFrameLocks/>
          </p:cNvGraphicFramePr>
          <p:nvPr>
            <p:extLst>
              <p:ext uri="{D42A27DB-BD31-4B8C-83A1-F6EECF244321}">
                <p14:modId xmlns:p14="http://schemas.microsoft.com/office/powerpoint/2010/main" val="213929509"/>
              </p:ext>
            </p:extLst>
          </p:nvPr>
        </p:nvGraphicFramePr>
        <p:xfrm>
          <a:off x="600722" y="3690510"/>
          <a:ext cx="6295748" cy="2699657"/>
        </p:xfrm>
        <a:graphic>
          <a:graphicData uri="http://schemas.openxmlformats.org/drawingml/2006/chart">
            <c:chart xmlns:c="http://schemas.openxmlformats.org/drawingml/2006/chart" xmlns:r="http://schemas.openxmlformats.org/officeDocument/2006/relationships" r:id="rId6"/>
          </a:graphicData>
        </a:graphic>
      </p:graphicFrame>
      <p:pic>
        <p:nvPicPr>
          <p:cNvPr id="8" name="Picture 7" descr="A person giving a presentation&#10;&#10;Description automatically generated with low confidence">
            <a:extLst>
              <a:ext uri="{FF2B5EF4-FFF2-40B4-BE49-F238E27FC236}">
                <a16:creationId xmlns:a16="http://schemas.microsoft.com/office/drawing/2014/main" id="{3D9CAC4C-C28B-4560-B88C-7C43AF305CA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84857" y="867425"/>
            <a:ext cx="2113973" cy="14093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Picture 17" descr="A person sitting at a desk&#10;&#10;Description automatically generated with low confidence">
            <a:extLst>
              <a:ext uri="{FF2B5EF4-FFF2-40B4-BE49-F238E27FC236}">
                <a16:creationId xmlns:a16="http://schemas.microsoft.com/office/drawing/2014/main" id="{D876A731-BFCC-47EA-B0CD-FBECEA2BD34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343949" y="1837861"/>
            <a:ext cx="2442628" cy="16298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72551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32D3BC80-7958-4638-95F1-4D492DA7766D}"/>
              </a:ext>
            </a:extLst>
          </p:cNvPr>
          <p:cNvSpPr>
            <a:spLocks noGrp="1"/>
          </p:cNvSpPr>
          <p:nvPr>
            <p:ph type="title"/>
          </p:nvPr>
        </p:nvSpPr>
        <p:spPr>
          <a:xfrm>
            <a:off x="307382" y="-180234"/>
            <a:ext cx="11577235" cy="1325563"/>
          </a:xfrm>
        </p:spPr>
        <p:txBody>
          <a:bodyPr>
            <a:normAutofit/>
          </a:bodyPr>
          <a:lstStyle/>
          <a:p>
            <a:r>
              <a:rPr lang="en-GB" sz="3600" dirty="0"/>
              <a:t>2. Logistics Specific</a:t>
            </a:r>
          </a:p>
        </p:txBody>
      </p:sp>
      <p:sp>
        <p:nvSpPr>
          <p:cNvPr id="10" name="TextBox 9">
            <a:extLst>
              <a:ext uri="{FF2B5EF4-FFF2-40B4-BE49-F238E27FC236}">
                <a16:creationId xmlns:a16="http://schemas.microsoft.com/office/drawing/2014/main" id="{EC23A5C9-F996-4C89-A49E-DA33B289B8B4}"/>
              </a:ext>
            </a:extLst>
          </p:cNvPr>
          <p:cNvSpPr txBox="1"/>
          <p:nvPr/>
        </p:nvSpPr>
        <p:spPr>
          <a:xfrm>
            <a:off x="106563" y="6476469"/>
            <a:ext cx="4984534"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rPr>
              <a:t>Source: Labour Insight (Burning Glass Technologies) and ONS, Annual Population Survey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endParaRPr>
          </a:p>
        </p:txBody>
      </p:sp>
      <p:sp>
        <p:nvSpPr>
          <p:cNvPr id="12" name="TextBox 11">
            <a:extLst>
              <a:ext uri="{FF2B5EF4-FFF2-40B4-BE49-F238E27FC236}">
                <a16:creationId xmlns:a16="http://schemas.microsoft.com/office/drawing/2014/main" id="{EEE8F965-532C-4CF3-8E2D-B83E8C175957}"/>
              </a:ext>
            </a:extLst>
          </p:cNvPr>
          <p:cNvSpPr txBox="1"/>
          <p:nvPr/>
        </p:nvSpPr>
        <p:spPr>
          <a:xfrm>
            <a:off x="7554735" y="2720845"/>
            <a:ext cx="4103922" cy="3046988"/>
          </a:xfrm>
          <a:prstGeom prst="rect">
            <a:avLst/>
          </a:prstGeom>
          <a:noFill/>
        </p:spPr>
        <p:txBody>
          <a:bodyPr wrap="square" rtlCol="0">
            <a:spAutoFit/>
          </a:bodyPr>
          <a:lstStyle/>
          <a:p>
            <a:pPr>
              <a:buClr>
                <a:schemeClr val="accent3"/>
              </a:buClr>
            </a:pPr>
            <a:r>
              <a:rPr lang="en-GB" sz="1200" b="1" dirty="0">
                <a:latin typeface="Arial" panose="020B0604020202020204" pitchFamily="34" charset="0"/>
                <a:cs typeface="Arial" panose="020B0604020202020204" pitchFamily="34" charset="0"/>
              </a:rPr>
              <a:t>Comments</a:t>
            </a:r>
          </a:p>
          <a:p>
            <a:pPr marL="185738" indent="-185738">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Switch to online shopping is driving opportunities</a:t>
            </a:r>
          </a:p>
          <a:p>
            <a:pPr marL="185738" indent="-185738">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Over 45% of job posting in the logistics sector are for Business Operations, Digital and Engineering </a:t>
            </a:r>
          </a:p>
          <a:p>
            <a:pPr marL="185738" indent="-185738">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Large demand for drivers at all levels. Most have to be over 24 for insurance purposes</a:t>
            </a:r>
          </a:p>
          <a:p>
            <a:pPr marL="185738" indent="-185738">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Immediate need for warehouse staff and forklift drivers</a:t>
            </a:r>
          </a:p>
          <a:p>
            <a:pPr>
              <a:buClr>
                <a:schemeClr val="accent3"/>
              </a:buClr>
            </a:pPr>
            <a:endParaRPr lang="en-GB" sz="1200" dirty="0">
              <a:latin typeface="Arial" panose="020B0604020202020204" pitchFamily="34" charset="0"/>
              <a:cs typeface="Arial" panose="020B0604020202020204" pitchFamily="34" charset="0"/>
            </a:endParaRPr>
          </a:p>
          <a:p>
            <a:pPr>
              <a:buClr>
                <a:schemeClr val="accent3"/>
              </a:buClr>
            </a:pPr>
            <a:r>
              <a:rPr lang="en-GB" sz="1200" b="1" dirty="0">
                <a:latin typeface="Arial" panose="020B0604020202020204" pitchFamily="34" charset="0"/>
                <a:cs typeface="Arial" panose="020B0604020202020204" pitchFamily="34" charset="0"/>
              </a:rPr>
              <a:t>Employer Preferred Pathways</a:t>
            </a:r>
          </a:p>
          <a:p>
            <a:pPr marL="171450" indent="-171450">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In house and independent training providers</a:t>
            </a:r>
          </a:p>
          <a:p>
            <a:pPr marL="171450" indent="-171450">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Further education college</a:t>
            </a:r>
          </a:p>
          <a:p>
            <a:pPr marL="171450" indent="-171450">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Apprenticeships</a:t>
            </a:r>
          </a:p>
          <a:p>
            <a:pPr marL="171450" indent="-171450">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University</a:t>
            </a:r>
          </a:p>
          <a:p>
            <a:pPr>
              <a:buClr>
                <a:schemeClr val="accent3"/>
              </a:buClr>
            </a:pPr>
            <a:r>
              <a:rPr lang="en-GB" sz="1200" dirty="0">
                <a:latin typeface="Arial" panose="020B0604020202020204" pitchFamily="34" charset="0"/>
                <a:cs typeface="Arial" panose="020B0604020202020204" pitchFamily="34" charset="0"/>
              </a:rPr>
              <a:t>(check pathways for each occupation)</a:t>
            </a:r>
          </a:p>
          <a:p>
            <a:pPr>
              <a:buClr>
                <a:schemeClr val="accent3"/>
              </a:buClr>
            </a:pPr>
            <a:endParaRPr lang="en-GB" sz="1200" dirty="0">
              <a:latin typeface="Arial" panose="020B0604020202020204" pitchFamily="34" charset="0"/>
              <a:cs typeface="Arial" panose="020B0604020202020204" pitchFamily="34" charset="0"/>
            </a:endParaRPr>
          </a:p>
          <a:p>
            <a:pPr>
              <a:buClr>
                <a:schemeClr val="accent3"/>
              </a:buClr>
            </a:pPr>
            <a:endParaRPr lang="en-GB" sz="1200" dirty="0">
              <a:latin typeface="Arial" panose="020B0604020202020204" pitchFamily="34" charset="0"/>
              <a:cs typeface="Arial" panose="020B0604020202020204" pitchFamily="34" charset="0"/>
            </a:endParaRPr>
          </a:p>
        </p:txBody>
      </p:sp>
      <p:graphicFrame>
        <p:nvGraphicFramePr>
          <p:cNvPr id="14" name="Table 13">
            <a:extLst>
              <a:ext uri="{FF2B5EF4-FFF2-40B4-BE49-F238E27FC236}">
                <a16:creationId xmlns:a16="http://schemas.microsoft.com/office/drawing/2014/main" id="{81EE523D-1E72-4543-A231-DB2496020432}"/>
              </a:ext>
            </a:extLst>
          </p:cNvPr>
          <p:cNvGraphicFramePr>
            <a:graphicFrameLocks noGrp="1"/>
          </p:cNvGraphicFramePr>
          <p:nvPr>
            <p:extLst>
              <p:ext uri="{D42A27DB-BD31-4B8C-83A1-F6EECF244321}">
                <p14:modId xmlns:p14="http://schemas.microsoft.com/office/powerpoint/2010/main" val="390607370"/>
              </p:ext>
            </p:extLst>
          </p:nvPr>
        </p:nvGraphicFramePr>
        <p:xfrm>
          <a:off x="7622114" y="372743"/>
          <a:ext cx="3969165" cy="2299335"/>
        </p:xfrm>
        <a:graphic>
          <a:graphicData uri="http://schemas.openxmlformats.org/drawingml/2006/table">
            <a:tbl>
              <a:tblPr>
                <a:tableStyleId>{21E4AEA4-8DFA-4A89-87EB-49C32662AFE0}</a:tableStyleId>
              </a:tblPr>
              <a:tblGrid>
                <a:gridCol w="3103165">
                  <a:extLst>
                    <a:ext uri="{9D8B030D-6E8A-4147-A177-3AD203B41FA5}">
                      <a16:colId xmlns:a16="http://schemas.microsoft.com/office/drawing/2014/main" val="2706378457"/>
                    </a:ext>
                  </a:extLst>
                </a:gridCol>
                <a:gridCol w="866000">
                  <a:extLst>
                    <a:ext uri="{9D8B030D-6E8A-4147-A177-3AD203B41FA5}">
                      <a16:colId xmlns:a16="http://schemas.microsoft.com/office/drawing/2014/main" val="2754234505"/>
                    </a:ext>
                  </a:extLst>
                </a:gridCol>
              </a:tblGrid>
              <a:tr h="190500">
                <a:tc>
                  <a:txBody>
                    <a:bodyPr/>
                    <a:lstStyle/>
                    <a:p>
                      <a:pPr algn="ctr" fontAlgn="b"/>
                      <a:r>
                        <a:rPr lang="en-GB" sz="1200" b="1" u="none" strike="noStrike" dirty="0">
                          <a:effectLst/>
                          <a:latin typeface="Arial" panose="020B0604020202020204" pitchFamily="34" charset="0"/>
                          <a:cs typeface="Arial" panose="020B0604020202020204" pitchFamily="34" charset="0"/>
                        </a:rPr>
                        <a:t>Top Vacancies</a:t>
                      </a:r>
                      <a:endParaRPr lang="en-GB" sz="1200" b="1"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1200" b="1" u="none" strike="noStrike" dirty="0">
                          <a:effectLst/>
                          <a:latin typeface="Arial" panose="020B0604020202020204" pitchFamily="34" charset="0"/>
                          <a:cs typeface="Arial" panose="020B0604020202020204" pitchFamily="34" charset="0"/>
                        </a:rPr>
                        <a:t>Last 12 Months</a:t>
                      </a:r>
                      <a:endParaRPr lang="en-GB" sz="1200" b="1" i="0" u="none" strike="noStrike" dirty="0">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683317750"/>
                  </a:ext>
                </a:extLst>
              </a:tr>
              <a:tr h="190500">
                <a:tc>
                  <a:txBody>
                    <a:bodyPr/>
                    <a:lstStyle/>
                    <a:p>
                      <a:pPr algn="l" fontAlgn="b"/>
                      <a:r>
                        <a:rPr lang="en-GB" sz="1200" b="0" i="0" u="none" strike="noStrike">
                          <a:solidFill>
                            <a:srgbClr val="000000"/>
                          </a:solidFill>
                          <a:effectLst/>
                          <a:latin typeface="Arial" panose="020B0604020202020204" pitchFamily="34" charset="0"/>
                        </a:rPr>
                        <a:t>Labourer / Material Handler</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5,877</a:t>
                      </a:r>
                    </a:p>
                  </a:txBody>
                  <a:tcPr marL="9525" marR="9525" marT="9525" marB="0" anchor="b"/>
                </a:tc>
                <a:extLst>
                  <a:ext uri="{0D108BD9-81ED-4DB2-BD59-A6C34878D82A}">
                    <a16:rowId xmlns:a16="http://schemas.microsoft.com/office/drawing/2014/main" val="1419860495"/>
                  </a:ext>
                </a:extLst>
              </a:tr>
              <a:tr h="190500">
                <a:tc>
                  <a:txBody>
                    <a:bodyPr/>
                    <a:lstStyle/>
                    <a:p>
                      <a:pPr algn="l" fontAlgn="b"/>
                      <a:r>
                        <a:rPr lang="en-GB" sz="1200" b="0" i="0" u="none" strike="noStrike">
                          <a:solidFill>
                            <a:srgbClr val="000000"/>
                          </a:solidFill>
                          <a:effectLst/>
                          <a:latin typeface="Arial" panose="020B0604020202020204" pitchFamily="34" charset="0"/>
                        </a:rPr>
                        <a:t>Delivery Driver</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3,304</a:t>
                      </a:r>
                    </a:p>
                  </a:txBody>
                  <a:tcPr marL="9525" marR="9525" marT="9525" marB="0" anchor="b"/>
                </a:tc>
                <a:extLst>
                  <a:ext uri="{0D108BD9-81ED-4DB2-BD59-A6C34878D82A}">
                    <a16:rowId xmlns:a16="http://schemas.microsoft.com/office/drawing/2014/main" val="621354874"/>
                  </a:ext>
                </a:extLst>
              </a:tr>
              <a:tr h="190500">
                <a:tc>
                  <a:txBody>
                    <a:bodyPr/>
                    <a:lstStyle/>
                    <a:p>
                      <a:pPr algn="l" fontAlgn="b"/>
                      <a:r>
                        <a:rPr lang="en-GB" sz="1200" b="0" i="0" u="none" strike="noStrike">
                          <a:solidFill>
                            <a:srgbClr val="000000"/>
                          </a:solidFill>
                          <a:effectLst/>
                          <a:latin typeface="Arial" panose="020B0604020202020204" pitchFamily="34" charset="0"/>
                        </a:rPr>
                        <a:t>Warehouse / Inventory Associate</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2,990</a:t>
                      </a:r>
                    </a:p>
                  </a:txBody>
                  <a:tcPr marL="9525" marR="9525" marT="9525" marB="0" anchor="b"/>
                </a:tc>
                <a:extLst>
                  <a:ext uri="{0D108BD9-81ED-4DB2-BD59-A6C34878D82A}">
                    <a16:rowId xmlns:a16="http://schemas.microsoft.com/office/drawing/2014/main" val="1105971721"/>
                  </a:ext>
                </a:extLst>
              </a:tr>
              <a:tr h="190500">
                <a:tc>
                  <a:txBody>
                    <a:bodyPr/>
                    <a:lstStyle/>
                    <a:p>
                      <a:pPr algn="l" fontAlgn="b"/>
                      <a:r>
                        <a:rPr lang="en-GB" sz="1200" b="0" i="0" u="none" strike="noStrike">
                          <a:solidFill>
                            <a:srgbClr val="000000"/>
                          </a:solidFill>
                          <a:effectLst/>
                          <a:latin typeface="Arial" panose="020B0604020202020204" pitchFamily="34" charset="0"/>
                        </a:rPr>
                        <a:t>HGV / LGV Class 1 Driver</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2,351</a:t>
                      </a:r>
                    </a:p>
                  </a:txBody>
                  <a:tcPr marL="9525" marR="9525" marT="9525" marB="0" anchor="b"/>
                </a:tc>
                <a:extLst>
                  <a:ext uri="{0D108BD9-81ED-4DB2-BD59-A6C34878D82A}">
                    <a16:rowId xmlns:a16="http://schemas.microsoft.com/office/drawing/2014/main" val="1066426041"/>
                  </a:ext>
                </a:extLst>
              </a:tr>
              <a:tr h="190500">
                <a:tc>
                  <a:txBody>
                    <a:bodyPr/>
                    <a:lstStyle/>
                    <a:p>
                      <a:pPr algn="l" fontAlgn="b"/>
                      <a:r>
                        <a:rPr lang="en-GB" sz="1200" b="0" i="0" u="none" strike="noStrike">
                          <a:solidFill>
                            <a:srgbClr val="000000"/>
                          </a:solidFill>
                          <a:effectLst/>
                          <a:latin typeface="Arial" panose="020B0604020202020204" pitchFamily="34" charset="0"/>
                        </a:rPr>
                        <a:t>HGV / LGV Class 2 Driver</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2,318</a:t>
                      </a:r>
                    </a:p>
                  </a:txBody>
                  <a:tcPr marL="9525" marR="9525" marT="9525" marB="0" anchor="b"/>
                </a:tc>
                <a:extLst>
                  <a:ext uri="{0D108BD9-81ED-4DB2-BD59-A6C34878D82A}">
                    <a16:rowId xmlns:a16="http://schemas.microsoft.com/office/drawing/2014/main" val="519195461"/>
                  </a:ext>
                </a:extLst>
              </a:tr>
              <a:tr h="190500">
                <a:tc>
                  <a:txBody>
                    <a:bodyPr/>
                    <a:lstStyle/>
                    <a:p>
                      <a:pPr algn="l" fontAlgn="b"/>
                      <a:r>
                        <a:rPr lang="en-GB" sz="1200" b="0" i="0" u="none" strike="noStrike">
                          <a:solidFill>
                            <a:srgbClr val="000000"/>
                          </a:solidFill>
                          <a:effectLst/>
                          <a:latin typeface="Arial" panose="020B0604020202020204" pitchFamily="34" charset="0"/>
                        </a:rPr>
                        <a:t>Forklift / Pallet Jack Operator</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1,132</a:t>
                      </a:r>
                    </a:p>
                  </a:txBody>
                  <a:tcPr marL="9525" marR="9525" marT="9525" marB="0" anchor="b"/>
                </a:tc>
                <a:extLst>
                  <a:ext uri="{0D108BD9-81ED-4DB2-BD59-A6C34878D82A}">
                    <a16:rowId xmlns:a16="http://schemas.microsoft.com/office/drawing/2014/main" val="2491381818"/>
                  </a:ext>
                </a:extLst>
              </a:tr>
              <a:tr h="190500">
                <a:tc>
                  <a:txBody>
                    <a:bodyPr/>
                    <a:lstStyle/>
                    <a:p>
                      <a:pPr algn="l" fontAlgn="b"/>
                      <a:r>
                        <a:rPr lang="en-GB" sz="1200" b="0" i="0" u="none" strike="noStrike">
                          <a:solidFill>
                            <a:srgbClr val="000000"/>
                          </a:solidFill>
                          <a:effectLst/>
                          <a:latin typeface="Arial" panose="020B0604020202020204" pitchFamily="34" charset="0"/>
                        </a:rPr>
                        <a:t>Logistics / Supply Chain Analyst</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665</a:t>
                      </a:r>
                    </a:p>
                  </a:txBody>
                  <a:tcPr marL="9525" marR="9525" marT="9525" marB="0" anchor="b"/>
                </a:tc>
                <a:extLst>
                  <a:ext uri="{0D108BD9-81ED-4DB2-BD59-A6C34878D82A}">
                    <a16:rowId xmlns:a16="http://schemas.microsoft.com/office/drawing/2014/main" val="2897951265"/>
                  </a:ext>
                </a:extLst>
              </a:tr>
              <a:tr h="190500">
                <a:tc>
                  <a:txBody>
                    <a:bodyPr/>
                    <a:lstStyle/>
                    <a:p>
                      <a:pPr algn="l" fontAlgn="b"/>
                      <a:r>
                        <a:rPr lang="en-GB" sz="1200" b="0" i="0" u="none" strike="noStrike">
                          <a:solidFill>
                            <a:srgbClr val="000000"/>
                          </a:solidFill>
                          <a:effectLst/>
                          <a:latin typeface="Arial" panose="020B0604020202020204" pitchFamily="34" charset="0"/>
                        </a:rPr>
                        <a:t>Van / Taxi / Shuttle Driver</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634</a:t>
                      </a:r>
                    </a:p>
                  </a:txBody>
                  <a:tcPr marL="9525" marR="9525" marT="9525" marB="0" anchor="b"/>
                </a:tc>
                <a:extLst>
                  <a:ext uri="{0D108BD9-81ED-4DB2-BD59-A6C34878D82A}">
                    <a16:rowId xmlns:a16="http://schemas.microsoft.com/office/drawing/2014/main" val="785592487"/>
                  </a:ext>
                </a:extLst>
              </a:tr>
              <a:tr h="190500">
                <a:tc>
                  <a:txBody>
                    <a:bodyPr/>
                    <a:lstStyle/>
                    <a:p>
                      <a:pPr algn="l" fontAlgn="b"/>
                      <a:r>
                        <a:rPr lang="en-GB" sz="1200" b="0" i="0" u="none" strike="noStrike">
                          <a:solidFill>
                            <a:srgbClr val="000000"/>
                          </a:solidFill>
                          <a:effectLst/>
                          <a:latin typeface="Arial" panose="020B0604020202020204" pitchFamily="34" charset="0"/>
                        </a:rPr>
                        <a:t>Storage / Distribution Manager</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525</a:t>
                      </a:r>
                    </a:p>
                  </a:txBody>
                  <a:tcPr marL="9525" marR="9525" marT="9525" marB="0" anchor="b"/>
                </a:tc>
                <a:extLst>
                  <a:ext uri="{0D108BD9-81ED-4DB2-BD59-A6C34878D82A}">
                    <a16:rowId xmlns:a16="http://schemas.microsoft.com/office/drawing/2014/main" val="4222735171"/>
                  </a:ext>
                </a:extLst>
              </a:tr>
              <a:tr h="190500">
                <a:tc>
                  <a:txBody>
                    <a:bodyPr/>
                    <a:lstStyle/>
                    <a:p>
                      <a:pPr algn="l" fontAlgn="b"/>
                      <a:r>
                        <a:rPr lang="en-GB" sz="1200" b="0" i="0" u="none" strike="noStrike" dirty="0">
                          <a:solidFill>
                            <a:srgbClr val="000000"/>
                          </a:solidFill>
                          <a:effectLst/>
                          <a:latin typeface="Arial" panose="020B0604020202020204" pitchFamily="34" charset="0"/>
                        </a:rPr>
                        <a:t>Packager</a:t>
                      </a:r>
                    </a:p>
                  </a:txBody>
                  <a:tcPr marL="9525" marR="9525" marT="9525" marB="0" anchor="b"/>
                </a:tc>
                <a:tc>
                  <a:txBody>
                    <a:bodyPr/>
                    <a:lstStyle/>
                    <a:p>
                      <a:pPr algn="ctr" fontAlgn="b"/>
                      <a:r>
                        <a:rPr lang="en-GB" sz="1200" b="0" i="0" u="none" strike="noStrike" dirty="0">
                          <a:solidFill>
                            <a:srgbClr val="000000"/>
                          </a:solidFill>
                          <a:effectLst/>
                          <a:latin typeface="Arial" panose="020B0604020202020204" pitchFamily="34" charset="0"/>
                        </a:rPr>
                        <a:t>504</a:t>
                      </a:r>
                    </a:p>
                  </a:txBody>
                  <a:tcPr marL="9525" marR="9525" marT="9525" marB="0" anchor="b"/>
                </a:tc>
                <a:extLst>
                  <a:ext uri="{0D108BD9-81ED-4DB2-BD59-A6C34878D82A}">
                    <a16:rowId xmlns:a16="http://schemas.microsoft.com/office/drawing/2014/main" val="82625340"/>
                  </a:ext>
                </a:extLst>
              </a:tr>
            </a:tbl>
          </a:graphicData>
        </a:graphic>
      </p:graphicFrame>
      <p:graphicFrame>
        <p:nvGraphicFramePr>
          <p:cNvPr id="17" name="Table 16">
            <a:extLst>
              <a:ext uri="{FF2B5EF4-FFF2-40B4-BE49-F238E27FC236}">
                <a16:creationId xmlns:a16="http://schemas.microsoft.com/office/drawing/2014/main" id="{98D51E0C-85D1-4E63-96FA-571B1E58F9B7}"/>
              </a:ext>
            </a:extLst>
          </p:cNvPr>
          <p:cNvGraphicFramePr>
            <a:graphicFrameLocks noGrp="1"/>
          </p:cNvGraphicFramePr>
          <p:nvPr>
            <p:extLst>
              <p:ext uri="{D42A27DB-BD31-4B8C-83A1-F6EECF244321}">
                <p14:modId xmlns:p14="http://schemas.microsoft.com/office/powerpoint/2010/main" val="1333491770"/>
              </p:ext>
            </p:extLst>
          </p:nvPr>
        </p:nvGraphicFramePr>
        <p:xfrm>
          <a:off x="7622114" y="5435600"/>
          <a:ext cx="3312786" cy="1154430"/>
        </p:xfrm>
        <a:graphic>
          <a:graphicData uri="http://schemas.openxmlformats.org/drawingml/2006/table">
            <a:tbl>
              <a:tblPr>
                <a:tableStyleId>{00A15C55-8517-42AA-B614-E9B94910E393}</a:tableStyleId>
              </a:tblPr>
              <a:tblGrid>
                <a:gridCol w="3312786">
                  <a:extLst>
                    <a:ext uri="{9D8B030D-6E8A-4147-A177-3AD203B41FA5}">
                      <a16:colId xmlns:a16="http://schemas.microsoft.com/office/drawing/2014/main" val="2706378457"/>
                    </a:ext>
                  </a:extLst>
                </a:gridCol>
              </a:tblGrid>
              <a:tr h="190500">
                <a:tc>
                  <a:txBody>
                    <a:bodyPr/>
                    <a:lstStyle/>
                    <a:p>
                      <a:pPr algn="ctr" fontAlgn="b"/>
                      <a:r>
                        <a:rPr lang="en-GB" sz="1200" b="1" u="none" strike="noStrike" dirty="0">
                          <a:effectLst/>
                          <a:latin typeface="Arial" panose="020B0604020202020204" pitchFamily="34" charset="0"/>
                          <a:cs typeface="Arial" panose="020B0604020202020204" pitchFamily="34" charset="0"/>
                        </a:rPr>
                        <a:t>Top 5 Core Competencies/Skills Needed</a:t>
                      </a:r>
                      <a:endParaRPr lang="en-GB" sz="1200" b="1"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683317750"/>
                  </a:ext>
                </a:extLst>
              </a:tr>
              <a:tr h="190500">
                <a:tc>
                  <a:txBody>
                    <a:bodyPr/>
                    <a:lstStyle/>
                    <a:p>
                      <a:pPr algn="ctr" fontAlgn="b"/>
                      <a:r>
                        <a:rPr lang="en-GB" sz="1200" b="0" i="0" u="none" strike="noStrike" dirty="0">
                          <a:effectLst/>
                          <a:latin typeface="Arial" panose="020B0604020202020204" pitchFamily="34" charset="0"/>
                          <a:cs typeface="Arial" panose="020B0604020202020204" pitchFamily="34" charset="0"/>
                        </a:rPr>
                        <a:t>Communication Skills</a:t>
                      </a:r>
                    </a:p>
                  </a:txBody>
                  <a:tcPr marL="9525" marR="9525" marT="9525" marB="0" anchor="b"/>
                </a:tc>
                <a:extLst>
                  <a:ext uri="{0D108BD9-81ED-4DB2-BD59-A6C34878D82A}">
                    <a16:rowId xmlns:a16="http://schemas.microsoft.com/office/drawing/2014/main" val="1419860495"/>
                  </a:ext>
                </a:extLst>
              </a:tr>
              <a:tr h="190500">
                <a:tc>
                  <a:txBody>
                    <a:bodyPr/>
                    <a:lstStyle/>
                    <a:p>
                      <a:pPr algn="ctr" fontAlgn="b"/>
                      <a:r>
                        <a:rPr lang="en-GB" sz="1200" b="0" i="0" u="none" strike="noStrike" dirty="0">
                          <a:effectLst/>
                          <a:latin typeface="Arial" panose="020B0604020202020204" pitchFamily="34" charset="0"/>
                          <a:cs typeface="Arial" panose="020B0604020202020204" pitchFamily="34" charset="0"/>
                        </a:rPr>
                        <a:t>Organisational Skills</a:t>
                      </a:r>
                    </a:p>
                  </a:txBody>
                  <a:tcPr marL="9525" marR="9525" marT="9525" marB="0" anchor="b"/>
                </a:tc>
                <a:extLst>
                  <a:ext uri="{0D108BD9-81ED-4DB2-BD59-A6C34878D82A}">
                    <a16:rowId xmlns:a16="http://schemas.microsoft.com/office/drawing/2014/main" val="621354874"/>
                  </a:ext>
                </a:extLst>
              </a:tr>
              <a:tr h="190500">
                <a:tc>
                  <a:txBody>
                    <a:bodyPr/>
                    <a:lstStyle/>
                    <a:p>
                      <a:pPr algn="ctr" fontAlgn="b"/>
                      <a:r>
                        <a:rPr lang="en-GB" sz="1200" b="0" i="0" u="none" strike="noStrike" dirty="0">
                          <a:effectLst/>
                          <a:latin typeface="Arial" panose="020B0604020202020204" pitchFamily="34" charset="0"/>
                          <a:cs typeface="Arial" panose="020B0604020202020204" pitchFamily="34" charset="0"/>
                        </a:rPr>
                        <a:t>Planning</a:t>
                      </a:r>
                    </a:p>
                  </a:txBody>
                  <a:tcPr marL="9525" marR="9525" marT="9525" marB="0" anchor="b"/>
                </a:tc>
                <a:extLst>
                  <a:ext uri="{0D108BD9-81ED-4DB2-BD59-A6C34878D82A}">
                    <a16:rowId xmlns:a16="http://schemas.microsoft.com/office/drawing/2014/main" val="2897951265"/>
                  </a:ext>
                </a:extLst>
              </a:tr>
              <a:tr h="19050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0" u="none" strike="noStrike" dirty="0">
                          <a:effectLst/>
                          <a:latin typeface="Arial" panose="020B0604020202020204" pitchFamily="34" charset="0"/>
                          <a:cs typeface="Arial" panose="020B0604020202020204" pitchFamily="34" charset="0"/>
                        </a:rPr>
                        <a:t>Detail-Orientated</a:t>
                      </a:r>
                    </a:p>
                  </a:txBody>
                  <a:tcPr marL="9525" marR="9525" marT="9525" marB="0" anchor="b"/>
                </a:tc>
                <a:extLst>
                  <a:ext uri="{0D108BD9-81ED-4DB2-BD59-A6C34878D82A}">
                    <a16:rowId xmlns:a16="http://schemas.microsoft.com/office/drawing/2014/main" val="785592487"/>
                  </a:ext>
                </a:extLst>
              </a:tr>
              <a:tr h="19050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0" u="none" strike="noStrike" dirty="0">
                          <a:effectLst/>
                          <a:latin typeface="Arial" panose="020B0604020202020204" pitchFamily="34" charset="0"/>
                          <a:cs typeface="Arial" panose="020B0604020202020204" pitchFamily="34" charset="0"/>
                        </a:rPr>
                        <a:t>Microsoft Excel</a:t>
                      </a:r>
                    </a:p>
                  </a:txBody>
                  <a:tcPr marL="9525" marR="9525" marT="9525" marB="0" anchor="b"/>
                </a:tc>
                <a:extLst>
                  <a:ext uri="{0D108BD9-81ED-4DB2-BD59-A6C34878D82A}">
                    <a16:rowId xmlns:a16="http://schemas.microsoft.com/office/drawing/2014/main" val="4222735171"/>
                  </a:ext>
                </a:extLst>
              </a:tr>
            </a:tbl>
          </a:graphicData>
        </a:graphic>
      </p:graphicFrame>
      <p:pic>
        <p:nvPicPr>
          <p:cNvPr id="19" name="Graphic 18" descr="Smiling face with no fill">
            <a:extLst>
              <a:ext uri="{FF2B5EF4-FFF2-40B4-BE49-F238E27FC236}">
                <a16:creationId xmlns:a16="http://schemas.microsoft.com/office/drawing/2014/main" id="{DF5469CB-71B4-4802-84A7-3868CF79F97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259515" y="5816600"/>
            <a:ext cx="914400" cy="914400"/>
          </a:xfrm>
          <a:prstGeom prst="rect">
            <a:avLst/>
          </a:prstGeom>
        </p:spPr>
      </p:pic>
      <p:pic>
        <p:nvPicPr>
          <p:cNvPr id="20" name="Graphic 19" descr="Smiling face with no fill">
            <a:extLst>
              <a:ext uri="{FF2B5EF4-FFF2-40B4-BE49-F238E27FC236}">
                <a16:creationId xmlns:a16="http://schemas.microsoft.com/office/drawing/2014/main" id="{71CDE1EF-C2B6-443E-AB89-28C15D4E841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259515" y="4978400"/>
            <a:ext cx="914400" cy="914400"/>
          </a:xfrm>
          <a:prstGeom prst="rect">
            <a:avLst/>
          </a:prstGeom>
        </p:spPr>
      </p:pic>
      <p:pic>
        <p:nvPicPr>
          <p:cNvPr id="11" name="Graphic 10" descr="Smiling face with no fill">
            <a:extLst>
              <a:ext uri="{FF2B5EF4-FFF2-40B4-BE49-F238E27FC236}">
                <a16:creationId xmlns:a16="http://schemas.microsoft.com/office/drawing/2014/main" id="{C1ADCD60-8618-46D3-8E1A-C548C999388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259515" y="4155652"/>
            <a:ext cx="914400" cy="914400"/>
          </a:xfrm>
          <a:prstGeom prst="rect">
            <a:avLst/>
          </a:prstGeom>
        </p:spPr>
      </p:pic>
      <p:graphicFrame>
        <p:nvGraphicFramePr>
          <p:cNvPr id="16" name="Chart 15">
            <a:extLst>
              <a:ext uri="{FF2B5EF4-FFF2-40B4-BE49-F238E27FC236}">
                <a16:creationId xmlns:a16="http://schemas.microsoft.com/office/drawing/2014/main" id="{966B0404-F122-4E1B-9E0E-B2BD04B16ECF}"/>
              </a:ext>
            </a:extLst>
          </p:cNvPr>
          <p:cNvGraphicFramePr>
            <a:graphicFrameLocks/>
          </p:cNvGraphicFramePr>
          <p:nvPr>
            <p:extLst>
              <p:ext uri="{D42A27DB-BD31-4B8C-83A1-F6EECF244321}">
                <p14:modId xmlns:p14="http://schemas.microsoft.com/office/powerpoint/2010/main" val="831947375"/>
              </p:ext>
            </p:extLst>
          </p:nvPr>
        </p:nvGraphicFramePr>
        <p:xfrm>
          <a:off x="600722" y="3571316"/>
          <a:ext cx="6057255" cy="2797586"/>
        </p:xfrm>
        <a:graphic>
          <a:graphicData uri="http://schemas.openxmlformats.org/drawingml/2006/chart">
            <c:chart xmlns:c="http://schemas.openxmlformats.org/drawingml/2006/chart" xmlns:r="http://schemas.openxmlformats.org/officeDocument/2006/relationships" r:id="rId5"/>
          </a:graphicData>
        </a:graphic>
      </p:graphicFrame>
      <p:pic>
        <p:nvPicPr>
          <p:cNvPr id="13" name="Picture 12" descr="A picture containing track, large, train, riding&#10;&#10;Description automatically generated">
            <a:extLst>
              <a:ext uri="{FF2B5EF4-FFF2-40B4-BE49-F238E27FC236}">
                <a16:creationId xmlns:a16="http://schemas.microsoft.com/office/drawing/2014/main" id="{01DA60F8-5480-4716-8D4F-CDBE87076F1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02368" y="952061"/>
            <a:ext cx="2770182" cy="18467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Picture 17" descr="A road with a building in the background&#10;&#10;Description automatically generated">
            <a:extLst>
              <a:ext uri="{FF2B5EF4-FFF2-40B4-BE49-F238E27FC236}">
                <a16:creationId xmlns:a16="http://schemas.microsoft.com/office/drawing/2014/main" id="{ECEAE083-A009-4FFA-8140-84D4780248A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6954" y="990618"/>
            <a:ext cx="2882960" cy="16149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 name="Picture 21" descr="A picture containing person&#10;&#10;Description automatically generated">
            <a:extLst>
              <a:ext uri="{FF2B5EF4-FFF2-40B4-BE49-F238E27FC236}">
                <a16:creationId xmlns:a16="http://schemas.microsoft.com/office/drawing/2014/main" id="{44F2317E-5D26-43BF-BFA6-DD64B4F65E5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291397" y="2058063"/>
            <a:ext cx="2675903" cy="13255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52634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group of people in a room&#10;&#10;Description automatically generated">
            <a:extLst>
              <a:ext uri="{FF2B5EF4-FFF2-40B4-BE49-F238E27FC236}">
                <a16:creationId xmlns:a16="http://schemas.microsoft.com/office/drawing/2014/main" id="{0793BF90-FF23-4F48-99BA-9469B20BD83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25020" y="1267171"/>
            <a:ext cx="2704215" cy="17577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itle 2">
            <a:extLst>
              <a:ext uri="{FF2B5EF4-FFF2-40B4-BE49-F238E27FC236}">
                <a16:creationId xmlns:a16="http://schemas.microsoft.com/office/drawing/2014/main" id="{32D3BC80-7958-4638-95F1-4D492DA7766D}"/>
              </a:ext>
            </a:extLst>
          </p:cNvPr>
          <p:cNvSpPr>
            <a:spLocks noGrp="1"/>
          </p:cNvSpPr>
          <p:nvPr>
            <p:ph type="title"/>
          </p:nvPr>
        </p:nvSpPr>
        <p:spPr>
          <a:xfrm>
            <a:off x="307382" y="-180234"/>
            <a:ext cx="11577235" cy="1325563"/>
          </a:xfrm>
        </p:spPr>
        <p:txBody>
          <a:bodyPr>
            <a:normAutofit/>
          </a:bodyPr>
          <a:lstStyle/>
          <a:p>
            <a:r>
              <a:rPr lang="en-GB" sz="3600" dirty="0"/>
              <a:t>3. Health and Care</a:t>
            </a:r>
          </a:p>
        </p:txBody>
      </p:sp>
      <p:sp>
        <p:nvSpPr>
          <p:cNvPr id="10" name="TextBox 9">
            <a:extLst>
              <a:ext uri="{FF2B5EF4-FFF2-40B4-BE49-F238E27FC236}">
                <a16:creationId xmlns:a16="http://schemas.microsoft.com/office/drawing/2014/main" id="{EC23A5C9-F996-4C89-A49E-DA33B289B8B4}"/>
              </a:ext>
            </a:extLst>
          </p:cNvPr>
          <p:cNvSpPr txBox="1"/>
          <p:nvPr/>
        </p:nvSpPr>
        <p:spPr>
          <a:xfrm>
            <a:off x="106563" y="6476469"/>
            <a:ext cx="4984534"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rPr>
              <a:t>Source: Labour Insight (Burning Glass Technologies) and ONS, Annual Population Survey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endParaRPr>
          </a:p>
        </p:txBody>
      </p:sp>
      <p:sp>
        <p:nvSpPr>
          <p:cNvPr id="12" name="TextBox 11">
            <a:extLst>
              <a:ext uri="{FF2B5EF4-FFF2-40B4-BE49-F238E27FC236}">
                <a16:creationId xmlns:a16="http://schemas.microsoft.com/office/drawing/2014/main" id="{269E0303-D6D7-47FE-9FA3-920CEC361371}"/>
              </a:ext>
            </a:extLst>
          </p:cNvPr>
          <p:cNvSpPr txBox="1"/>
          <p:nvPr/>
        </p:nvSpPr>
        <p:spPr>
          <a:xfrm>
            <a:off x="7629225" y="2689572"/>
            <a:ext cx="3988009" cy="3046988"/>
          </a:xfrm>
          <a:prstGeom prst="rect">
            <a:avLst/>
          </a:prstGeom>
          <a:noFill/>
        </p:spPr>
        <p:txBody>
          <a:bodyPr wrap="square" rtlCol="0">
            <a:spAutoFit/>
          </a:bodyPr>
          <a:lstStyle/>
          <a:p>
            <a:pPr>
              <a:buClr>
                <a:schemeClr val="accent3"/>
              </a:buClr>
            </a:pPr>
            <a:r>
              <a:rPr lang="en-GB" sz="1200" b="1" dirty="0">
                <a:latin typeface="Arial" panose="020B0604020202020204" pitchFamily="34" charset="0"/>
                <a:cs typeface="Arial" panose="020B0604020202020204" pitchFamily="34" charset="0"/>
              </a:rPr>
              <a:t>Comments</a:t>
            </a:r>
          </a:p>
          <a:p>
            <a:pPr marL="185738" indent="-185738">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Very high demand for nurses and care related occupations</a:t>
            </a:r>
          </a:p>
          <a:p>
            <a:pPr marL="185738" indent="-185738">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The ability to empathise is sought in all occupations</a:t>
            </a:r>
          </a:p>
          <a:p>
            <a:pPr marL="185738" indent="-185738">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New pathways emerging for entry into sector</a:t>
            </a:r>
          </a:p>
          <a:p>
            <a:pPr marL="185738" indent="-185738">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Will continue to grow to support an ageing population</a:t>
            </a:r>
          </a:p>
          <a:p>
            <a:pPr marL="185738" indent="-185738">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Other occupational groups in need within sector such as Digital, Business Operations and Maintenance</a:t>
            </a:r>
          </a:p>
          <a:p>
            <a:pPr>
              <a:buClr>
                <a:schemeClr val="accent3"/>
              </a:buClr>
            </a:pPr>
            <a:endParaRPr lang="en-GB" sz="1200" dirty="0">
              <a:latin typeface="Arial" panose="020B0604020202020204" pitchFamily="34" charset="0"/>
              <a:cs typeface="Arial" panose="020B0604020202020204" pitchFamily="34" charset="0"/>
            </a:endParaRPr>
          </a:p>
          <a:p>
            <a:pPr>
              <a:buClr>
                <a:schemeClr val="accent3"/>
              </a:buClr>
            </a:pPr>
            <a:r>
              <a:rPr lang="en-GB" sz="1200" b="1" dirty="0">
                <a:latin typeface="Arial" panose="020B0604020202020204" pitchFamily="34" charset="0"/>
                <a:cs typeface="Arial" panose="020B0604020202020204" pitchFamily="34" charset="0"/>
              </a:rPr>
              <a:t>Employer Preferred Pathways</a:t>
            </a:r>
          </a:p>
          <a:p>
            <a:pPr marL="171450" indent="-171450">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Further education college</a:t>
            </a:r>
          </a:p>
          <a:p>
            <a:pPr marL="171450" indent="-171450">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Apprenticeships</a:t>
            </a:r>
          </a:p>
          <a:p>
            <a:pPr marL="171450" indent="-171450">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University</a:t>
            </a:r>
          </a:p>
          <a:p>
            <a:pPr>
              <a:buClr>
                <a:schemeClr val="accent3"/>
              </a:buClr>
            </a:pPr>
            <a:r>
              <a:rPr lang="en-GB" sz="1200" dirty="0">
                <a:latin typeface="Arial" panose="020B0604020202020204" pitchFamily="34" charset="0"/>
                <a:cs typeface="Arial" panose="020B0604020202020204" pitchFamily="34" charset="0"/>
              </a:rPr>
              <a:t>(check pathways for each occupation)</a:t>
            </a:r>
          </a:p>
          <a:p>
            <a:pPr>
              <a:buClr>
                <a:schemeClr val="accent3"/>
              </a:buClr>
            </a:pPr>
            <a:endParaRPr lang="en-GB" sz="1200" dirty="0">
              <a:latin typeface="Arial" panose="020B0604020202020204" pitchFamily="34" charset="0"/>
              <a:cs typeface="Arial" panose="020B0604020202020204" pitchFamily="34" charset="0"/>
            </a:endParaRPr>
          </a:p>
          <a:p>
            <a:pPr>
              <a:buClr>
                <a:schemeClr val="accent3"/>
              </a:buClr>
            </a:pPr>
            <a:endParaRPr lang="en-GB" sz="1200" dirty="0">
              <a:latin typeface="Arial" panose="020B0604020202020204" pitchFamily="34" charset="0"/>
              <a:cs typeface="Arial" panose="020B0604020202020204" pitchFamily="34" charset="0"/>
            </a:endParaRPr>
          </a:p>
        </p:txBody>
      </p:sp>
      <p:graphicFrame>
        <p:nvGraphicFramePr>
          <p:cNvPr id="14" name="Table 13">
            <a:extLst>
              <a:ext uri="{FF2B5EF4-FFF2-40B4-BE49-F238E27FC236}">
                <a16:creationId xmlns:a16="http://schemas.microsoft.com/office/drawing/2014/main" id="{98A9CB34-F616-42B4-9B5E-4097E0EA7EE7}"/>
              </a:ext>
            </a:extLst>
          </p:cNvPr>
          <p:cNvGraphicFramePr>
            <a:graphicFrameLocks noGrp="1"/>
          </p:cNvGraphicFramePr>
          <p:nvPr>
            <p:extLst>
              <p:ext uri="{D42A27DB-BD31-4B8C-83A1-F6EECF244321}">
                <p14:modId xmlns:p14="http://schemas.microsoft.com/office/powerpoint/2010/main" val="1368632388"/>
              </p:ext>
            </p:extLst>
          </p:nvPr>
        </p:nvGraphicFramePr>
        <p:xfrm>
          <a:off x="7659649" y="310198"/>
          <a:ext cx="4034330" cy="2299335"/>
        </p:xfrm>
        <a:graphic>
          <a:graphicData uri="http://schemas.openxmlformats.org/drawingml/2006/table">
            <a:tbl>
              <a:tblPr>
                <a:tableStyleId>{21E4AEA4-8DFA-4A89-87EB-49C32662AFE0}</a:tableStyleId>
              </a:tblPr>
              <a:tblGrid>
                <a:gridCol w="3154112">
                  <a:extLst>
                    <a:ext uri="{9D8B030D-6E8A-4147-A177-3AD203B41FA5}">
                      <a16:colId xmlns:a16="http://schemas.microsoft.com/office/drawing/2014/main" val="2706378457"/>
                    </a:ext>
                  </a:extLst>
                </a:gridCol>
                <a:gridCol w="880218">
                  <a:extLst>
                    <a:ext uri="{9D8B030D-6E8A-4147-A177-3AD203B41FA5}">
                      <a16:colId xmlns:a16="http://schemas.microsoft.com/office/drawing/2014/main" val="2754234505"/>
                    </a:ext>
                  </a:extLst>
                </a:gridCol>
              </a:tblGrid>
              <a:tr h="337338">
                <a:tc>
                  <a:txBody>
                    <a:bodyPr/>
                    <a:lstStyle/>
                    <a:p>
                      <a:pPr algn="ctr" fontAlgn="b"/>
                      <a:r>
                        <a:rPr lang="en-GB" sz="1200" b="1" u="none" strike="noStrike" dirty="0">
                          <a:effectLst/>
                          <a:latin typeface="Arial" panose="020B0604020202020204" pitchFamily="34" charset="0"/>
                          <a:cs typeface="Arial" panose="020B0604020202020204" pitchFamily="34" charset="0"/>
                        </a:rPr>
                        <a:t>Top Vacancies</a:t>
                      </a:r>
                      <a:endParaRPr lang="en-GB" sz="1200" b="1"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1200" b="1" u="none" strike="noStrike" dirty="0">
                          <a:effectLst/>
                          <a:latin typeface="Arial" panose="020B0604020202020204" pitchFamily="34" charset="0"/>
                          <a:cs typeface="Arial" panose="020B0604020202020204" pitchFamily="34" charset="0"/>
                        </a:rPr>
                        <a:t>Last 12 Months</a:t>
                      </a:r>
                      <a:endParaRPr lang="en-GB" sz="1200" b="1" i="0" u="none" strike="noStrike" dirty="0">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683317750"/>
                  </a:ext>
                </a:extLst>
              </a:tr>
              <a:tr h="190500">
                <a:tc>
                  <a:txBody>
                    <a:bodyPr/>
                    <a:lstStyle/>
                    <a:p>
                      <a:pPr algn="l" fontAlgn="b"/>
                      <a:r>
                        <a:rPr lang="en-GB" sz="1200" b="0" i="0" u="none" strike="noStrike">
                          <a:solidFill>
                            <a:srgbClr val="000000"/>
                          </a:solidFill>
                          <a:effectLst/>
                          <a:latin typeface="Arial" panose="020B0604020202020204" pitchFamily="34" charset="0"/>
                        </a:rPr>
                        <a:t>Registered General Nurse (RGN)</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4,219</a:t>
                      </a:r>
                    </a:p>
                  </a:txBody>
                  <a:tcPr marL="9525" marR="9525" marT="9525" marB="0" anchor="b"/>
                </a:tc>
                <a:extLst>
                  <a:ext uri="{0D108BD9-81ED-4DB2-BD59-A6C34878D82A}">
                    <a16:rowId xmlns:a16="http://schemas.microsoft.com/office/drawing/2014/main" val="1419860495"/>
                  </a:ext>
                </a:extLst>
              </a:tr>
              <a:tr h="190500">
                <a:tc>
                  <a:txBody>
                    <a:bodyPr/>
                    <a:lstStyle/>
                    <a:p>
                      <a:pPr algn="l" fontAlgn="b"/>
                      <a:r>
                        <a:rPr lang="en-GB" sz="1200" b="0" i="0" u="none" strike="noStrike">
                          <a:solidFill>
                            <a:srgbClr val="000000"/>
                          </a:solidFill>
                          <a:effectLst/>
                          <a:latin typeface="Arial" panose="020B0604020202020204" pitchFamily="34" charset="0"/>
                        </a:rPr>
                        <a:t>Caregiver / Personal Care Aide</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4,186</a:t>
                      </a:r>
                    </a:p>
                  </a:txBody>
                  <a:tcPr marL="9525" marR="9525" marT="9525" marB="0" anchor="b"/>
                </a:tc>
                <a:extLst>
                  <a:ext uri="{0D108BD9-81ED-4DB2-BD59-A6C34878D82A}">
                    <a16:rowId xmlns:a16="http://schemas.microsoft.com/office/drawing/2014/main" val="621354874"/>
                  </a:ext>
                </a:extLst>
              </a:tr>
              <a:tr h="190500">
                <a:tc>
                  <a:txBody>
                    <a:bodyPr/>
                    <a:lstStyle/>
                    <a:p>
                      <a:pPr algn="l" fontAlgn="b"/>
                      <a:r>
                        <a:rPr lang="en-GB" sz="1200" b="0" i="0" u="none" strike="noStrike">
                          <a:solidFill>
                            <a:srgbClr val="000000"/>
                          </a:solidFill>
                          <a:effectLst/>
                          <a:latin typeface="Arial" panose="020B0604020202020204" pitchFamily="34" charset="0"/>
                        </a:rPr>
                        <a:t>Care assistant</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2,361</a:t>
                      </a:r>
                    </a:p>
                  </a:txBody>
                  <a:tcPr marL="9525" marR="9525" marT="9525" marB="0" anchor="b"/>
                </a:tc>
                <a:extLst>
                  <a:ext uri="{0D108BD9-81ED-4DB2-BD59-A6C34878D82A}">
                    <a16:rowId xmlns:a16="http://schemas.microsoft.com/office/drawing/2014/main" val="1105971721"/>
                  </a:ext>
                </a:extLst>
              </a:tr>
              <a:tr h="190500">
                <a:tc>
                  <a:txBody>
                    <a:bodyPr/>
                    <a:lstStyle/>
                    <a:p>
                      <a:pPr algn="l" fontAlgn="b"/>
                      <a:r>
                        <a:rPr lang="en-GB" sz="1200" b="0" i="0" u="none" strike="noStrike">
                          <a:solidFill>
                            <a:srgbClr val="000000"/>
                          </a:solidFill>
                          <a:effectLst/>
                          <a:latin typeface="Arial" panose="020B0604020202020204" pitchFamily="34" charset="0"/>
                        </a:rPr>
                        <a:t>Physician</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1,191</a:t>
                      </a:r>
                    </a:p>
                  </a:txBody>
                  <a:tcPr marL="9525" marR="9525" marT="9525" marB="0" anchor="b"/>
                </a:tc>
                <a:extLst>
                  <a:ext uri="{0D108BD9-81ED-4DB2-BD59-A6C34878D82A}">
                    <a16:rowId xmlns:a16="http://schemas.microsoft.com/office/drawing/2014/main" val="1066426041"/>
                  </a:ext>
                </a:extLst>
              </a:tr>
              <a:tr h="190500">
                <a:tc>
                  <a:txBody>
                    <a:bodyPr/>
                    <a:lstStyle/>
                    <a:p>
                      <a:pPr algn="l" fontAlgn="b"/>
                      <a:r>
                        <a:rPr lang="en-GB" sz="1200" b="0" i="0" u="none" strike="noStrike">
                          <a:solidFill>
                            <a:srgbClr val="000000"/>
                          </a:solidFill>
                          <a:effectLst/>
                          <a:latin typeface="Arial" panose="020B0604020202020204" pitchFamily="34" charset="0"/>
                        </a:rPr>
                        <a:t>Nursing Assistant / Healthcare Assistant</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1,054</a:t>
                      </a:r>
                    </a:p>
                  </a:txBody>
                  <a:tcPr marL="9525" marR="9525" marT="9525" marB="0" anchor="b"/>
                </a:tc>
                <a:extLst>
                  <a:ext uri="{0D108BD9-81ED-4DB2-BD59-A6C34878D82A}">
                    <a16:rowId xmlns:a16="http://schemas.microsoft.com/office/drawing/2014/main" val="2491381818"/>
                  </a:ext>
                </a:extLst>
              </a:tr>
              <a:tr h="190500">
                <a:tc>
                  <a:txBody>
                    <a:bodyPr/>
                    <a:lstStyle/>
                    <a:p>
                      <a:pPr algn="l" fontAlgn="b"/>
                      <a:r>
                        <a:rPr lang="en-GB" sz="1200" b="0" i="0" u="none" strike="noStrike">
                          <a:solidFill>
                            <a:srgbClr val="000000"/>
                          </a:solidFill>
                          <a:effectLst/>
                          <a:latin typeface="Arial" panose="020B0604020202020204" pitchFamily="34" charset="0"/>
                        </a:rPr>
                        <a:t>Healthcare Manager</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997</a:t>
                      </a:r>
                    </a:p>
                  </a:txBody>
                  <a:tcPr marL="9525" marR="9525" marT="9525" marB="0" anchor="b"/>
                </a:tc>
                <a:extLst>
                  <a:ext uri="{0D108BD9-81ED-4DB2-BD59-A6C34878D82A}">
                    <a16:rowId xmlns:a16="http://schemas.microsoft.com/office/drawing/2014/main" val="2897951265"/>
                  </a:ext>
                </a:extLst>
              </a:tr>
              <a:tr h="190500">
                <a:tc>
                  <a:txBody>
                    <a:bodyPr/>
                    <a:lstStyle/>
                    <a:p>
                      <a:pPr algn="l" fontAlgn="b"/>
                      <a:r>
                        <a:rPr lang="en-GB" sz="1200" b="0" i="0" u="none" strike="noStrike">
                          <a:solidFill>
                            <a:srgbClr val="000000"/>
                          </a:solidFill>
                          <a:effectLst/>
                          <a:latin typeface="Arial" panose="020B0604020202020204" pitchFamily="34" charset="0"/>
                        </a:rPr>
                        <a:t>Psychologist</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677</a:t>
                      </a:r>
                    </a:p>
                  </a:txBody>
                  <a:tcPr marL="9525" marR="9525" marT="9525" marB="0" anchor="b"/>
                </a:tc>
                <a:extLst>
                  <a:ext uri="{0D108BD9-81ED-4DB2-BD59-A6C34878D82A}">
                    <a16:rowId xmlns:a16="http://schemas.microsoft.com/office/drawing/2014/main" val="785592487"/>
                  </a:ext>
                </a:extLst>
              </a:tr>
              <a:tr h="190500">
                <a:tc>
                  <a:txBody>
                    <a:bodyPr/>
                    <a:lstStyle/>
                    <a:p>
                      <a:pPr algn="l" fontAlgn="b"/>
                      <a:r>
                        <a:rPr lang="en-GB" sz="1200" b="0" i="0" u="none" strike="noStrike">
                          <a:solidFill>
                            <a:srgbClr val="000000"/>
                          </a:solidFill>
                          <a:effectLst/>
                          <a:latin typeface="Arial" panose="020B0604020202020204" pitchFamily="34" charset="0"/>
                        </a:rPr>
                        <a:t>Nurse Practitioner</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644</a:t>
                      </a:r>
                    </a:p>
                  </a:txBody>
                  <a:tcPr marL="9525" marR="9525" marT="9525" marB="0" anchor="b"/>
                </a:tc>
                <a:extLst>
                  <a:ext uri="{0D108BD9-81ED-4DB2-BD59-A6C34878D82A}">
                    <a16:rowId xmlns:a16="http://schemas.microsoft.com/office/drawing/2014/main" val="4222735171"/>
                  </a:ext>
                </a:extLst>
              </a:tr>
              <a:tr h="190500">
                <a:tc>
                  <a:txBody>
                    <a:bodyPr/>
                    <a:lstStyle/>
                    <a:p>
                      <a:pPr algn="l" fontAlgn="b"/>
                      <a:r>
                        <a:rPr lang="en-GB" sz="1200" b="0" i="0" u="none" strike="noStrike">
                          <a:solidFill>
                            <a:srgbClr val="000000"/>
                          </a:solidFill>
                          <a:effectLst/>
                          <a:latin typeface="Arial" panose="020B0604020202020204" pitchFamily="34" charset="0"/>
                        </a:rPr>
                        <a:t>Health Technician / Technologist (Other)</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580</a:t>
                      </a:r>
                    </a:p>
                  </a:txBody>
                  <a:tcPr marL="9525" marR="9525" marT="9525" marB="0" anchor="b"/>
                </a:tc>
                <a:extLst>
                  <a:ext uri="{0D108BD9-81ED-4DB2-BD59-A6C34878D82A}">
                    <a16:rowId xmlns:a16="http://schemas.microsoft.com/office/drawing/2014/main" val="82625340"/>
                  </a:ext>
                </a:extLst>
              </a:tr>
              <a:tr h="190500">
                <a:tc>
                  <a:txBody>
                    <a:bodyPr/>
                    <a:lstStyle/>
                    <a:p>
                      <a:pPr algn="l" fontAlgn="b"/>
                      <a:r>
                        <a:rPr lang="en-GB" sz="1200" b="0" i="0" u="none" strike="noStrike" dirty="0">
                          <a:solidFill>
                            <a:srgbClr val="000000"/>
                          </a:solidFill>
                          <a:effectLst/>
                          <a:latin typeface="Arial" panose="020B0604020202020204" pitchFamily="34" charset="0"/>
                        </a:rPr>
                        <a:t>Occupational Therapist</a:t>
                      </a:r>
                    </a:p>
                  </a:txBody>
                  <a:tcPr marL="9525" marR="9525" marT="9525" marB="0" anchor="b"/>
                </a:tc>
                <a:tc>
                  <a:txBody>
                    <a:bodyPr/>
                    <a:lstStyle/>
                    <a:p>
                      <a:pPr algn="ctr" fontAlgn="b"/>
                      <a:r>
                        <a:rPr lang="en-GB" sz="1200" b="0" i="0" u="none" strike="noStrike" dirty="0">
                          <a:solidFill>
                            <a:srgbClr val="000000"/>
                          </a:solidFill>
                          <a:effectLst/>
                          <a:latin typeface="Arial" panose="020B0604020202020204" pitchFamily="34" charset="0"/>
                        </a:rPr>
                        <a:t>541</a:t>
                      </a:r>
                    </a:p>
                  </a:txBody>
                  <a:tcPr marL="9525" marR="9525" marT="9525" marB="0" anchor="b"/>
                </a:tc>
                <a:extLst>
                  <a:ext uri="{0D108BD9-81ED-4DB2-BD59-A6C34878D82A}">
                    <a16:rowId xmlns:a16="http://schemas.microsoft.com/office/drawing/2014/main" val="859360551"/>
                  </a:ext>
                </a:extLst>
              </a:tr>
            </a:tbl>
          </a:graphicData>
        </a:graphic>
      </p:graphicFrame>
      <p:graphicFrame>
        <p:nvGraphicFramePr>
          <p:cNvPr id="17" name="Table 16">
            <a:extLst>
              <a:ext uri="{FF2B5EF4-FFF2-40B4-BE49-F238E27FC236}">
                <a16:creationId xmlns:a16="http://schemas.microsoft.com/office/drawing/2014/main" id="{03242A4B-2FAA-4E47-A88B-B27DC95CCD71}"/>
              </a:ext>
            </a:extLst>
          </p:cNvPr>
          <p:cNvGraphicFramePr>
            <a:graphicFrameLocks noGrp="1"/>
          </p:cNvGraphicFramePr>
          <p:nvPr>
            <p:extLst>
              <p:ext uri="{D42A27DB-BD31-4B8C-83A1-F6EECF244321}">
                <p14:modId xmlns:p14="http://schemas.microsoft.com/office/powerpoint/2010/main" val="2992994601"/>
              </p:ext>
            </p:extLst>
          </p:nvPr>
        </p:nvGraphicFramePr>
        <p:xfrm>
          <a:off x="7659649" y="5373247"/>
          <a:ext cx="3312786" cy="1154430"/>
        </p:xfrm>
        <a:graphic>
          <a:graphicData uri="http://schemas.openxmlformats.org/drawingml/2006/table">
            <a:tbl>
              <a:tblPr>
                <a:tableStyleId>{00A15C55-8517-42AA-B614-E9B94910E393}</a:tableStyleId>
              </a:tblPr>
              <a:tblGrid>
                <a:gridCol w="3312786">
                  <a:extLst>
                    <a:ext uri="{9D8B030D-6E8A-4147-A177-3AD203B41FA5}">
                      <a16:colId xmlns:a16="http://schemas.microsoft.com/office/drawing/2014/main" val="2706378457"/>
                    </a:ext>
                  </a:extLst>
                </a:gridCol>
              </a:tblGrid>
              <a:tr h="190500">
                <a:tc>
                  <a:txBody>
                    <a:bodyPr/>
                    <a:lstStyle/>
                    <a:p>
                      <a:pPr algn="ctr" fontAlgn="b"/>
                      <a:r>
                        <a:rPr lang="en-GB" sz="1200" b="1" u="none" strike="noStrike" dirty="0">
                          <a:effectLst/>
                          <a:latin typeface="Arial" panose="020B0604020202020204" pitchFamily="34" charset="0"/>
                          <a:cs typeface="Arial" panose="020B0604020202020204" pitchFamily="34" charset="0"/>
                        </a:rPr>
                        <a:t>Top 5 Core Competencies/Skills Needed</a:t>
                      </a:r>
                      <a:endParaRPr lang="en-GB" sz="1200" b="1"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683317750"/>
                  </a:ext>
                </a:extLst>
              </a:tr>
              <a:tr h="190500">
                <a:tc>
                  <a:txBody>
                    <a:bodyPr/>
                    <a:lstStyle/>
                    <a:p>
                      <a:pPr algn="ctr" fontAlgn="b"/>
                      <a:r>
                        <a:rPr lang="en-GB" sz="1200" b="0" i="0" u="none" strike="noStrike" dirty="0">
                          <a:effectLst/>
                          <a:latin typeface="Arial" panose="020B0604020202020204" pitchFamily="34" charset="0"/>
                          <a:cs typeface="Arial" panose="020B0604020202020204" pitchFamily="34" charset="0"/>
                        </a:rPr>
                        <a:t>Communication Skills</a:t>
                      </a:r>
                    </a:p>
                  </a:txBody>
                  <a:tcPr marL="9525" marR="9525" marT="9525" marB="0" anchor="b"/>
                </a:tc>
                <a:extLst>
                  <a:ext uri="{0D108BD9-81ED-4DB2-BD59-A6C34878D82A}">
                    <a16:rowId xmlns:a16="http://schemas.microsoft.com/office/drawing/2014/main" val="1419860495"/>
                  </a:ext>
                </a:extLst>
              </a:tr>
              <a:tr h="190500">
                <a:tc>
                  <a:txBody>
                    <a:bodyPr/>
                    <a:lstStyle/>
                    <a:p>
                      <a:pPr algn="ctr" fontAlgn="b"/>
                      <a:r>
                        <a:rPr lang="en-GB" sz="1200" b="0" i="0" u="none" strike="noStrike" dirty="0">
                          <a:effectLst/>
                          <a:latin typeface="Arial" panose="020B0604020202020204" pitchFamily="34" charset="0"/>
                          <a:cs typeface="Arial" panose="020B0604020202020204" pitchFamily="34" charset="0"/>
                        </a:rPr>
                        <a:t>Organisational Skills</a:t>
                      </a:r>
                    </a:p>
                  </a:txBody>
                  <a:tcPr marL="9525" marR="9525" marT="9525" marB="0" anchor="b"/>
                </a:tc>
                <a:extLst>
                  <a:ext uri="{0D108BD9-81ED-4DB2-BD59-A6C34878D82A}">
                    <a16:rowId xmlns:a16="http://schemas.microsoft.com/office/drawing/2014/main" val="621354874"/>
                  </a:ext>
                </a:extLst>
              </a:tr>
              <a:tr h="190500">
                <a:tc>
                  <a:txBody>
                    <a:bodyPr/>
                    <a:lstStyle/>
                    <a:p>
                      <a:pPr algn="ctr" fontAlgn="b"/>
                      <a:r>
                        <a:rPr lang="en-GB" sz="1200" b="0" i="0" u="none" strike="noStrike" dirty="0">
                          <a:effectLst/>
                          <a:latin typeface="Arial" panose="020B0604020202020204" pitchFamily="34" charset="0"/>
                          <a:cs typeface="Arial" panose="020B0604020202020204" pitchFamily="34" charset="0"/>
                        </a:rPr>
                        <a:t>Planning</a:t>
                      </a:r>
                    </a:p>
                  </a:txBody>
                  <a:tcPr marL="9525" marR="9525" marT="9525" marB="0" anchor="b"/>
                </a:tc>
                <a:extLst>
                  <a:ext uri="{0D108BD9-81ED-4DB2-BD59-A6C34878D82A}">
                    <a16:rowId xmlns:a16="http://schemas.microsoft.com/office/drawing/2014/main" val="2897951265"/>
                  </a:ext>
                </a:extLst>
              </a:tr>
              <a:tr h="190500">
                <a:tc>
                  <a:txBody>
                    <a:bodyPr/>
                    <a:lstStyle/>
                    <a:p>
                      <a:pPr algn="ctr" fontAlgn="b"/>
                      <a:r>
                        <a:rPr lang="en-GB" sz="1200" b="0" i="0" u="none" strike="noStrike" dirty="0">
                          <a:effectLst/>
                          <a:latin typeface="Arial" panose="020B0604020202020204" pitchFamily="34" charset="0"/>
                          <a:cs typeface="Arial" panose="020B0604020202020204" pitchFamily="34" charset="0"/>
                        </a:rPr>
                        <a:t>Leadership</a:t>
                      </a:r>
                    </a:p>
                  </a:txBody>
                  <a:tcPr marL="9525" marR="9525" marT="9525" marB="0" anchor="b"/>
                </a:tc>
                <a:extLst>
                  <a:ext uri="{0D108BD9-81ED-4DB2-BD59-A6C34878D82A}">
                    <a16:rowId xmlns:a16="http://schemas.microsoft.com/office/drawing/2014/main" val="785592487"/>
                  </a:ext>
                </a:extLst>
              </a:tr>
              <a:tr h="19050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0" u="none" strike="noStrike" dirty="0">
                          <a:effectLst/>
                          <a:latin typeface="Arial" panose="020B0604020202020204" pitchFamily="34" charset="0"/>
                          <a:cs typeface="Arial" panose="020B0604020202020204" pitchFamily="34" charset="0"/>
                        </a:rPr>
                        <a:t>English</a:t>
                      </a:r>
                    </a:p>
                  </a:txBody>
                  <a:tcPr marL="9525" marR="9525" marT="9525" marB="0" anchor="b"/>
                </a:tc>
                <a:extLst>
                  <a:ext uri="{0D108BD9-81ED-4DB2-BD59-A6C34878D82A}">
                    <a16:rowId xmlns:a16="http://schemas.microsoft.com/office/drawing/2014/main" val="4222735171"/>
                  </a:ext>
                </a:extLst>
              </a:tr>
            </a:tbl>
          </a:graphicData>
        </a:graphic>
      </p:graphicFrame>
      <p:pic>
        <p:nvPicPr>
          <p:cNvPr id="19" name="Graphic 18" descr="Smiling face with no fill">
            <a:extLst>
              <a:ext uri="{FF2B5EF4-FFF2-40B4-BE49-F238E27FC236}">
                <a16:creationId xmlns:a16="http://schemas.microsoft.com/office/drawing/2014/main" id="{5BA49214-513A-4DC3-B847-AE2434F40CD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259515" y="5816600"/>
            <a:ext cx="914400" cy="914400"/>
          </a:xfrm>
          <a:prstGeom prst="rect">
            <a:avLst/>
          </a:prstGeom>
        </p:spPr>
      </p:pic>
      <p:pic>
        <p:nvPicPr>
          <p:cNvPr id="20" name="Graphic 19" descr="Smiling face with no fill">
            <a:extLst>
              <a:ext uri="{FF2B5EF4-FFF2-40B4-BE49-F238E27FC236}">
                <a16:creationId xmlns:a16="http://schemas.microsoft.com/office/drawing/2014/main" id="{663D68AD-ED8A-4A4E-85A9-4DA3497190A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277600" y="4140200"/>
            <a:ext cx="914400" cy="914400"/>
          </a:xfrm>
          <a:prstGeom prst="rect">
            <a:avLst/>
          </a:prstGeom>
        </p:spPr>
      </p:pic>
      <p:pic>
        <p:nvPicPr>
          <p:cNvPr id="24" name="Graphic 23" descr="Smiling face with no fill">
            <a:extLst>
              <a:ext uri="{FF2B5EF4-FFF2-40B4-BE49-F238E27FC236}">
                <a16:creationId xmlns:a16="http://schemas.microsoft.com/office/drawing/2014/main" id="{610FC31B-296A-4649-8E11-01B983D7C840}"/>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259515" y="4978400"/>
            <a:ext cx="914400" cy="914400"/>
          </a:xfrm>
          <a:prstGeom prst="rect">
            <a:avLst/>
          </a:prstGeom>
        </p:spPr>
      </p:pic>
      <p:graphicFrame>
        <p:nvGraphicFramePr>
          <p:cNvPr id="16" name="Chart 15">
            <a:extLst>
              <a:ext uri="{FF2B5EF4-FFF2-40B4-BE49-F238E27FC236}">
                <a16:creationId xmlns:a16="http://schemas.microsoft.com/office/drawing/2014/main" id="{966B0404-F122-4E1B-9E0E-B2BD04B16ECF}"/>
              </a:ext>
            </a:extLst>
          </p:cNvPr>
          <p:cNvGraphicFramePr>
            <a:graphicFrameLocks/>
          </p:cNvGraphicFramePr>
          <p:nvPr>
            <p:extLst>
              <p:ext uri="{D42A27DB-BD31-4B8C-83A1-F6EECF244321}">
                <p14:modId xmlns:p14="http://schemas.microsoft.com/office/powerpoint/2010/main" val="3703889875"/>
              </p:ext>
            </p:extLst>
          </p:nvPr>
        </p:nvGraphicFramePr>
        <p:xfrm>
          <a:off x="612198" y="3790899"/>
          <a:ext cx="6433036" cy="2683674"/>
        </p:xfrm>
        <a:graphic>
          <a:graphicData uri="http://schemas.openxmlformats.org/drawingml/2006/chart">
            <c:chart xmlns:c="http://schemas.openxmlformats.org/drawingml/2006/chart" xmlns:r="http://schemas.openxmlformats.org/officeDocument/2006/relationships" r:id="rId6"/>
          </a:graphicData>
        </a:graphic>
      </p:graphicFrame>
      <p:pic>
        <p:nvPicPr>
          <p:cNvPr id="13" name="Picture 12" descr="A person standing in front of a computer&#10;&#10;Description automatically generated">
            <a:extLst>
              <a:ext uri="{FF2B5EF4-FFF2-40B4-BE49-F238E27FC236}">
                <a16:creationId xmlns:a16="http://schemas.microsoft.com/office/drawing/2014/main" id="{B4F08EDE-A0C3-40B3-B136-496F3227ED1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98021" y="1035260"/>
            <a:ext cx="2652036" cy="22993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Picture 17" descr="A person sitting at a table in front of a window&#10;&#10;Description automatically generated">
            <a:extLst>
              <a:ext uri="{FF2B5EF4-FFF2-40B4-BE49-F238E27FC236}">
                <a16:creationId xmlns:a16="http://schemas.microsoft.com/office/drawing/2014/main" id="{A763CE82-29C6-4A49-855D-6F109F79022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150057" y="787527"/>
            <a:ext cx="1397567" cy="14194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 name="Picture 20" descr="A picture containing person, outdoor, person, grass&#10;&#10;Description automatically generated">
            <a:extLst>
              <a:ext uri="{FF2B5EF4-FFF2-40B4-BE49-F238E27FC236}">
                <a16:creationId xmlns:a16="http://schemas.microsoft.com/office/drawing/2014/main" id="{010988A6-2EB5-49E0-9BC5-CE55098280E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005321" y="2165612"/>
            <a:ext cx="1956390" cy="14345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65047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32D3BC80-7958-4638-95F1-4D492DA7766D}"/>
              </a:ext>
            </a:extLst>
          </p:cNvPr>
          <p:cNvSpPr>
            <a:spLocks noGrp="1"/>
          </p:cNvSpPr>
          <p:nvPr>
            <p:ph type="title"/>
          </p:nvPr>
        </p:nvSpPr>
        <p:spPr>
          <a:xfrm>
            <a:off x="307382" y="-180234"/>
            <a:ext cx="11577235" cy="1325563"/>
          </a:xfrm>
        </p:spPr>
        <p:txBody>
          <a:bodyPr>
            <a:normAutofit/>
          </a:bodyPr>
          <a:lstStyle/>
          <a:p>
            <a:r>
              <a:rPr lang="en-GB" sz="3600" dirty="0"/>
              <a:t>4. Digital</a:t>
            </a:r>
          </a:p>
        </p:txBody>
      </p:sp>
      <p:sp>
        <p:nvSpPr>
          <p:cNvPr id="10" name="TextBox 9">
            <a:extLst>
              <a:ext uri="{FF2B5EF4-FFF2-40B4-BE49-F238E27FC236}">
                <a16:creationId xmlns:a16="http://schemas.microsoft.com/office/drawing/2014/main" id="{EC23A5C9-F996-4C89-A49E-DA33B289B8B4}"/>
              </a:ext>
            </a:extLst>
          </p:cNvPr>
          <p:cNvSpPr txBox="1"/>
          <p:nvPr/>
        </p:nvSpPr>
        <p:spPr>
          <a:xfrm>
            <a:off x="106563" y="6476469"/>
            <a:ext cx="4984534"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rPr>
              <a:t>Source: Labour Insight (Burning Glass Technologies) and ONS, Annual Population Survey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endParaRPr>
          </a:p>
        </p:txBody>
      </p:sp>
      <p:pic>
        <p:nvPicPr>
          <p:cNvPr id="11" name="Graphic 10" descr="Smiling face with no fill">
            <a:extLst>
              <a:ext uri="{FF2B5EF4-FFF2-40B4-BE49-F238E27FC236}">
                <a16:creationId xmlns:a16="http://schemas.microsoft.com/office/drawing/2014/main" id="{F16901F5-3D86-4235-83E5-8D7BC8E9411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259515" y="5816600"/>
            <a:ext cx="914400" cy="914400"/>
          </a:xfrm>
          <a:prstGeom prst="rect">
            <a:avLst/>
          </a:prstGeom>
        </p:spPr>
      </p:pic>
      <p:pic>
        <p:nvPicPr>
          <p:cNvPr id="13" name="Graphic 12" descr="Smiling face with no fill">
            <a:extLst>
              <a:ext uri="{FF2B5EF4-FFF2-40B4-BE49-F238E27FC236}">
                <a16:creationId xmlns:a16="http://schemas.microsoft.com/office/drawing/2014/main" id="{755CC24F-873F-47A2-A57A-2A466D716DA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277600" y="4140200"/>
            <a:ext cx="914400" cy="914400"/>
          </a:xfrm>
          <a:prstGeom prst="rect">
            <a:avLst/>
          </a:prstGeom>
        </p:spPr>
      </p:pic>
      <p:pic>
        <p:nvPicPr>
          <p:cNvPr id="16" name="Graphic 15" descr="Smiling face with no fill">
            <a:extLst>
              <a:ext uri="{FF2B5EF4-FFF2-40B4-BE49-F238E27FC236}">
                <a16:creationId xmlns:a16="http://schemas.microsoft.com/office/drawing/2014/main" id="{C398F35D-FECD-45FA-A804-5D7E9AD24D0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259515" y="4978400"/>
            <a:ext cx="914400" cy="914400"/>
          </a:xfrm>
          <a:prstGeom prst="rect">
            <a:avLst/>
          </a:prstGeom>
        </p:spPr>
      </p:pic>
      <p:sp>
        <p:nvSpPr>
          <p:cNvPr id="21" name="TextBox 20">
            <a:extLst>
              <a:ext uri="{FF2B5EF4-FFF2-40B4-BE49-F238E27FC236}">
                <a16:creationId xmlns:a16="http://schemas.microsoft.com/office/drawing/2014/main" id="{139FC807-5B4F-4FF6-A227-5C127A8A9373}"/>
              </a:ext>
            </a:extLst>
          </p:cNvPr>
          <p:cNvSpPr txBox="1"/>
          <p:nvPr/>
        </p:nvSpPr>
        <p:spPr>
          <a:xfrm>
            <a:off x="7659101" y="2934727"/>
            <a:ext cx="3940232" cy="2677656"/>
          </a:xfrm>
          <a:prstGeom prst="rect">
            <a:avLst/>
          </a:prstGeom>
          <a:noFill/>
        </p:spPr>
        <p:txBody>
          <a:bodyPr wrap="square" rtlCol="0">
            <a:spAutoFit/>
          </a:bodyPr>
          <a:lstStyle/>
          <a:p>
            <a:pPr>
              <a:buClr>
                <a:schemeClr val="accent3"/>
              </a:buClr>
            </a:pPr>
            <a:r>
              <a:rPr lang="en-GB" sz="1200" b="1" dirty="0">
                <a:latin typeface="Arial" panose="020B0604020202020204" pitchFamily="34" charset="0"/>
                <a:cs typeface="Arial" panose="020B0604020202020204" pitchFamily="34" charset="0"/>
              </a:rPr>
              <a:t>Comments</a:t>
            </a:r>
          </a:p>
          <a:p>
            <a:pPr marL="174625" indent="-174625">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Increasing demand for software developer/engineers, computer support specialists and data/data mining analysts</a:t>
            </a:r>
          </a:p>
          <a:p>
            <a:pPr marL="174625" indent="-174625">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Over 60% of occupations are in sectors outside of the specialist digital businesses</a:t>
            </a:r>
          </a:p>
          <a:p>
            <a:pPr>
              <a:buClr>
                <a:schemeClr val="accent3"/>
              </a:buClr>
            </a:pPr>
            <a:endParaRPr lang="en-GB" sz="1200" dirty="0">
              <a:latin typeface="Arial" panose="020B0604020202020204" pitchFamily="34" charset="0"/>
              <a:cs typeface="Arial" panose="020B0604020202020204" pitchFamily="34" charset="0"/>
            </a:endParaRPr>
          </a:p>
          <a:p>
            <a:pPr>
              <a:buClr>
                <a:schemeClr val="accent3"/>
              </a:buClr>
            </a:pPr>
            <a:r>
              <a:rPr lang="en-GB" sz="1200" b="1" dirty="0">
                <a:latin typeface="Arial" panose="020B0604020202020204" pitchFamily="34" charset="0"/>
                <a:cs typeface="Arial" panose="020B0604020202020204" pitchFamily="34" charset="0"/>
              </a:rPr>
              <a:t>Employer Preferred Pathways</a:t>
            </a:r>
          </a:p>
          <a:p>
            <a:pPr marL="171450" indent="-171450">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Further education college/Institute of Technology</a:t>
            </a:r>
          </a:p>
          <a:p>
            <a:pPr marL="171450" indent="-171450">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Apprenticeships</a:t>
            </a:r>
          </a:p>
          <a:p>
            <a:pPr marL="171450" indent="-171450">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University</a:t>
            </a:r>
          </a:p>
          <a:p>
            <a:pPr>
              <a:buClr>
                <a:schemeClr val="accent3"/>
              </a:buClr>
            </a:pPr>
            <a:r>
              <a:rPr lang="en-GB" sz="1200" dirty="0">
                <a:latin typeface="Arial" panose="020B0604020202020204" pitchFamily="34" charset="0"/>
                <a:cs typeface="Arial" panose="020B0604020202020204" pitchFamily="34" charset="0"/>
              </a:rPr>
              <a:t>(check pathways for each occupation)</a:t>
            </a:r>
          </a:p>
          <a:p>
            <a:pPr marL="171450" indent="-171450">
              <a:buClr>
                <a:schemeClr val="accent3"/>
              </a:buClr>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a:buClr>
                <a:schemeClr val="accent3"/>
              </a:buClr>
            </a:pPr>
            <a:endParaRPr lang="en-GB" sz="1200" dirty="0">
              <a:latin typeface="Arial" panose="020B0604020202020204" pitchFamily="34" charset="0"/>
              <a:cs typeface="Arial" panose="020B0604020202020204" pitchFamily="34" charset="0"/>
            </a:endParaRPr>
          </a:p>
        </p:txBody>
      </p:sp>
      <p:graphicFrame>
        <p:nvGraphicFramePr>
          <p:cNvPr id="22" name="Table 21">
            <a:extLst>
              <a:ext uri="{FF2B5EF4-FFF2-40B4-BE49-F238E27FC236}">
                <a16:creationId xmlns:a16="http://schemas.microsoft.com/office/drawing/2014/main" id="{B74CEDAE-924E-4479-B576-7B12898591E9}"/>
              </a:ext>
            </a:extLst>
          </p:cNvPr>
          <p:cNvGraphicFramePr>
            <a:graphicFrameLocks noGrp="1"/>
          </p:cNvGraphicFramePr>
          <p:nvPr>
            <p:extLst>
              <p:ext uri="{D42A27DB-BD31-4B8C-83A1-F6EECF244321}">
                <p14:modId xmlns:p14="http://schemas.microsoft.com/office/powerpoint/2010/main" val="2944447684"/>
              </p:ext>
            </p:extLst>
          </p:nvPr>
        </p:nvGraphicFramePr>
        <p:xfrm>
          <a:off x="7719950" y="537865"/>
          <a:ext cx="4014850" cy="2299335"/>
        </p:xfrm>
        <a:graphic>
          <a:graphicData uri="http://schemas.openxmlformats.org/drawingml/2006/table">
            <a:tbl>
              <a:tblPr>
                <a:tableStyleId>{21E4AEA4-8DFA-4A89-87EB-49C32662AFE0}</a:tableStyleId>
              </a:tblPr>
              <a:tblGrid>
                <a:gridCol w="3138883">
                  <a:extLst>
                    <a:ext uri="{9D8B030D-6E8A-4147-A177-3AD203B41FA5}">
                      <a16:colId xmlns:a16="http://schemas.microsoft.com/office/drawing/2014/main" val="2706378457"/>
                    </a:ext>
                  </a:extLst>
                </a:gridCol>
                <a:gridCol w="875967">
                  <a:extLst>
                    <a:ext uri="{9D8B030D-6E8A-4147-A177-3AD203B41FA5}">
                      <a16:colId xmlns:a16="http://schemas.microsoft.com/office/drawing/2014/main" val="2754234505"/>
                    </a:ext>
                  </a:extLst>
                </a:gridCol>
              </a:tblGrid>
              <a:tr h="276145">
                <a:tc>
                  <a:txBody>
                    <a:bodyPr/>
                    <a:lstStyle/>
                    <a:p>
                      <a:pPr algn="ctr" fontAlgn="b"/>
                      <a:r>
                        <a:rPr lang="en-GB" sz="1200" b="1" u="none" strike="noStrike" dirty="0">
                          <a:effectLst/>
                          <a:latin typeface="Arial" panose="020B0604020202020204" pitchFamily="34" charset="0"/>
                          <a:cs typeface="Arial" panose="020B0604020202020204" pitchFamily="34" charset="0"/>
                        </a:rPr>
                        <a:t>Top Vacancies</a:t>
                      </a:r>
                      <a:endParaRPr lang="en-GB" sz="1200" b="1"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1200" b="1" u="none" strike="noStrike" dirty="0">
                          <a:effectLst/>
                          <a:latin typeface="Arial" panose="020B0604020202020204" pitchFamily="34" charset="0"/>
                          <a:cs typeface="Arial" panose="020B0604020202020204" pitchFamily="34" charset="0"/>
                        </a:rPr>
                        <a:t>Last 12 Months</a:t>
                      </a:r>
                      <a:endParaRPr lang="en-GB" sz="1200" b="1" i="0" u="none" strike="noStrike" dirty="0">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683317750"/>
                  </a:ext>
                </a:extLst>
              </a:tr>
              <a:tr h="186485">
                <a:tc>
                  <a:txBody>
                    <a:bodyPr/>
                    <a:lstStyle/>
                    <a:p>
                      <a:pPr algn="l" fontAlgn="b"/>
                      <a:r>
                        <a:rPr lang="en-GB" sz="1200" b="0" i="0" u="none" strike="noStrike">
                          <a:solidFill>
                            <a:srgbClr val="000000"/>
                          </a:solidFill>
                          <a:effectLst/>
                          <a:latin typeface="Arial" panose="020B0604020202020204" pitchFamily="34" charset="0"/>
                        </a:rPr>
                        <a:t>Software Developer / Engineer</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4,712</a:t>
                      </a:r>
                    </a:p>
                  </a:txBody>
                  <a:tcPr marL="9525" marR="9525" marT="9525" marB="0" anchor="b"/>
                </a:tc>
                <a:extLst>
                  <a:ext uri="{0D108BD9-81ED-4DB2-BD59-A6C34878D82A}">
                    <a16:rowId xmlns:a16="http://schemas.microsoft.com/office/drawing/2014/main" val="1419860495"/>
                  </a:ext>
                </a:extLst>
              </a:tr>
              <a:tr h="186485">
                <a:tc>
                  <a:txBody>
                    <a:bodyPr/>
                    <a:lstStyle/>
                    <a:p>
                      <a:pPr algn="l" fontAlgn="b"/>
                      <a:r>
                        <a:rPr lang="en-GB" sz="1200" b="0" i="0" u="none" strike="noStrike">
                          <a:solidFill>
                            <a:srgbClr val="000000"/>
                          </a:solidFill>
                          <a:effectLst/>
                          <a:latin typeface="Arial" panose="020B0604020202020204" pitchFamily="34" charset="0"/>
                        </a:rPr>
                        <a:t>Computer Support Specialist</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2,293</a:t>
                      </a:r>
                    </a:p>
                  </a:txBody>
                  <a:tcPr marL="9525" marR="9525" marT="9525" marB="0" anchor="b"/>
                </a:tc>
                <a:extLst>
                  <a:ext uri="{0D108BD9-81ED-4DB2-BD59-A6C34878D82A}">
                    <a16:rowId xmlns:a16="http://schemas.microsoft.com/office/drawing/2014/main" val="621354874"/>
                  </a:ext>
                </a:extLst>
              </a:tr>
              <a:tr h="186485">
                <a:tc>
                  <a:txBody>
                    <a:bodyPr/>
                    <a:lstStyle/>
                    <a:p>
                      <a:pPr algn="l" fontAlgn="b"/>
                      <a:r>
                        <a:rPr lang="en-GB" sz="1200" b="0" i="0" u="none" strike="noStrike">
                          <a:solidFill>
                            <a:srgbClr val="000000"/>
                          </a:solidFill>
                          <a:effectLst/>
                          <a:latin typeface="Arial" panose="020B0604020202020204" pitchFamily="34" charset="0"/>
                        </a:rPr>
                        <a:t>Data / Data Mining Analyst</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1,969</a:t>
                      </a:r>
                    </a:p>
                  </a:txBody>
                  <a:tcPr marL="9525" marR="9525" marT="9525" marB="0" anchor="b"/>
                </a:tc>
                <a:extLst>
                  <a:ext uri="{0D108BD9-81ED-4DB2-BD59-A6C34878D82A}">
                    <a16:rowId xmlns:a16="http://schemas.microsoft.com/office/drawing/2014/main" val="1105971721"/>
                  </a:ext>
                </a:extLst>
              </a:tr>
              <a:tr h="186485">
                <a:tc>
                  <a:txBody>
                    <a:bodyPr/>
                    <a:lstStyle/>
                    <a:p>
                      <a:pPr algn="l" fontAlgn="b"/>
                      <a:r>
                        <a:rPr lang="en-GB" sz="1200" b="0" i="0" u="none" strike="noStrike">
                          <a:solidFill>
                            <a:srgbClr val="000000"/>
                          </a:solidFill>
                          <a:effectLst/>
                          <a:latin typeface="Arial" panose="020B0604020202020204" pitchFamily="34" charset="0"/>
                        </a:rPr>
                        <a:t>Computer Systems Engineer / Architect</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1,194</a:t>
                      </a:r>
                    </a:p>
                  </a:txBody>
                  <a:tcPr marL="9525" marR="9525" marT="9525" marB="0" anchor="b"/>
                </a:tc>
                <a:extLst>
                  <a:ext uri="{0D108BD9-81ED-4DB2-BD59-A6C34878D82A}">
                    <a16:rowId xmlns:a16="http://schemas.microsoft.com/office/drawing/2014/main" val="1066426041"/>
                  </a:ext>
                </a:extLst>
              </a:tr>
              <a:tr h="186485">
                <a:tc>
                  <a:txBody>
                    <a:bodyPr/>
                    <a:lstStyle/>
                    <a:p>
                      <a:pPr algn="l" fontAlgn="b"/>
                      <a:r>
                        <a:rPr lang="en-GB" sz="1200" b="0" i="0" u="none" strike="noStrike">
                          <a:solidFill>
                            <a:srgbClr val="000000"/>
                          </a:solidFill>
                          <a:effectLst/>
                          <a:latin typeface="Arial" panose="020B0604020202020204" pitchFamily="34" charset="0"/>
                        </a:rPr>
                        <a:t>IT Project Manager</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940</a:t>
                      </a:r>
                    </a:p>
                  </a:txBody>
                  <a:tcPr marL="9525" marR="9525" marT="9525" marB="0" anchor="b"/>
                </a:tc>
                <a:extLst>
                  <a:ext uri="{0D108BD9-81ED-4DB2-BD59-A6C34878D82A}">
                    <a16:rowId xmlns:a16="http://schemas.microsoft.com/office/drawing/2014/main" val="2491381818"/>
                  </a:ext>
                </a:extLst>
              </a:tr>
              <a:tr h="186485">
                <a:tc>
                  <a:txBody>
                    <a:bodyPr/>
                    <a:lstStyle/>
                    <a:p>
                      <a:pPr algn="l" fontAlgn="b"/>
                      <a:r>
                        <a:rPr lang="en-GB" sz="1200" b="0" i="0" u="none" strike="noStrike">
                          <a:solidFill>
                            <a:srgbClr val="000000"/>
                          </a:solidFill>
                          <a:effectLst/>
                          <a:latin typeface="Arial" panose="020B0604020202020204" pitchFamily="34" charset="0"/>
                        </a:rPr>
                        <a:t>Web Developer</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817</a:t>
                      </a:r>
                    </a:p>
                  </a:txBody>
                  <a:tcPr marL="9525" marR="9525" marT="9525" marB="0" anchor="b"/>
                </a:tc>
                <a:extLst>
                  <a:ext uri="{0D108BD9-81ED-4DB2-BD59-A6C34878D82A}">
                    <a16:rowId xmlns:a16="http://schemas.microsoft.com/office/drawing/2014/main" val="2897951265"/>
                  </a:ext>
                </a:extLst>
              </a:tr>
              <a:tr h="186485">
                <a:tc>
                  <a:txBody>
                    <a:bodyPr/>
                    <a:lstStyle/>
                    <a:p>
                      <a:pPr algn="l" fontAlgn="b"/>
                      <a:r>
                        <a:rPr lang="en-GB" sz="1200" b="0" i="0" u="none" strike="noStrike">
                          <a:solidFill>
                            <a:srgbClr val="000000"/>
                          </a:solidFill>
                          <a:effectLst/>
                          <a:latin typeface="Arial" panose="020B0604020202020204" pitchFamily="34" charset="0"/>
                        </a:rPr>
                        <a:t>Software QA Engineer / Tester</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622</a:t>
                      </a:r>
                    </a:p>
                  </a:txBody>
                  <a:tcPr marL="9525" marR="9525" marT="9525" marB="0" anchor="b"/>
                </a:tc>
                <a:extLst>
                  <a:ext uri="{0D108BD9-81ED-4DB2-BD59-A6C34878D82A}">
                    <a16:rowId xmlns:a16="http://schemas.microsoft.com/office/drawing/2014/main" val="785592487"/>
                  </a:ext>
                </a:extLst>
              </a:tr>
              <a:tr h="186485">
                <a:tc>
                  <a:txBody>
                    <a:bodyPr/>
                    <a:lstStyle/>
                    <a:p>
                      <a:pPr algn="l" fontAlgn="b"/>
                      <a:r>
                        <a:rPr lang="en-GB" sz="1200" b="0" i="0" u="none" strike="noStrike">
                          <a:solidFill>
                            <a:srgbClr val="000000"/>
                          </a:solidFill>
                          <a:effectLst/>
                          <a:latin typeface="Arial" panose="020B0604020202020204" pitchFamily="34" charset="0"/>
                        </a:rPr>
                        <a:t>Information Security Engineer / Analyst</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610</a:t>
                      </a:r>
                    </a:p>
                  </a:txBody>
                  <a:tcPr marL="9525" marR="9525" marT="9525" marB="0" anchor="b"/>
                </a:tc>
                <a:extLst>
                  <a:ext uri="{0D108BD9-81ED-4DB2-BD59-A6C34878D82A}">
                    <a16:rowId xmlns:a16="http://schemas.microsoft.com/office/drawing/2014/main" val="4222735171"/>
                  </a:ext>
                </a:extLst>
              </a:tr>
              <a:tr h="186485">
                <a:tc>
                  <a:txBody>
                    <a:bodyPr/>
                    <a:lstStyle/>
                    <a:p>
                      <a:pPr algn="l" fontAlgn="b"/>
                      <a:r>
                        <a:rPr lang="en-GB" sz="1200" b="0" i="0" u="none" strike="noStrike">
                          <a:solidFill>
                            <a:srgbClr val="000000"/>
                          </a:solidFill>
                          <a:effectLst/>
                          <a:latin typeface="Arial" panose="020B0604020202020204" pitchFamily="34" charset="0"/>
                        </a:rPr>
                        <a:t>Systems Analyst</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604</a:t>
                      </a:r>
                    </a:p>
                  </a:txBody>
                  <a:tcPr marL="9525" marR="9525" marT="9525" marB="0" anchor="b"/>
                </a:tc>
                <a:extLst>
                  <a:ext uri="{0D108BD9-81ED-4DB2-BD59-A6C34878D82A}">
                    <a16:rowId xmlns:a16="http://schemas.microsoft.com/office/drawing/2014/main" val="82625340"/>
                  </a:ext>
                </a:extLst>
              </a:tr>
              <a:tr h="186485">
                <a:tc>
                  <a:txBody>
                    <a:bodyPr/>
                    <a:lstStyle/>
                    <a:p>
                      <a:pPr algn="l" fontAlgn="b"/>
                      <a:r>
                        <a:rPr lang="en-GB" sz="1200" b="0" i="0" u="none" strike="noStrike" dirty="0">
                          <a:solidFill>
                            <a:srgbClr val="000000"/>
                          </a:solidFill>
                          <a:effectLst/>
                          <a:latin typeface="Arial" panose="020B0604020202020204" pitchFamily="34" charset="0"/>
                        </a:rPr>
                        <a:t>Network / Systems Support Specialist</a:t>
                      </a:r>
                    </a:p>
                  </a:txBody>
                  <a:tcPr marL="9525" marR="9525" marT="9525" marB="0" anchor="b"/>
                </a:tc>
                <a:tc>
                  <a:txBody>
                    <a:bodyPr/>
                    <a:lstStyle/>
                    <a:p>
                      <a:pPr algn="ctr" fontAlgn="b"/>
                      <a:r>
                        <a:rPr lang="en-GB" sz="1200" b="0" i="0" u="none" strike="noStrike" dirty="0">
                          <a:solidFill>
                            <a:srgbClr val="000000"/>
                          </a:solidFill>
                          <a:effectLst/>
                          <a:latin typeface="Arial" panose="020B0604020202020204" pitchFamily="34" charset="0"/>
                        </a:rPr>
                        <a:t>439</a:t>
                      </a:r>
                    </a:p>
                  </a:txBody>
                  <a:tcPr marL="9525" marR="9525" marT="9525" marB="0" anchor="b"/>
                </a:tc>
                <a:extLst>
                  <a:ext uri="{0D108BD9-81ED-4DB2-BD59-A6C34878D82A}">
                    <a16:rowId xmlns:a16="http://schemas.microsoft.com/office/drawing/2014/main" val="859360551"/>
                  </a:ext>
                </a:extLst>
              </a:tr>
            </a:tbl>
          </a:graphicData>
        </a:graphic>
      </p:graphicFrame>
      <p:graphicFrame>
        <p:nvGraphicFramePr>
          <p:cNvPr id="23" name="Table 22">
            <a:extLst>
              <a:ext uri="{FF2B5EF4-FFF2-40B4-BE49-F238E27FC236}">
                <a16:creationId xmlns:a16="http://schemas.microsoft.com/office/drawing/2014/main" id="{4DF562DD-F7D9-404C-B4B0-D5446A8A25C9}"/>
              </a:ext>
            </a:extLst>
          </p:cNvPr>
          <p:cNvGraphicFramePr>
            <a:graphicFrameLocks noGrp="1"/>
          </p:cNvGraphicFramePr>
          <p:nvPr>
            <p:extLst>
              <p:ext uri="{D42A27DB-BD31-4B8C-83A1-F6EECF244321}">
                <p14:modId xmlns:p14="http://schemas.microsoft.com/office/powerpoint/2010/main" val="717493764"/>
              </p:ext>
            </p:extLst>
          </p:nvPr>
        </p:nvGraphicFramePr>
        <p:xfrm>
          <a:off x="7719950" y="5429116"/>
          <a:ext cx="3312786" cy="1154430"/>
        </p:xfrm>
        <a:graphic>
          <a:graphicData uri="http://schemas.openxmlformats.org/drawingml/2006/table">
            <a:tbl>
              <a:tblPr>
                <a:tableStyleId>{00A15C55-8517-42AA-B614-E9B94910E393}</a:tableStyleId>
              </a:tblPr>
              <a:tblGrid>
                <a:gridCol w="3312786">
                  <a:extLst>
                    <a:ext uri="{9D8B030D-6E8A-4147-A177-3AD203B41FA5}">
                      <a16:colId xmlns:a16="http://schemas.microsoft.com/office/drawing/2014/main" val="2706378457"/>
                    </a:ext>
                  </a:extLst>
                </a:gridCol>
              </a:tblGrid>
              <a:tr h="190500">
                <a:tc>
                  <a:txBody>
                    <a:bodyPr/>
                    <a:lstStyle/>
                    <a:p>
                      <a:pPr algn="ctr" fontAlgn="b"/>
                      <a:r>
                        <a:rPr lang="en-GB" sz="1200" b="1" u="none" strike="noStrike" dirty="0">
                          <a:effectLst/>
                          <a:latin typeface="Arial" panose="020B0604020202020204" pitchFamily="34" charset="0"/>
                          <a:cs typeface="Arial" panose="020B0604020202020204" pitchFamily="34" charset="0"/>
                        </a:rPr>
                        <a:t>Top 5 Core Competencies/Skills Needed</a:t>
                      </a:r>
                      <a:endParaRPr lang="en-GB" sz="1200" b="1"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683317750"/>
                  </a:ext>
                </a:extLst>
              </a:tr>
              <a:tr h="19050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0" u="none" strike="noStrike" dirty="0">
                          <a:effectLst/>
                          <a:latin typeface="Arial" panose="020B0604020202020204" pitchFamily="34" charset="0"/>
                          <a:cs typeface="Arial" panose="020B0604020202020204" pitchFamily="34" charset="0"/>
                        </a:rPr>
                        <a:t>Communication Skills</a:t>
                      </a:r>
                    </a:p>
                  </a:txBody>
                  <a:tcPr marL="9525" marR="9525" marT="9525" marB="0" anchor="b"/>
                </a:tc>
                <a:extLst>
                  <a:ext uri="{0D108BD9-81ED-4DB2-BD59-A6C34878D82A}">
                    <a16:rowId xmlns:a16="http://schemas.microsoft.com/office/drawing/2014/main" val="1419860495"/>
                  </a:ext>
                </a:extLst>
              </a:tr>
              <a:tr h="96138">
                <a:tc>
                  <a:txBody>
                    <a:bodyPr/>
                    <a:lstStyle/>
                    <a:p>
                      <a:pPr algn="ctr" fontAlgn="b"/>
                      <a:r>
                        <a:rPr lang="en-GB" sz="1200" b="0" i="0" u="none" strike="noStrike" dirty="0">
                          <a:effectLst/>
                          <a:latin typeface="Arial" panose="020B0604020202020204" pitchFamily="34" charset="0"/>
                          <a:cs typeface="Arial" panose="020B0604020202020204" pitchFamily="34" charset="0"/>
                        </a:rPr>
                        <a:t>Problem Solving and Troubleshooting</a:t>
                      </a:r>
                    </a:p>
                  </a:txBody>
                  <a:tcPr marL="9525" marR="9525" marT="9525" marB="0" anchor="b"/>
                </a:tc>
                <a:extLst>
                  <a:ext uri="{0D108BD9-81ED-4DB2-BD59-A6C34878D82A}">
                    <a16:rowId xmlns:a16="http://schemas.microsoft.com/office/drawing/2014/main" val="621354874"/>
                  </a:ext>
                </a:extLst>
              </a:tr>
              <a:tr h="190500">
                <a:tc>
                  <a:txBody>
                    <a:bodyPr/>
                    <a:lstStyle/>
                    <a:p>
                      <a:pPr algn="ctr" fontAlgn="b"/>
                      <a:r>
                        <a:rPr lang="en-GB" sz="1200" b="0" i="0" u="none" strike="noStrike" dirty="0">
                          <a:effectLst/>
                          <a:latin typeface="Arial" panose="020B0604020202020204" pitchFamily="34" charset="0"/>
                          <a:cs typeface="Arial" panose="020B0604020202020204" pitchFamily="34" charset="0"/>
                        </a:rPr>
                        <a:t>Planning</a:t>
                      </a:r>
                    </a:p>
                  </a:txBody>
                  <a:tcPr marL="9525" marR="9525" marT="9525" marB="0" anchor="b"/>
                </a:tc>
                <a:extLst>
                  <a:ext uri="{0D108BD9-81ED-4DB2-BD59-A6C34878D82A}">
                    <a16:rowId xmlns:a16="http://schemas.microsoft.com/office/drawing/2014/main" val="2897951265"/>
                  </a:ext>
                </a:extLst>
              </a:tr>
              <a:tr h="190500">
                <a:tc>
                  <a:txBody>
                    <a:bodyPr/>
                    <a:lstStyle/>
                    <a:p>
                      <a:pPr algn="ctr" fontAlgn="b"/>
                      <a:r>
                        <a:rPr lang="en-GB" sz="1200" b="0" i="0" u="none" strike="noStrike" dirty="0">
                          <a:effectLst/>
                          <a:latin typeface="Arial" panose="020B0604020202020204" pitchFamily="34" charset="0"/>
                          <a:cs typeface="Arial" panose="020B0604020202020204" pitchFamily="34" charset="0"/>
                        </a:rPr>
                        <a:t>Creativity</a:t>
                      </a:r>
                    </a:p>
                  </a:txBody>
                  <a:tcPr marL="9525" marR="9525" marT="9525" marB="0" anchor="b"/>
                </a:tc>
                <a:extLst>
                  <a:ext uri="{0D108BD9-81ED-4DB2-BD59-A6C34878D82A}">
                    <a16:rowId xmlns:a16="http://schemas.microsoft.com/office/drawing/2014/main" val="785592487"/>
                  </a:ext>
                </a:extLst>
              </a:tr>
              <a:tr h="19050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0" u="none" strike="noStrike" dirty="0">
                          <a:effectLst/>
                          <a:latin typeface="Arial" panose="020B0604020202020204" pitchFamily="34" charset="0"/>
                          <a:cs typeface="Arial" panose="020B0604020202020204" pitchFamily="34" charset="0"/>
                        </a:rPr>
                        <a:t>Microsoft Excel</a:t>
                      </a:r>
                    </a:p>
                  </a:txBody>
                  <a:tcPr marL="9525" marR="9525" marT="9525" marB="0" anchor="b"/>
                </a:tc>
                <a:extLst>
                  <a:ext uri="{0D108BD9-81ED-4DB2-BD59-A6C34878D82A}">
                    <a16:rowId xmlns:a16="http://schemas.microsoft.com/office/drawing/2014/main" val="4222735171"/>
                  </a:ext>
                </a:extLst>
              </a:tr>
            </a:tbl>
          </a:graphicData>
        </a:graphic>
      </p:graphicFrame>
      <p:graphicFrame>
        <p:nvGraphicFramePr>
          <p:cNvPr id="15" name="Chart 14">
            <a:extLst>
              <a:ext uri="{FF2B5EF4-FFF2-40B4-BE49-F238E27FC236}">
                <a16:creationId xmlns:a16="http://schemas.microsoft.com/office/drawing/2014/main" id="{966B0404-F122-4E1B-9E0E-B2BD04B16ECF}"/>
              </a:ext>
            </a:extLst>
          </p:cNvPr>
          <p:cNvGraphicFramePr>
            <a:graphicFrameLocks/>
          </p:cNvGraphicFramePr>
          <p:nvPr>
            <p:extLst>
              <p:ext uri="{D42A27DB-BD31-4B8C-83A1-F6EECF244321}">
                <p14:modId xmlns:p14="http://schemas.microsoft.com/office/powerpoint/2010/main" val="1909744767"/>
              </p:ext>
            </p:extLst>
          </p:nvPr>
        </p:nvGraphicFramePr>
        <p:xfrm>
          <a:off x="654729" y="3533810"/>
          <a:ext cx="6320837" cy="2856357"/>
        </p:xfrm>
        <a:graphic>
          <a:graphicData uri="http://schemas.openxmlformats.org/drawingml/2006/chart">
            <c:chart xmlns:c="http://schemas.openxmlformats.org/drawingml/2006/chart" xmlns:r="http://schemas.openxmlformats.org/officeDocument/2006/relationships" r:id="rId5"/>
          </a:graphicData>
        </a:graphic>
      </p:graphicFrame>
      <p:pic>
        <p:nvPicPr>
          <p:cNvPr id="12" name="Picture 11" descr="A picture containing cake, birthday, looking, decorated&#10;&#10;Description automatically generated">
            <a:extLst>
              <a:ext uri="{FF2B5EF4-FFF2-40B4-BE49-F238E27FC236}">
                <a16:creationId xmlns:a16="http://schemas.microsoft.com/office/drawing/2014/main" id="{67F52739-AEAC-4872-949A-FB318DC5E89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15147" y="833147"/>
            <a:ext cx="3152371" cy="21015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16" descr="A person sitting at a table using a computer&#10;&#10;Description automatically generated">
            <a:extLst>
              <a:ext uri="{FF2B5EF4-FFF2-40B4-BE49-F238E27FC236}">
                <a16:creationId xmlns:a16="http://schemas.microsoft.com/office/drawing/2014/main" id="{5FAEF821-F8DA-40D3-83AD-D0EEE02C0EF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0725" y="1107920"/>
            <a:ext cx="3152092" cy="21015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49352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32D3BC80-7958-4638-95F1-4D492DA7766D}"/>
              </a:ext>
            </a:extLst>
          </p:cNvPr>
          <p:cNvSpPr>
            <a:spLocks noGrp="1"/>
          </p:cNvSpPr>
          <p:nvPr>
            <p:ph type="title"/>
          </p:nvPr>
        </p:nvSpPr>
        <p:spPr>
          <a:xfrm>
            <a:off x="307382" y="-180234"/>
            <a:ext cx="11577235" cy="1325563"/>
          </a:xfrm>
        </p:spPr>
        <p:txBody>
          <a:bodyPr>
            <a:normAutofit/>
          </a:bodyPr>
          <a:lstStyle/>
          <a:p>
            <a:r>
              <a:rPr lang="en-GB" sz="3600" dirty="0"/>
              <a:t>5. Manufacturing</a:t>
            </a:r>
          </a:p>
        </p:txBody>
      </p:sp>
      <p:sp>
        <p:nvSpPr>
          <p:cNvPr id="10" name="TextBox 9">
            <a:extLst>
              <a:ext uri="{FF2B5EF4-FFF2-40B4-BE49-F238E27FC236}">
                <a16:creationId xmlns:a16="http://schemas.microsoft.com/office/drawing/2014/main" id="{EC23A5C9-F996-4C89-A49E-DA33B289B8B4}"/>
              </a:ext>
            </a:extLst>
          </p:cNvPr>
          <p:cNvSpPr txBox="1"/>
          <p:nvPr/>
        </p:nvSpPr>
        <p:spPr>
          <a:xfrm>
            <a:off x="106563" y="6476469"/>
            <a:ext cx="4984534"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rPr>
              <a:t>Source: Labour Insight (Burning Glass Technologies) and ONS, Annual Population Survey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endParaRPr>
          </a:p>
        </p:txBody>
      </p:sp>
      <p:sp>
        <p:nvSpPr>
          <p:cNvPr id="12" name="TextBox 11">
            <a:extLst>
              <a:ext uri="{FF2B5EF4-FFF2-40B4-BE49-F238E27FC236}">
                <a16:creationId xmlns:a16="http://schemas.microsoft.com/office/drawing/2014/main" id="{D86358C4-3AC9-481A-9D95-1FDA54457928}"/>
              </a:ext>
            </a:extLst>
          </p:cNvPr>
          <p:cNvSpPr txBox="1"/>
          <p:nvPr/>
        </p:nvSpPr>
        <p:spPr>
          <a:xfrm>
            <a:off x="7694995" y="2811183"/>
            <a:ext cx="4189621" cy="2677656"/>
          </a:xfrm>
          <a:prstGeom prst="rect">
            <a:avLst/>
          </a:prstGeom>
          <a:noFill/>
        </p:spPr>
        <p:txBody>
          <a:bodyPr wrap="square" rtlCol="0">
            <a:spAutoFit/>
          </a:bodyPr>
          <a:lstStyle/>
          <a:p>
            <a:pPr>
              <a:buClr>
                <a:schemeClr val="accent3"/>
              </a:buClr>
            </a:pPr>
            <a:r>
              <a:rPr lang="en-GB" sz="1200" b="1" dirty="0">
                <a:latin typeface="Arial" panose="020B0604020202020204" pitchFamily="34" charset="0"/>
                <a:cs typeface="Arial" panose="020B0604020202020204" pitchFamily="34" charset="0"/>
              </a:rPr>
              <a:t>Comments</a:t>
            </a:r>
          </a:p>
          <a:p>
            <a:pPr marL="185738" indent="-185738">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Recovering post pandemic</a:t>
            </a:r>
          </a:p>
          <a:p>
            <a:pPr marL="185738" indent="-185738">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Diverse sector from space/aerospace to food production</a:t>
            </a:r>
          </a:p>
          <a:p>
            <a:pPr marL="185738" indent="-185738">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Other occupational groups required in manufacturing businesses, especially business operations, digital and engineering</a:t>
            </a:r>
          </a:p>
          <a:p>
            <a:pPr>
              <a:buClr>
                <a:schemeClr val="accent3"/>
              </a:buClr>
            </a:pPr>
            <a:endParaRPr lang="en-GB" sz="1200" dirty="0">
              <a:latin typeface="Arial" panose="020B0604020202020204" pitchFamily="34" charset="0"/>
              <a:cs typeface="Arial" panose="020B0604020202020204" pitchFamily="34" charset="0"/>
            </a:endParaRPr>
          </a:p>
          <a:p>
            <a:pPr>
              <a:buClr>
                <a:schemeClr val="accent3"/>
              </a:buClr>
            </a:pPr>
            <a:r>
              <a:rPr lang="en-GB" sz="1200" b="1" dirty="0">
                <a:latin typeface="Arial" panose="020B0604020202020204" pitchFamily="34" charset="0"/>
                <a:cs typeface="Arial" panose="020B0604020202020204" pitchFamily="34" charset="0"/>
              </a:rPr>
              <a:t>Employer Preferred Pathways</a:t>
            </a:r>
          </a:p>
          <a:p>
            <a:pPr marL="171450" indent="-171450">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Further education college</a:t>
            </a:r>
          </a:p>
          <a:p>
            <a:pPr marL="171450" indent="-171450">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Apprenticeships</a:t>
            </a:r>
          </a:p>
          <a:p>
            <a:pPr marL="171450" indent="-171450">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University</a:t>
            </a:r>
          </a:p>
          <a:p>
            <a:pPr>
              <a:buClr>
                <a:schemeClr val="accent3"/>
              </a:buClr>
            </a:pPr>
            <a:r>
              <a:rPr lang="en-GB" sz="1200" dirty="0">
                <a:latin typeface="Arial" panose="020B0604020202020204" pitchFamily="34" charset="0"/>
                <a:cs typeface="Arial" panose="020B0604020202020204" pitchFamily="34" charset="0"/>
              </a:rPr>
              <a:t>(check pathways for each occupation)</a:t>
            </a:r>
          </a:p>
          <a:p>
            <a:pPr>
              <a:buClr>
                <a:schemeClr val="accent3"/>
              </a:buClr>
            </a:pPr>
            <a:endParaRPr lang="en-GB" sz="1200" dirty="0">
              <a:latin typeface="Arial" panose="020B0604020202020204" pitchFamily="34" charset="0"/>
              <a:cs typeface="Arial" panose="020B0604020202020204" pitchFamily="34" charset="0"/>
            </a:endParaRPr>
          </a:p>
          <a:p>
            <a:pPr>
              <a:buClr>
                <a:schemeClr val="accent3"/>
              </a:buClr>
            </a:pPr>
            <a:endParaRPr lang="en-GB" sz="1200" dirty="0">
              <a:latin typeface="Arial" panose="020B0604020202020204" pitchFamily="34" charset="0"/>
              <a:cs typeface="Arial" panose="020B0604020202020204" pitchFamily="34" charset="0"/>
            </a:endParaRPr>
          </a:p>
        </p:txBody>
      </p:sp>
      <p:graphicFrame>
        <p:nvGraphicFramePr>
          <p:cNvPr id="14" name="Table 13">
            <a:extLst>
              <a:ext uri="{FF2B5EF4-FFF2-40B4-BE49-F238E27FC236}">
                <a16:creationId xmlns:a16="http://schemas.microsoft.com/office/drawing/2014/main" id="{43DC673A-6817-4394-A333-FCA05BA9A57C}"/>
              </a:ext>
            </a:extLst>
          </p:cNvPr>
          <p:cNvGraphicFramePr>
            <a:graphicFrameLocks noGrp="1"/>
          </p:cNvGraphicFramePr>
          <p:nvPr>
            <p:extLst>
              <p:ext uri="{D42A27DB-BD31-4B8C-83A1-F6EECF244321}">
                <p14:modId xmlns:p14="http://schemas.microsoft.com/office/powerpoint/2010/main" val="1715593007"/>
              </p:ext>
            </p:extLst>
          </p:nvPr>
        </p:nvGraphicFramePr>
        <p:xfrm>
          <a:off x="7694996" y="452205"/>
          <a:ext cx="3312786" cy="2299335"/>
        </p:xfrm>
        <a:graphic>
          <a:graphicData uri="http://schemas.openxmlformats.org/drawingml/2006/table">
            <a:tbl>
              <a:tblPr>
                <a:tableStyleId>{21E4AEA4-8DFA-4A89-87EB-49C32662AFE0}</a:tableStyleId>
              </a:tblPr>
              <a:tblGrid>
                <a:gridCol w="2572070">
                  <a:extLst>
                    <a:ext uri="{9D8B030D-6E8A-4147-A177-3AD203B41FA5}">
                      <a16:colId xmlns:a16="http://schemas.microsoft.com/office/drawing/2014/main" val="2706378457"/>
                    </a:ext>
                  </a:extLst>
                </a:gridCol>
                <a:gridCol w="740716">
                  <a:extLst>
                    <a:ext uri="{9D8B030D-6E8A-4147-A177-3AD203B41FA5}">
                      <a16:colId xmlns:a16="http://schemas.microsoft.com/office/drawing/2014/main" val="2754234505"/>
                    </a:ext>
                  </a:extLst>
                </a:gridCol>
              </a:tblGrid>
              <a:tr h="190500">
                <a:tc>
                  <a:txBody>
                    <a:bodyPr/>
                    <a:lstStyle/>
                    <a:p>
                      <a:pPr algn="ctr" fontAlgn="b"/>
                      <a:r>
                        <a:rPr lang="en-GB" sz="1200" b="1" u="none" strike="noStrike" dirty="0">
                          <a:effectLst/>
                          <a:latin typeface="Arial" panose="020B0604020202020204" pitchFamily="34" charset="0"/>
                          <a:cs typeface="Arial" panose="020B0604020202020204" pitchFamily="34" charset="0"/>
                        </a:rPr>
                        <a:t>Top Vacancies</a:t>
                      </a:r>
                      <a:endParaRPr lang="en-GB" sz="1200" b="1"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1200" b="1" u="none" strike="noStrike" dirty="0">
                          <a:effectLst/>
                          <a:latin typeface="Arial" panose="020B0604020202020204" pitchFamily="34" charset="0"/>
                          <a:cs typeface="Arial" panose="020B0604020202020204" pitchFamily="34" charset="0"/>
                        </a:rPr>
                        <a:t>Last 12 Months</a:t>
                      </a:r>
                      <a:endParaRPr lang="en-GB" sz="1200" b="1" i="0" u="none" strike="noStrike" dirty="0">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683317750"/>
                  </a:ext>
                </a:extLst>
              </a:tr>
              <a:tr h="190500">
                <a:tc>
                  <a:txBody>
                    <a:bodyPr/>
                    <a:lstStyle/>
                    <a:p>
                      <a:pPr algn="l" fontAlgn="b"/>
                      <a:r>
                        <a:rPr lang="en-GB" sz="1200" b="0" i="0" u="none" strike="noStrike">
                          <a:solidFill>
                            <a:srgbClr val="000000"/>
                          </a:solidFill>
                          <a:effectLst/>
                          <a:latin typeface="Arial" panose="020B0604020202020204" pitchFamily="34" charset="0"/>
                        </a:rPr>
                        <a:t>Production Worker</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3,044</a:t>
                      </a:r>
                    </a:p>
                  </a:txBody>
                  <a:tcPr marL="9525" marR="9525" marT="9525" marB="0" anchor="b"/>
                </a:tc>
                <a:extLst>
                  <a:ext uri="{0D108BD9-81ED-4DB2-BD59-A6C34878D82A}">
                    <a16:rowId xmlns:a16="http://schemas.microsoft.com/office/drawing/2014/main" val="1419860495"/>
                  </a:ext>
                </a:extLst>
              </a:tr>
              <a:tr h="190500">
                <a:tc>
                  <a:txBody>
                    <a:bodyPr/>
                    <a:lstStyle/>
                    <a:p>
                      <a:pPr algn="l" fontAlgn="b"/>
                      <a:r>
                        <a:rPr lang="en-GB" sz="1200" b="0" i="0" u="none" strike="noStrike">
                          <a:solidFill>
                            <a:srgbClr val="000000"/>
                          </a:solidFill>
                          <a:effectLst/>
                          <a:latin typeface="Arial" panose="020B0604020202020204" pitchFamily="34" charset="0"/>
                        </a:rPr>
                        <a:t>Operations Manager</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1,182</a:t>
                      </a:r>
                    </a:p>
                  </a:txBody>
                  <a:tcPr marL="9525" marR="9525" marT="9525" marB="0" anchor="b"/>
                </a:tc>
                <a:extLst>
                  <a:ext uri="{0D108BD9-81ED-4DB2-BD59-A6C34878D82A}">
                    <a16:rowId xmlns:a16="http://schemas.microsoft.com/office/drawing/2014/main" val="621354874"/>
                  </a:ext>
                </a:extLst>
              </a:tr>
              <a:tr h="190500">
                <a:tc>
                  <a:txBody>
                    <a:bodyPr/>
                    <a:lstStyle/>
                    <a:p>
                      <a:pPr algn="l" fontAlgn="b"/>
                      <a:r>
                        <a:rPr lang="en-GB" sz="1200" b="0" i="0" u="none" strike="noStrike">
                          <a:solidFill>
                            <a:srgbClr val="000000"/>
                          </a:solidFill>
                          <a:effectLst/>
                          <a:latin typeface="Arial" panose="020B0604020202020204" pitchFamily="34" charset="0"/>
                        </a:rPr>
                        <a:t>Manufacturing Machine Operator</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1,062</a:t>
                      </a:r>
                    </a:p>
                  </a:txBody>
                  <a:tcPr marL="9525" marR="9525" marT="9525" marB="0" anchor="b"/>
                </a:tc>
                <a:extLst>
                  <a:ext uri="{0D108BD9-81ED-4DB2-BD59-A6C34878D82A}">
                    <a16:rowId xmlns:a16="http://schemas.microsoft.com/office/drawing/2014/main" val="1105971721"/>
                  </a:ext>
                </a:extLst>
              </a:tr>
              <a:tr h="190500">
                <a:tc>
                  <a:txBody>
                    <a:bodyPr/>
                    <a:lstStyle/>
                    <a:p>
                      <a:pPr algn="l" fontAlgn="b"/>
                      <a:r>
                        <a:rPr lang="en-GB" sz="1200" b="0" i="0" u="none" strike="noStrike">
                          <a:solidFill>
                            <a:srgbClr val="000000"/>
                          </a:solidFill>
                          <a:effectLst/>
                          <a:latin typeface="Arial" panose="020B0604020202020204" pitchFamily="34" charset="0"/>
                        </a:rPr>
                        <a:t>Scheduler / Operations Coordinator</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1,135</a:t>
                      </a:r>
                    </a:p>
                  </a:txBody>
                  <a:tcPr marL="9525" marR="9525" marT="9525" marB="0" anchor="b"/>
                </a:tc>
                <a:extLst>
                  <a:ext uri="{0D108BD9-81ED-4DB2-BD59-A6C34878D82A}">
                    <a16:rowId xmlns:a16="http://schemas.microsoft.com/office/drawing/2014/main" val="1066426041"/>
                  </a:ext>
                </a:extLst>
              </a:tr>
              <a:tr h="190500">
                <a:tc>
                  <a:txBody>
                    <a:bodyPr/>
                    <a:lstStyle/>
                    <a:p>
                      <a:pPr algn="l" fontAlgn="b"/>
                      <a:r>
                        <a:rPr lang="en-GB" sz="1200" b="0" i="0" u="none" strike="noStrike">
                          <a:solidFill>
                            <a:srgbClr val="000000"/>
                          </a:solidFill>
                          <a:effectLst/>
                          <a:latin typeface="Arial" panose="020B0604020202020204" pitchFamily="34" charset="0"/>
                        </a:rPr>
                        <a:t>Welder / Solderer</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1,020</a:t>
                      </a:r>
                    </a:p>
                  </a:txBody>
                  <a:tcPr marL="9525" marR="9525" marT="9525" marB="0" anchor="b"/>
                </a:tc>
                <a:extLst>
                  <a:ext uri="{0D108BD9-81ED-4DB2-BD59-A6C34878D82A}">
                    <a16:rowId xmlns:a16="http://schemas.microsoft.com/office/drawing/2014/main" val="2491381818"/>
                  </a:ext>
                </a:extLst>
              </a:tr>
              <a:tr h="190500">
                <a:tc>
                  <a:txBody>
                    <a:bodyPr/>
                    <a:lstStyle/>
                    <a:p>
                      <a:pPr algn="l" fontAlgn="b"/>
                      <a:r>
                        <a:rPr lang="en-GB" sz="1200" b="0" i="0" u="none" strike="noStrike">
                          <a:solidFill>
                            <a:srgbClr val="000000"/>
                          </a:solidFill>
                          <a:effectLst/>
                          <a:latin typeface="Arial" panose="020B0604020202020204" pitchFamily="34" charset="0"/>
                        </a:rPr>
                        <a:t>CNC Operator</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965</a:t>
                      </a:r>
                    </a:p>
                  </a:txBody>
                  <a:tcPr marL="9525" marR="9525" marT="9525" marB="0" anchor="b"/>
                </a:tc>
                <a:extLst>
                  <a:ext uri="{0D108BD9-81ED-4DB2-BD59-A6C34878D82A}">
                    <a16:rowId xmlns:a16="http://schemas.microsoft.com/office/drawing/2014/main" val="2897951265"/>
                  </a:ext>
                </a:extLst>
              </a:tr>
              <a:tr h="190500">
                <a:tc>
                  <a:txBody>
                    <a:bodyPr/>
                    <a:lstStyle/>
                    <a:p>
                      <a:pPr algn="l" fontAlgn="b"/>
                      <a:r>
                        <a:rPr lang="en-GB" sz="1200" b="0" i="0" u="none" strike="noStrike">
                          <a:solidFill>
                            <a:srgbClr val="000000"/>
                          </a:solidFill>
                          <a:effectLst/>
                          <a:latin typeface="Arial" panose="020B0604020202020204" pitchFamily="34" charset="0"/>
                        </a:rPr>
                        <a:t>Quality Inspector / Technician</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925</a:t>
                      </a:r>
                    </a:p>
                  </a:txBody>
                  <a:tcPr marL="9525" marR="9525" marT="9525" marB="0" anchor="b"/>
                </a:tc>
                <a:extLst>
                  <a:ext uri="{0D108BD9-81ED-4DB2-BD59-A6C34878D82A}">
                    <a16:rowId xmlns:a16="http://schemas.microsoft.com/office/drawing/2014/main" val="785592487"/>
                  </a:ext>
                </a:extLst>
              </a:tr>
              <a:tr h="190500">
                <a:tc>
                  <a:txBody>
                    <a:bodyPr/>
                    <a:lstStyle/>
                    <a:p>
                      <a:pPr algn="l" fontAlgn="b"/>
                      <a:r>
                        <a:rPr lang="en-GB" sz="1200" b="0" i="0" u="none" strike="noStrike">
                          <a:solidFill>
                            <a:srgbClr val="000000"/>
                          </a:solidFill>
                          <a:effectLst/>
                          <a:latin typeface="Arial" panose="020B0604020202020204" pitchFamily="34" charset="0"/>
                        </a:rPr>
                        <a:t>Production Supervisor</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875</a:t>
                      </a:r>
                    </a:p>
                  </a:txBody>
                  <a:tcPr marL="9525" marR="9525" marT="9525" marB="0" anchor="b"/>
                </a:tc>
                <a:extLst>
                  <a:ext uri="{0D108BD9-81ED-4DB2-BD59-A6C34878D82A}">
                    <a16:rowId xmlns:a16="http://schemas.microsoft.com/office/drawing/2014/main" val="4222735171"/>
                  </a:ext>
                </a:extLst>
              </a:tr>
              <a:tr h="190500">
                <a:tc>
                  <a:txBody>
                    <a:bodyPr/>
                    <a:lstStyle/>
                    <a:p>
                      <a:pPr algn="l" fontAlgn="b"/>
                      <a:r>
                        <a:rPr lang="en-GB" sz="1200" b="0" i="0" u="none" strike="noStrike">
                          <a:solidFill>
                            <a:srgbClr val="000000"/>
                          </a:solidFill>
                          <a:effectLst/>
                          <a:latin typeface="Arial" panose="020B0604020202020204" pitchFamily="34" charset="0"/>
                        </a:rPr>
                        <a:t>Validation Engineer</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697</a:t>
                      </a:r>
                    </a:p>
                  </a:txBody>
                  <a:tcPr marL="9525" marR="9525" marT="9525" marB="0" anchor="b"/>
                </a:tc>
                <a:extLst>
                  <a:ext uri="{0D108BD9-81ED-4DB2-BD59-A6C34878D82A}">
                    <a16:rowId xmlns:a16="http://schemas.microsoft.com/office/drawing/2014/main" val="2319184189"/>
                  </a:ext>
                </a:extLst>
              </a:tr>
              <a:tr h="190500">
                <a:tc>
                  <a:txBody>
                    <a:bodyPr/>
                    <a:lstStyle/>
                    <a:p>
                      <a:pPr algn="l" fontAlgn="b"/>
                      <a:r>
                        <a:rPr lang="en-GB" sz="1200" b="0" i="0" u="none" strike="noStrike" dirty="0">
                          <a:solidFill>
                            <a:srgbClr val="000000"/>
                          </a:solidFill>
                          <a:effectLst/>
                          <a:latin typeface="Arial" panose="020B0604020202020204" pitchFamily="34" charset="0"/>
                        </a:rPr>
                        <a:t>Production Plant Manager</a:t>
                      </a:r>
                    </a:p>
                  </a:txBody>
                  <a:tcPr marL="9525" marR="9525" marT="9525" marB="0" anchor="b"/>
                </a:tc>
                <a:tc>
                  <a:txBody>
                    <a:bodyPr/>
                    <a:lstStyle/>
                    <a:p>
                      <a:pPr algn="ctr" fontAlgn="b"/>
                      <a:r>
                        <a:rPr lang="en-GB" sz="1200" b="0" i="0" u="none" strike="noStrike" dirty="0">
                          <a:solidFill>
                            <a:srgbClr val="000000"/>
                          </a:solidFill>
                          <a:effectLst/>
                          <a:latin typeface="Arial" panose="020B0604020202020204" pitchFamily="34" charset="0"/>
                        </a:rPr>
                        <a:t>620</a:t>
                      </a:r>
                    </a:p>
                  </a:txBody>
                  <a:tcPr marL="9525" marR="9525" marT="9525" marB="0" anchor="b"/>
                </a:tc>
                <a:extLst>
                  <a:ext uri="{0D108BD9-81ED-4DB2-BD59-A6C34878D82A}">
                    <a16:rowId xmlns:a16="http://schemas.microsoft.com/office/drawing/2014/main" val="82625340"/>
                  </a:ext>
                </a:extLst>
              </a:tr>
            </a:tbl>
          </a:graphicData>
        </a:graphic>
      </p:graphicFrame>
      <p:graphicFrame>
        <p:nvGraphicFramePr>
          <p:cNvPr id="17" name="Table 16">
            <a:extLst>
              <a:ext uri="{FF2B5EF4-FFF2-40B4-BE49-F238E27FC236}">
                <a16:creationId xmlns:a16="http://schemas.microsoft.com/office/drawing/2014/main" id="{B43E992B-518A-476E-9DB6-D4F4089ADEA8}"/>
              </a:ext>
            </a:extLst>
          </p:cNvPr>
          <p:cNvGraphicFramePr>
            <a:graphicFrameLocks noGrp="1"/>
          </p:cNvGraphicFramePr>
          <p:nvPr>
            <p:extLst>
              <p:ext uri="{D42A27DB-BD31-4B8C-83A1-F6EECF244321}">
                <p14:modId xmlns:p14="http://schemas.microsoft.com/office/powerpoint/2010/main" val="1730922207"/>
              </p:ext>
            </p:extLst>
          </p:nvPr>
        </p:nvGraphicFramePr>
        <p:xfrm>
          <a:off x="7694996" y="5366657"/>
          <a:ext cx="3312786" cy="1154430"/>
        </p:xfrm>
        <a:graphic>
          <a:graphicData uri="http://schemas.openxmlformats.org/drawingml/2006/table">
            <a:tbl>
              <a:tblPr>
                <a:tableStyleId>{00A15C55-8517-42AA-B614-E9B94910E393}</a:tableStyleId>
              </a:tblPr>
              <a:tblGrid>
                <a:gridCol w="3312786">
                  <a:extLst>
                    <a:ext uri="{9D8B030D-6E8A-4147-A177-3AD203B41FA5}">
                      <a16:colId xmlns:a16="http://schemas.microsoft.com/office/drawing/2014/main" val="2706378457"/>
                    </a:ext>
                  </a:extLst>
                </a:gridCol>
              </a:tblGrid>
              <a:tr h="190500">
                <a:tc>
                  <a:txBody>
                    <a:bodyPr/>
                    <a:lstStyle/>
                    <a:p>
                      <a:pPr algn="ctr" fontAlgn="b"/>
                      <a:r>
                        <a:rPr lang="en-GB" sz="1200" b="1" u="none" strike="noStrike" dirty="0">
                          <a:effectLst/>
                          <a:latin typeface="Arial" panose="020B0604020202020204" pitchFamily="34" charset="0"/>
                          <a:cs typeface="Arial" panose="020B0604020202020204" pitchFamily="34" charset="0"/>
                        </a:rPr>
                        <a:t>Top 5 Core Competencies/Skills Needed</a:t>
                      </a:r>
                      <a:endParaRPr lang="en-GB" sz="1200" b="1"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683317750"/>
                  </a:ext>
                </a:extLst>
              </a:tr>
              <a:tr h="190500">
                <a:tc>
                  <a:txBody>
                    <a:bodyPr/>
                    <a:lstStyle/>
                    <a:p>
                      <a:pPr algn="ctr" fontAlgn="b"/>
                      <a:r>
                        <a:rPr lang="en-GB" sz="1200" b="0" i="0" u="none" strike="noStrike" dirty="0">
                          <a:effectLst/>
                          <a:latin typeface="Arial" panose="020B0604020202020204" pitchFamily="34" charset="0"/>
                          <a:cs typeface="Arial" panose="020B0604020202020204" pitchFamily="34" charset="0"/>
                        </a:rPr>
                        <a:t>Communication Skills</a:t>
                      </a:r>
                    </a:p>
                  </a:txBody>
                  <a:tcPr marL="9525" marR="9525" marT="9525" marB="0" anchor="b"/>
                </a:tc>
                <a:extLst>
                  <a:ext uri="{0D108BD9-81ED-4DB2-BD59-A6C34878D82A}">
                    <a16:rowId xmlns:a16="http://schemas.microsoft.com/office/drawing/2014/main" val="1419860495"/>
                  </a:ext>
                </a:extLst>
              </a:tr>
              <a:tr h="190500">
                <a:tc>
                  <a:txBody>
                    <a:bodyPr/>
                    <a:lstStyle/>
                    <a:p>
                      <a:pPr algn="ctr" fontAlgn="b"/>
                      <a:r>
                        <a:rPr lang="en-GB" sz="1200" b="0" i="0" u="none" strike="noStrike" dirty="0">
                          <a:effectLst/>
                          <a:latin typeface="Arial" panose="020B0604020202020204" pitchFamily="34" charset="0"/>
                          <a:cs typeface="Arial" panose="020B0604020202020204" pitchFamily="34" charset="0"/>
                        </a:rPr>
                        <a:t>Planning and Organisational Skills</a:t>
                      </a:r>
                    </a:p>
                  </a:txBody>
                  <a:tcPr marL="9525" marR="9525" marT="9525" marB="0" anchor="b"/>
                </a:tc>
                <a:extLst>
                  <a:ext uri="{0D108BD9-81ED-4DB2-BD59-A6C34878D82A}">
                    <a16:rowId xmlns:a16="http://schemas.microsoft.com/office/drawing/2014/main" val="621354874"/>
                  </a:ext>
                </a:extLst>
              </a:tr>
              <a:tr h="190500">
                <a:tc>
                  <a:txBody>
                    <a:bodyPr/>
                    <a:lstStyle/>
                    <a:p>
                      <a:pPr algn="ctr" fontAlgn="b"/>
                      <a:r>
                        <a:rPr lang="en-GB" sz="1200" b="0" i="0" u="none" strike="noStrike" dirty="0">
                          <a:effectLst/>
                          <a:latin typeface="Arial" panose="020B0604020202020204" pitchFamily="34" charset="0"/>
                          <a:cs typeface="Arial" panose="020B0604020202020204" pitchFamily="34" charset="0"/>
                        </a:rPr>
                        <a:t>Detail-Orientated</a:t>
                      </a:r>
                    </a:p>
                  </a:txBody>
                  <a:tcPr marL="9525" marR="9525" marT="9525" marB="0" anchor="b"/>
                </a:tc>
                <a:extLst>
                  <a:ext uri="{0D108BD9-81ED-4DB2-BD59-A6C34878D82A}">
                    <a16:rowId xmlns:a16="http://schemas.microsoft.com/office/drawing/2014/main" val="2897951265"/>
                  </a:ext>
                </a:extLst>
              </a:tr>
              <a:tr h="190500">
                <a:tc>
                  <a:txBody>
                    <a:bodyPr/>
                    <a:lstStyle/>
                    <a:p>
                      <a:pPr algn="ctr" fontAlgn="b"/>
                      <a:r>
                        <a:rPr lang="en-GB" sz="1200" b="0" i="0" u="none" strike="noStrike" dirty="0">
                          <a:effectLst/>
                          <a:latin typeface="Arial" panose="020B0604020202020204" pitchFamily="34" charset="0"/>
                          <a:cs typeface="Arial" panose="020B0604020202020204" pitchFamily="34" charset="0"/>
                        </a:rPr>
                        <a:t>Problem Solving</a:t>
                      </a:r>
                    </a:p>
                  </a:txBody>
                  <a:tcPr marL="9525" marR="9525" marT="9525" marB="0" anchor="b"/>
                </a:tc>
                <a:extLst>
                  <a:ext uri="{0D108BD9-81ED-4DB2-BD59-A6C34878D82A}">
                    <a16:rowId xmlns:a16="http://schemas.microsoft.com/office/drawing/2014/main" val="785592487"/>
                  </a:ext>
                </a:extLst>
              </a:tr>
              <a:tr h="19050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0" u="none" strike="noStrike" dirty="0">
                          <a:effectLst/>
                          <a:latin typeface="Arial" panose="020B0604020202020204" pitchFamily="34" charset="0"/>
                          <a:cs typeface="Arial" panose="020B0604020202020204" pitchFamily="34" charset="0"/>
                        </a:rPr>
                        <a:t>Microsoft Excel</a:t>
                      </a:r>
                    </a:p>
                  </a:txBody>
                  <a:tcPr marL="9525" marR="9525" marT="9525" marB="0" anchor="b"/>
                </a:tc>
                <a:extLst>
                  <a:ext uri="{0D108BD9-81ED-4DB2-BD59-A6C34878D82A}">
                    <a16:rowId xmlns:a16="http://schemas.microsoft.com/office/drawing/2014/main" val="4222735171"/>
                  </a:ext>
                </a:extLst>
              </a:tr>
            </a:tbl>
          </a:graphicData>
        </a:graphic>
      </p:graphicFrame>
      <p:pic>
        <p:nvPicPr>
          <p:cNvPr id="19" name="Graphic 18" descr="Smiling face with no fill">
            <a:extLst>
              <a:ext uri="{FF2B5EF4-FFF2-40B4-BE49-F238E27FC236}">
                <a16:creationId xmlns:a16="http://schemas.microsoft.com/office/drawing/2014/main" id="{C08AA9EC-60B6-4CEB-995E-F95088B0CD3A}"/>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59515" y="5816600"/>
            <a:ext cx="914400" cy="914400"/>
          </a:xfrm>
          <a:prstGeom prst="rect">
            <a:avLst/>
          </a:prstGeom>
        </p:spPr>
      </p:pic>
      <p:pic>
        <p:nvPicPr>
          <p:cNvPr id="16" name="Graphic 15" descr="Smiling face with no fill">
            <a:extLst>
              <a:ext uri="{FF2B5EF4-FFF2-40B4-BE49-F238E27FC236}">
                <a16:creationId xmlns:a16="http://schemas.microsoft.com/office/drawing/2014/main" id="{52F5C72F-69C0-45C2-8E23-C1A14228460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59515" y="5029472"/>
            <a:ext cx="914400" cy="914400"/>
          </a:xfrm>
          <a:prstGeom prst="rect">
            <a:avLst/>
          </a:prstGeom>
        </p:spPr>
      </p:pic>
      <p:graphicFrame>
        <p:nvGraphicFramePr>
          <p:cNvPr id="15" name="Chart 14">
            <a:extLst>
              <a:ext uri="{FF2B5EF4-FFF2-40B4-BE49-F238E27FC236}">
                <a16:creationId xmlns:a16="http://schemas.microsoft.com/office/drawing/2014/main" id="{966B0404-F122-4E1B-9E0E-B2BD04B16ECF}"/>
              </a:ext>
            </a:extLst>
          </p:cNvPr>
          <p:cNvGraphicFramePr>
            <a:graphicFrameLocks/>
          </p:cNvGraphicFramePr>
          <p:nvPr>
            <p:extLst>
              <p:ext uri="{D42A27DB-BD31-4B8C-83A1-F6EECF244321}">
                <p14:modId xmlns:p14="http://schemas.microsoft.com/office/powerpoint/2010/main" val="2785294526"/>
              </p:ext>
            </p:extLst>
          </p:nvPr>
        </p:nvGraphicFramePr>
        <p:xfrm>
          <a:off x="564327" y="3783539"/>
          <a:ext cx="6682075" cy="2622256"/>
        </p:xfrm>
        <a:graphic>
          <a:graphicData uri="http://schemas.openxmlformats.org/drawingml/2006/chart">
            <c:chart xmlns:c="http://schemas.openxmlformats.org/drawingml/2006/chart" xmlns:r="http://schemas.openxmlformats.org/officeDocument/2006/relationships" r:id="rId4"/>
          </a:graphicData>
        </a:graphic>
      </p:graphicFrame>
      <p:pic>
        <p:nvPicPr>
          <p:cNvPr id="22" name="Picture 21" descr="Graphical user interface&#10;&#10;Description automatically generated">
            <a:extLst>
              <a:ext uri="{FF2B5EF4-FFF2-40B4-BE49-F238E27FC236}">
                <a16:creationId xmlns:a16="http://schemas.microsoft.com/office/drawing/2014/main" id="{100D3FCA-6EA8-41F4-A642-956C93C46F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5834" y="1014370"/>
            <a:ext cx="2803302" cy="17371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3" name="Picture 22" descr="A picture containing truck, boat, large, person&#10;&#10;Description automatically generated">
            <a:extLst>
              <a:ext uri="{FF2B5EF4-FFF2-40B4-BE49-F238E27FC236}">
                <a16:creationId xmlns:a16="http://schemas.microsoft.com/office/drawing/2014/main" id="{45C48D50-33D1-465B-86C8-315DC95AE12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76371" y="806342"/>
            <a:ext cx="1770031" cy="17700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4" name="Picture 23" descr="A picture containing person, indoor, person, standing&#10;&#10;Description automatically generated">
            <a:extLst>
              <a:ext uri="{FF2B5EF4-FFF2-40B4-BE49-F238E27FC236}">
                <a16:creationId xmlns:a16="http://schemas.microsoft.com/office/drawing/2014/main" id="{F4FDC3C4-10FD-4F2C-A138-1D71EDBB6E6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24165" y="1604508"/>
            <a:ext cx="2803302" cy="18688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77984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32D3BC80-7958-4638-95F1-4D492DA7766D}"/>
              </a:ext>
            </a:extLst>
          </p:cNvPr>
          <p:cNvSpPr>
            <a:spLocks noGrp="1"/>
          </p:cNvSpPr>
          <p:nvPr>
            <p:ph type="title"/>
          </p:nvPr>
        </p:nvSpPr>
        <p:spPr>
          <a:xfrm>
            <a:off x="307382" y="-180234"/>
            <a:ext cx="11577235" cy="1325563"/>
          </a:xfrm>
        </p:spPr>
        <p:txBody>
          <a:bodyPr>
            <a:normAutofit/>
          </a:bodyPr>
          <a:lstStyle/>
          <a:p>
            <a:r>
              <a:rPr lang="en-GB" sz="3600" dirty="0"/>
              <a:t>6. Sales and Customer Service</a:t>
            </a:r>
          </a:p>
        </p:txBody>
      </p:sp>
      <p:sp>
        <p:nvSpPr>
          <p:cNvPr id="10" name="TextBox 9">
            <a:extLst>
              <a:ext uri="{FF2B5EF4-FFF2-40B4-BE49-F238E27FC236}">
                <a16:creationId xmlns:a16="http://schemas.microsoft.com/office/drawing/2014/main" id="{EC23A5C9-F996-4C89-A49E-DA33B289B8B4}"/>
              </a:ext>
            </a:extLst>
          </p:cNvPr>
          <p:cNvSpPr txBox="1"/>
          <p:nvPr/>
        </p:nvSpPr>
        <p:spPr>
          <a:xfrm>
            <a:off x="106563" y="6476469"/>
            <a:ext cx="4984534"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rPr>
              <a:t>Source: Labour Insight (Burning Glass Technologies) and ONS, Annual Population Survey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endParaRPr>
          </a:p>
        </p:txBody>
      </p:sp>
      <p:sp>
        <p:nvSpPr>
          <p:cNvPr id="14" name="TextBox 13">
            <a:extLst>
              <a:ext uri="{FF2B5EF4-FFF2-40B4-BE49-F238E27FC236}">
                <a16:creationId xmlns:a16="http://schemas.microsoft.com/office/drawing/2014/main" id="{DBDCACEB-4059-44AC-82F2-4A64E5700126}"/>
              </a:ext>
            </a:extLst>
          </p:cNvPr>
          <p:cNvSpPr txBox="1"/>
          <p:nvPr/>
        </p:nvSpPr>
        <p:spPr>
          <a:xfrm>
            <a:off x="7410136" y="2367171"/>
            <a:ext cx="3681198" cy="2123658"/>
          </a:xfrm>
          <a:prstGeom prst="rect">
            <a:avLst/>
          </a:prstGeom>
          <a:noFill/>
        </p:spPr>
        <p:txBody>
          <a:bodyPr wrap="square" rtlCol="0">
            <a:spAutoFit/>
          </a:bodyPr>
          <a:lstStyle/>
          <a:p>
            <a:pPr>
              <a:buClr>
                <a:schemeClr val="accent3"/>
              </a:buClr>
            </a:pPr>
            <a:r>
              <a:rPr lang="en-GB" sz="1200" b="1" dirty="0">
                <a:latin typeface="Arial" panose="020B0604020202020204" pitchFamily="34" charset="0"/>
                <a:cs typeface="Arial" panose="020B0604020202020204" pitchFamily="34" charset="0"/>
              </a:rPr>
              <a:t>Comments</a:t>
            </a:r>
          </a:p>
          <a:p>
            <a:pPr marL="180975" indent="-180975">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Increasing demand in business to business sales and service</a:t>
            </a:r>
          </a:p>
          <a:p>
            <a:pPr marL="180975" indent="-180975">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Need to be outgoing, a good listener </a:t>
            </a:r>
            <a:r>
              <a:rPr lang="en-GB" sz="1200">
                <a:latin typeface="Arial" panose="020B0604020202020204" pitchFamily="34" charset="0"/>
                <a:cs typeface="Arial" panose="020B0604020202020204" pitchFamily="34" charset="0"/>
              </a:rPr>
              <a:t>and problem solver</a:t>
            </a:r>
            <a:endParaRPr lang="en-GB" sz="1200" dirty="0">
              <a:latin typeface="Arial" panose="020B0604020202020204" pitchFamily="34" charset="0"/>
              <a:cs typeface="Arial" panose="020B0604020202020204" pitchFamily="34" charset="0"/>
            </a:endParaRPr>
          </a:p>
          <a:p>
            <a:pPr>
              <a:buClr>
                <a:schemeClr val="accent3"/>
              </a:buClr>
            </a:pPr>
            <a:endParaRPr lang="en-GB" sz="1200" dirty="0">
              <a:latin typeface="Arial" panose="020B0604020202020204" pitchFamily="34" charset="0"/>
              <a:cs typeface="Arial" panose="020B0604020202020204" pitchFamily="34" charset="0"/>
            </a:endParaRPr>
          </a:p>
          <a:p>
            <a:pPr>
              <a:buClr>
                <a:schemeClr val="accent3"/>
              </a:buClr>
            </a:pPr>
            <a:r>
              <a:rPr lang="en-GB" sz="1200" b="1" dirty="0">
                <a:latin typeface="Arial" panose="020B0604020202020204" pitchFamily="34" charset="0"/>
                <a:cs typeface="Arial" panose="020B0604020202020204" pitchFamily="34" charset="0"/>
              </a:rPr>
              <a:t>Employer Preferred Pathways</a:t>
            </a:r>
          </a:p>
          <a:p>
            <a:pPr marL="171450" indent="-171450">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Further education college</a:t>
            </a:r>
          </a:p>
          <a:p>
            <a:pPr marL="171450" indent="-171450">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Apprenticeships</a:t>
            </a:r>
          </a:p>
          <a:p>
            <a:pPr>
              <a:buClr>
                <a:schemeClr val="accent3"/>
              </a:buClr>
            </a:pPr>
            <a:endParaRPr lang="en-GB" sz="1200" dirty="0">
              <a:latin typeface="Arial" panose="020B0604020202020204" pitchFamily="34" charset="0"/>
              <a:cs typeface="Arial" panose="020B0604020202020204" pitchFamily="34" charset="0"/>
            </a:endParaRPr>
          </a:p>
          <a:p>
            <a:pPr>
              <a:buClr>
                <a:schemeClr val="accent3"/>
              </a:buClr>
            </a:pPr>
            <a:endParaRPr lang="en-GB" sz="1200" dirty="0">
              <a:latin typeface="Arial" panose="020B0604020202020204" pitchFamily="34" charset="0"/>
              <a:cs typeface="Arial" panose="020B0604020202020204" pitchFamily="34" charset="0"/>
            </a:endParaRPr>
          </a:p>
        </p:txBody>
      </p:sp>
      <p:graphicFrame>
        <p:nvGraphicFramePr>
          <p:cNvPr id="17" name="Table 16">
            <a:extLst>
              <a:ext uri="{FF2B5EF4-FFF2-40B4-BE49-F238E27FC236}">
                <a16:creationId xmlns:a16="http://schemas.microsoft.com/office/drawing/2014/main" id="{B56B4F4A-A27B-4534-8C9C-8DCA3B921CC2}"/>
              </a:ext>
            </a:extLst>
          </p:cNvPr>
          <p:cNvGraphicFramePr>
            <a:graphicFrameLocks noGrp="1"/>
          </p:cNvGraphicFramePr>
          <p:nvPr>
            <p:extLst>
              <p:ext uri="{D42A27DB-BD31-4B8C-83A1-F6EECF244321}">
                <p14:modId xmlns:p14="http://schemas.microsoft.com/office/powerpoint/2010/main" val="202140490"/>
              </p:ext>
            </p:extLst>
          </p:nvPr>
        </p:nvGraphicFramePr>
        <p:xfrm>
          <a:off x="7483341" y="725849"/>
          <a:ext cx="3373635" cy="1529715"/>
        </p:xfrm>
        <a:graphic>
          <a:graphicData uri="http://schemas.openxmlformats.org/drawingml/2006/table">
            <a:tbl>
              <a:tblPr>
                <a:tableStyleId>{21E4AEA4-8DFA-4A89-87EB-49C32662AFE0}</a:tableStyleId>
              </a:tblPr>
              <a:tblGrid>
                <a:gridCol w="2637569">
                  <a:extLst>
                    <a:ext uri="{9D8B030D-6E8A-4147-A177-3AD203B41FA5}">
                      <a16:colId xmlns:a16="http://schemas.microsoft.com/office/drawing/2014/main" val="2706378457"/>
                    </a:ext>
                  </a:extLst>
                </a:gridCol>
                <a:gridCol w="736066">
                  <a:extLst>
                    <a:ext uri="{9D8B030D-6E8A-4147-A177-3AD203B41FA5}">
                      <a16:colId xmlns:a16="http://schemas.microsoft.com/office/drawing/2014/main" val="2754234505"/>
                    </a:ext>
                  </a:extLst>
                </a:gridCol>
              </a:tblGrid>
              <a:tr h="190500">
                <a:tc>
                  <a:txBody>
                    <a:bodyPr/>
                    <a:lstStyle/>
                    <a:p>
                      <a:pPr algn="ctr" fontAlgn="b"/>
                      <a:r>
                        <a:rPr lang="en-GB" sz="1200" b="1" u="none" strike="noStrike" dirty="0">
                          <a:effectLst/>
                          <a:latin typeface="Arial" panose="020B0604020202020204" pitchFamily="34" charset="0"/>
                          <a:cs typeface="Arial" panose="020B0604020202020204" pitchFamily="34" charset="0"/>
                        </a:rPr>
                        <a:t>Top Vacancies</a:t>
                      </a:r>
                      <a:endParaRPr lang="en-GB" sz="1200" b="1"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1200" b="1" u="none" strike="noStrike" dirty="0">
                          <a:effectLst/>
                          <a:latin typeface="Arial" panose="020B0604020202020204" pitchFamily="34" charset="0"/>
                          <a:cs typeface="Arial" panose="020B0604020202020204" pitchFamily="34" charset="0"/>
                        </a:rPr>
                        <a:t>Last 12 Months</a:t>
                      </a:r>
                      <a:endParaRPr lang="en-GB" sz="1200" b="1" i="0" u="none" strike="noStrike" dirty="0">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683317750"/>
                  </a:ext>
                </a:extLst>
              </a:tr>
              <a:tr h="190500">
                <a:tc>
                  <a:txBody>
                    <a:bodyPr/>
                    <a:lstStyle/>
                    <a:p>
                      <a:pPr algn="l" fontAlgn="b"/>
                      <a:r>
                        <a:rPr lang="en-GB" sz="1200" b="0" i="0" u="none" strike="noStrike">
                          <a:solidFill>
                            <a:srgbClr val="000000"/>
                          </a:solidFill>
                          <a:effectLst/>
                          <a:latin typeface="Arial" panose="020B0604020202020204" pitchFamily="34" charset="0"/>
                        </a:rPr>
                        <a:t>Customer Service Representative</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5,582</a:t>
                      </a:r>
                    </a:p>
                  </a:txBody>
                  <a:tcPr marL="9525" marR="9525" marT="9525" marB="0" anchor="b"/>
                </a:tc>
                <a:extLst>
                  <a:ext uri="{0D108BD9-81ED-4DB2-BD59-A6C34878D82A}">
                    <a16:rowId xmlns:a16="http://schemas.microsoft.com/office/drawing/2014/main" val="1160720148"/>
                  </a:ext>
                </a:extLst>
              </a:tr>
              <a:tr h="190500">
                <a:tc>
                  <a:txBody>
                    <a:bodyPr/>
                    <a:lstStyle/>
                    <a:p>
                      <a:pPr algn="l" fontAlgn="b"/>
                      <a:r>
                        <a:rPr lang="en-GB" sz="1200" b="0" i="0" u="none" strike="noStrike">
                          <a:solidFill>
                            <a:srgbClr val="000000"/>
                          </a:solidFill>
                          <a:effectLst/>
                          <a:latin typeface="Arial" panose="020B0604020202020204" pitchFamily="34" charset="0"/>
                        </a:rPr>
                        <a:t>Sales Manager</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2,222</a:t>
                      </a:r>
                    </a:p>
                  </a:txBody>
                  <a:tcPr marL="9525" marR="9525" marT="9525" marB="0" anchor="b"/>
                </a:tc>
                <a:extLst>
                  <a:ext uri="{0D108BD9-81ED-4DB2-BD59-A6C34878D82A}">
                    <a16:rowId xmlns:a16="http://schemas.microsoft.com/office/drawing/2014/main" val="1419860495"/>
                  </a:ext>
                </a:extLst>
              </a:tr>
              <a:tr h="190500">
                <a:tc>
                  <a:txBody>
                    <a:bodyPr/>
                    <a:lstStyle/>
                    <a:p>
                      <a:pPr algn="l" fontAlgn="b"/>
                      <a:r>
                        <a:rPr lang="en-GB" sz="1200" b="0" i="0" u="none" strike="noStrike">
                          <a:solidFill>
                            <a:srgbClr val="000000"/>
                          </a:solidFill>
                          <a:effectLst/>
                          <a:latin typeface="Arial" panose="020B0604020202020204" pitchFamily="34" charset="0"/>
                        </a:rPr>
                        <a:t>Sales Assistant</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1,866</a:t>
                      </a:r>
                    </a:p>
                  </a:txBody>
                  <a:tcPr marL="9525" marR="9525" marT="9525" marB="0" anchor="b"/>
                </a:tc>
                <a:extLst>
                  <a:ext uri="{0D108BD9-81ED-4DB2-BD59-A6C34878D82A}">
                    <a16:rowId xmlns:a16="http://schemas.microsoft.com/office/drawing/2014/main" val="3706885316"/>
                  </a:ext>
                </a:extLst>
              </a:tr>
              <a:tr h="190500">
                <a:tc>
                  <a:txBody>
                    <a:bodyPr/>
                    <a:lstStyle/>
                    <a:p>
                      <a:pPr algn="l" fontAlgn="b"/>
                      <a:r>
                        <a:rPr lang="en-GB" sz="1200" b="0" i="0" u="none" strike="noStrike">
                          <a:solidFill>
                            <a:srgbClr val="000000"/>
                          </a:solidFill>
                          <a:effectLst/>
                          <a:latin typeface="Arial" panose="020B0604020202020204" pitchFamily="34" charset="0"/>
                        </a:rPr>
                        <a:t>Sales Representative</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1,635</a:t>
                      </a:r>
                    </a:p>
                  </a:txBody>
                  <a:tcPr marL="9525" marR="9525" marT="9525" marB="0" anchor="b"/>
                </a:tc>
                <a:extLst>
                  <a:ext uri="{0D108BD9-81ED-4DB2-BD59-A6C34878D82A}">
                    <a16:rowId xmlns:a16="http://schemas.microsoft.com/office/drawing/2014/main" val="621354874"/>
                  </a:ext>
                </a:extLst>
              </a:tr>
              <a:tr h="190500">
                <a:tc>
                  <a:txBody>
                    <a:bodyPr/>
                    <a:lstStyle/>
                    <a:p>
                      <a:pPr algn="l" fontAlgn="b"/>
                      <a:r>
                        <a:rPr lang="en-GB" sz="1200" b="0" i="0" u="none" strike="noStrike">
                          <a:solidFill>
                            <a:srgbClr val="000000"/>
                          </a:solidFill>
                          <a:effectLst/>
                          <a:latin typeface="Arial" panose="020B0604020202020204" pitchFamily="34" charset="0"/>
                        </a:rPr>
                        <a:t>Customer Service Manager</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778</a:t>
                      </a:r>
                    </a:p>
                  </a:txBody>
                  <a:tcPr marL="9525" marR="9525" marT="9525" marB="0" anchor="b"/>
                </a:tc>
                <a:extLst>
                  <a:ext uri="{0D108BD9-81ED-4DB2-BD59-A6C34878D82A}">
                    <a16:rowId xmlns:a16="http://schemas.microsoft.com/office/drawing/2014/main" val="1105971721"/>
                  </a:ext>
                </a:extLst>
              </a:tr>
              <a:tr h="190500">
                <a:tc>
                  <a:txBody>
                    <a:bodyPr/>
                    <a:lstStyle/>
                    <a:p>
                      <a:pPr algn="l" fontAlgn="b"/>
                      <a:r>
                        <a:rPr lang="en-GB" sz="1200" b="0" i="0" u="none" strike="noStrike" dirty="0">
                          <a:solidFill>
                            <a:srgbClr val="000000"/>
                          </a:solidFill>
                          <a:effectLst/>
                          <a:latin typeface="Arial" panose="020B0604020202020204" pitchFamily="34" charset="0"/>
                        </a:rPr>
                        <a:t>Product Demonstrator</a:t>
                      </a:r>
                    </a:p>
                  </a:txBody>
                  <a:tcPr marL="9525" marR="9525" marT="9525" marB="0" anchor="b"/>
                </a:tc>
                <a:tc>
                  <a:txBody>
                    <a:bodyPr/>
                    <a:lstStyle/>
                    <a:p>
                      <a:pPr algn="ctr" fontAlgn="b"/>
                      <a:r>
                        <a:rPr lang="en-GB" sz="1200" b="0" i="0" u="none" strike="noStrike" dirty="0">
                          <a:solidFill>
                            <a:srgbClr val="000000"/>
                          </a:solidFill>
                          <a:effectLst/>
                          <a:latin typeface="Arial" panose="020B0604020202020204" pitchFamily="34" charset="0"/>
                        </a:rPr>
                        <a:t>228</a:t>
                      </a:r>
                    </a:p>
                  </a:txBody>
                  <a:tcPr marL="9525" marR="9525" marT="9525" marB="0" anchor="b"/>
                </a:tc>
                <a:extLst>
                  <a:ext uri="{0D108BD9-81ED-4DB2-BD59-A6C34878D82A}">
                    <a16:rowId xmlns:a16="http://schemas.microsoft.com/office/drawing/2014/main" val="1066426041"/>
                  </a:ext>
                </a:extLst>
              </a:tr>
            </a:tbl>
          </a:graphicData>
        </a:graphic>
      </p:graphicFrame>
      <p:graphicFrame>
        <p:nvGraphicFramePr>
          <p:cNvPr id="19" name="Table 18">
            <a:extLst>
              <a:ext uri="{FF2B5EF4-FFF2-40B4-BE49-F238E27FC236}">
                <a16:creationId xmlns:a16="http://schemas.microsoft.com/office/drawing/2014/main" id="{3D67904D-88D9-4E3F-A849-FCFC89C865C7}"/>
              </a:ext>
            </a:extLst>
          </p:cNvPr>
          <p:cNvGraphicFramePr>
            <a:graphicFrameLocks noGrp="1"/>
          </p:cNvGraphicFramePr>
          <p:nvPr>
            <p:extLst>
              <p:ext uri="{D42A27DB-BD31-4B8C-83A1-F6EECF244321}">
                <p14:modId xmlns:p14="http://schemas.microsoft.com/office/powerpoint/2010/main" val="3994114528"/>
              </p:ext>
            </p:extLst>
          </p:nvPr>
        </p:nvGraphicFramePr>
        <p:xfrm>
          <a:off x="7513765" y="4512415"/>
          <a:ext cx="3312786" cy="1154430"/>
        </p:xfrm>
        <a:graphic>
          <a:graphicData uri="http://schemas.openxmlformats.org/drawingml/2006/table">
            <a:tbl>
              <a:tblPr>
                <a:tableStyleId>{00A15C55-8517-42AA-B614-E9B94910E393}</a:tableStyleId>
              </a:tblPr>
              <a:tblGrid>
                <a:gridCol w="3312786">
                  <a:extLst>
                    <a:ext uri="{9D8B030D-6E8A-4147-A177-3AD203B41FA5}">
                      <a16:colId xmlns:a16="http://schemas.microsoft.com/office/drawing/2014/main" val="2706378457"/>
                    </a:ext>
                  </a:extLst>
                </a:gridCol>
              </a:tblGrid>
              <a:tr h="190500">
                <a:tc>
                  <a:txBody>
                    <a:bodyPr/>
                    <a:lstStyle/>
                    <a:p>
                      <a:pPr algn="ctr" fontAlgn="b"/>
                      <a:r>
                        <a:rPr lang="en-GB" sz="1200" b="1" u="none" strike="noStrike" dirty="0">
                          <a:effectLst/>
                          <a:latin typeface="Arial" panose="020B0604020202020204" pitchFamily="34" charset="0"/>
                          <a:cs typeface="Arial" panose="020B0604020202020204" pitchFamily="34" charset="0"/>
                        </a:rPr>
                        <a:t>Top 5 Core Competencies/Skills Needed</a:t>
                      </a:r>
                      <a:endParaRPr lang="en-GB" sz="1200" b="1"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683317750"/>
                  </a:ext>
                </a:extLst>
              </a:tr>
              <a:tr h="190500">
                <a:tc>
                  <a:txBody>
                    <a:bodyPr/>
                    <a:lstStyle/>
                    <a:p>
                      <a:pPr algn="ctr" fontAlgn="b"/>
                      <a:r>
                        <a:rPr lang="en-GB" sz="1200" b="0" i="0" u="none" strike="noStrike" dirty="0">
                          <a:effectLst/>
                          <a:latin typeface="Arial" panose="020B0604020202020204" pitchFamily="34" charset="0"/>
                          <a:cs typeface="Arial" panose="020B0604020202020204" pitchFamily="34" charset="0"/>
                        </a:rPr>
                        <a:t>Communication Skills</a:t>
                      </a:r>
                    </a:p>
                  </a:txBody>
                  <a:tcPr marL="9525" marR="9525" marT="9525" marB="0" anchor="b"/>
                </a:tc>
                <a:extLst>
                  <a:ext uri="{0D108BD9-81ED-4DB2-BD59-A6C34878D82A}">
                    <a16:rowId xmlns:a16="http://schemas.microsoft.com/office/drawing/2014/main" val="1419860495"/>
                  </a:ext>
                </a:extLst>
              </a:tr>
              <a:tr h="190500">
                <a:tc>
                  <a:txBody>
                    <a:bodyPr/>
                    <a:lstStyle/>
                    <a:p>
                      <a:pPr algn="ctr" fontAlgn="b"/>
                      <a:r>
                        <a:rPr lang="en-GB" sz="1200" b="0" i="0" u="none" strike="noStrike" dirty="0">
                          <a:effectLst/>
                          <a:latin typeface="Arial" panose="020B0604020202020204" pitchFamily="34" charset="0"/>
                          <a:cs typeface="Arial" panose="020B0604020202020204" pitchFamily="34" charset="0"/>
                        </a:rPr>
                        <a:t>Organisational Skills</a:t>
                      </a:r>
                    </a:p>
                  </a:txBody>
                  <a:tcPr marL="9525" marR="9525" marT="9525" marB="0" anchor="b"/>
                </a:tc>
                <a:extLst>
                  <a:ext uri="{0D108BD9-81ED-4DB2-BD59-A6C34878D82A}">
                    <a16:rowId xmlns:a16="http://schemas.microsoft.com/office/drawing/2014/main" val="621354874"/>
                  </a:ext>
                </a:extLst>
              </a:tr>
              <a:tr h="190500">
                <a:tc>
                  <a:txBody>
                    <a:bodyPr/>
                    <a:lstStyle/>
                    <a:p>
                      <a:pPr algn="ctr" fontAlgn="b"/>
                      <a:r>
                        <a:rPr lang="en-GB" sz="1200" b="0" i="0" u="none" strike="noStrike" dirty="0">
                          <a:effectLst/>
                          <a:latin typeface="Arial" panose="020B0604020202020204" pitchFamily="34" charset="0"/>
                          <a:cs typeface="Arial" panose="020B0604020202020204" pitchFamily="34" charset="0"/>
                        </a:rPr>
                        <a:t>Building Effective Relationships</a:t>
                      </a:r>
                    </a:p>
                  </a:txBody>
                  <a:tcPr marL="9525" marR="9525" marT="9525" marB="0" anchor="b"/>
                </a:tc>
                <a:extLst>
                  <a:ext uri="{0D108BD9-81ED-4DB2-BD59-A6C34878D82A}">
                    <a16:rowId xmlns:a16="http://schemas.microsoft.com/office/drawing/2014/main" val="2897951265"/>
                  </a:ext>
                </a:extLst>
              </a:tr>
              <a:tr h="190500">
                <a:tc>
                  <a:txBody>
                    <a:bodyPr/>
                    <a:lstStyle/>
                    <a:p>
                      <a:pPr algn="ctr" fontAlgn="b"/>
                      <a:r>
                        <a:rPr lang="en-GB" sz="1200" b="0" i="0" u="none" strike="noStrike" dirty="0">
                          <a:effectLst/>
                          <a:latin typeface="Arial" panose="020B0604020202020204" pitchFamily="34" charset="0"/>
                          <a:cs typeface="Arial" panose="020B0604020202020204" pitchFamily="34" charset="0"/>
                        </a:rPr>
                        <a:t>Detail-Orientated</a:t>
                      </a:r>
                    </a:p>
                  </a:txBody>
                  <a:tcPr marL="9525" marR="9525" marT="9525" marB="0" anchor="b"/>
                </a:tc>
                <a:extLst>
                  <a:ext uri="{0D108BD9-81ED-4DB2-BD59-A6C34878D82A}">
                    <a16:rowId xmlns:a16="http://schemas.microsoft.com/office/drawing/2014/main" val="785592487"/>
                  </a:ext>
                </a:extLst>
              </a:tr>
              <a:tr h="19050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0" u="none" strike="noStrike" dirty="0">
                          <a:effectLst/>
                          <a:latin typeface="Arial" panose="020B0604020202020204" pitchFamily="34" charset="0"/>
                          <a:cs typeface="Arial" panose="020B0604020202020204" pitchFamily="34" charset="0"/>
                        </a:rPr>
                        <a:t>Microsoft Excel</a:t>
                      </a:r>
                    </a:p>
                  </a:txBody>
                  <a:tcPr marL="9525" marR="9525" marT="9525" marB="0" anchor="b"/>
                </a:tc>
                <a:extLst>
                  <a:ext uri="{0D108BD9-81ED-4DB2-BD59-A6C34878D82A}">
                    <a16:rowId xmlns:a16="http://schemas.microsoft.com/office/drawing/2014/main" val="4222735171"/>
                  </a:ext>
                </a:extLst>
              </a:tr>
            </a:tbl>
          </a:graphicData>
        </a:graphic>
      </p:graphicFrame>
      <p:pic>
        <p:nvPicPr>
          <p:cNvPr id="16" name="Graphic 15" descr="Smiling face with no fill">
            <a:extLst>
              <a:ext uri="{FF2B5EF4-FFF2-40B4-BE49-F238E27FC236}">
                <a16:creationId xmlns:a16="http://schemas.microsoft.com/office/drawing/2014/main" id="{9B2CD553-E9E8-4F66-8A1E-7ECDDC8D78BA}"/>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56728" y="5666845"/>
            <a:ext cx="914400" cy="914400"/>
          </a:xfrm>
          <a:prstGeom prst="rect">
            <a:avLst/>
          </a:prstGeom>
        </p:spPr>
      </p:pic>
      <p:graphicFrame>
        <p:nvGraphicFramePr>
          <p:cNvPr id="12" name="Chart 11">
            <a:extLst>
              <a:ext uri="{FF2B5EF4-FFF2-40B4-BE49-F238E27FC236}">
                <a16:creationId xmlns:a16="http://schemas.microsoft.com/office/drawing/2014/main" id="{966B0404-F122-4E1B-9E0E-B2BD04B16ECF}"/>
              </a:ext>
            </a:extLst>
          </p:cNvPr>
          <p:cNvGraphicFramePr>
            <a:graphicFrameLocks/>
          </p:cNvGraphicFramePr>
          <p:nvPr>
            <p:extLst>
              <p:ext uri="{D42A27DB-BD31-4B8C-83A1-F6EECF244321}">
                <p14:modId xmlns:p14="http://schemas.microsoft.com/office/powerpoint/2010/main" val="3703370893"/>
              </p:ext>
            </p:extLst>
          </p:nvPr>
        </p:nvGraphicFramePr>
        <p:xfrm>
          <a:off x="638207" y="3745673"/>
          <a:ext cx="6507146" cy="2730796"/>
        </p:xfrm>
        <a:graphic>
          <a:graphicData uri="http://schemas.openxmlformats.org/drawingml/2006/chart">
            <c:chart xmlns:c="http://schemas.openxmlformats.org/drawingml/2006/chart" xmlns:r="http://schemas.openxmlformats.org/officeDocument/2006/relationships" r:id="rId4"/>
          </a:graphicData>
        </a:graphic>
      </p:graphicFrame>
      <p:pic>
        <p:nvPicPr>
          <p:cNvPr id="3" name="Picture 2" descr="A picture containing window, computer, indoor, computer&#10;&#10;Description automatically generated">
            <a:extLst>
              <a:ext uri="{FF2B5EF4-FFF2-40B4-BE49-F238E27FC236}">
                <a16:creationId xmlns:a16="http://schemas.microsoft.com/office/drawing/2014/main" id="{45DD4713-4AFF-46B1-8C4B-438BA81A3D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1078" y="1042356"/>
            <a:ext cx="1974121" cy="13161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descr="Whiteboard&#10;&#10;Description automatically generated with low confidence">
            <a:extLst>
              <a:ext uri="{FF2B5EF4-FFF2-40B4-BE49-F238E27FC236}">
                <a16:creationId xmlns:a16="http://schemas.microsoft.com/office/drawing/2014/main" id="{B79FE11D-F07F-40CE-9379-18C561EAA75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09807" y="1812052"/>
            <a:ext cx="2407648" cy="15950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A group of people sitting around a table&#10;&#10;Description automatically generated with medium confidence">
            <a:extLst>
              <a:ext uri="{FF2B5EF4-FFF2-40B4-BE49-F238E27FC236}">
                <a16:creationId xmlns:a16="http://schemas.microsoft.com/office/drawing/2014/main" id="{F4715D28-9F0F-4DF2-BFEE-7EF5E476900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28111" y="1042356"/>
            <a:ext cx="2326983" cy="15950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87708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32D3BC80-7958-4638-95F1-4D492DA7766D}"/>
              </a:ext>
            </a:extLst>
          </p:cNvPr>
          <p:cNvSpPr>
            <a:spLocks noGrp="1"/>
          </p:cNvSpPr>
          <p:nvPr>
            <p:ph type="title"/>
          </p:nvPr>
        </p:nvSpPr>
        <p:spPr>
          <a:xfrm>
            <a:off x="307382" y="-180234"/>
            <a:ext cx="11577235" cy="1325563"/>
          </a:xfrm>
        </p:spPr>
        <p:txBody>
          <a:bodyPr>
            <a:normAutofit/>
          </a:bodyPr>
          <a:lstStyle/>
          <a:p>
            <a:r>
              <a:rPr lang="en-GB" sz="3600" dirty="0"/>
              <a:t>7. Financial</a:t>
            </a:r>
          </a:p>
        </p:txBody>
      </p:sp>
      <p:sp>
        <p:nvSpPr>
          <p:cNvPr id="10" name="TextBox 9">
            <a:extLst>
              <a:ext uri="{FF2B5EF4-FFF2-40B4-BE49-F238E27FC236}">
                <a16:creationId xmlns:a16="http://schemas.microsoft.com/office/drawing/2014/main" id="{EC23A5C9-F996-4C89-A49E-DA33B289B8B4}"/>
              </a:ext>
            </a:extLst>
          </p:cNvPr>
          <p:cNvSpPr txBox="1"/>
          <p:nvPr/>
        </p:nvSpPr>
        <p:spPr>
          <a:xfrm>
            <a:off x="106563" y="6476469"/>
            <a:ext cx="4984534"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rPr>
              <a:t>Source: Labour Insight (Burning Glass Technologies) and ONS, Annual Population Survey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endParaRPr>
          </a:p>
        </p:txBody>
      </p:sp>
      <p:sp>
        <p:nvSpPr>
          <p:cNvPr id="11" name="TextBox 10">
            <a:extLst>
              <a:ext uri="{FF2B5EF4-FFF2-40B4-BE49-F238E27FC236}">
                <a16:creationId xmlns:a16="http://schemas.microsoft.com/office/drawing/2014/main" id="{89AAF01E-B65E-4643-8419-33B14A74B33D}"/>
              </a:ext>
            </a:extLst>
          </p:cNvPr>
          <p:cNvSpPr txBox="1"/>
          <p:nvPr/>
        </p:nvSpPr>
        <p:spPr>
          <a:xfrm>
            <a:off x="7595600" y="2840965"/>
            <a:ext cx="3804766" cy="2308324"/>
          </a:xfrm>
          <a:prstGeom prst="rect">
            <a:avLst/>
          </a:prstGeom>
          <a:noFill/>
        </p:spPr>
        <p:txBody>
          <a:bodyPr wrap="square" rtlCol="0">
            <a:spAutoFit/>
          </a:bodyPr>
          <a:lstStyle/>
          <a:p>
            <a:pPr>
              <a:buClr>
                <a:schemeClr val="accent3"/>
              </a:buClr>
            </a:pPr>
            <a:r>
              <a:rPr lang="en-GB" sz="1200" b="1" dirty="0">
                <a:latin typeface="Arial" panose="020B0604020202020204" pitchFamily="34" charset="0"/>
                <a:cs typeface="Arial" panose="020B0604020202020204" pitchFamily="34" charset="0"/>
              </a:rPr>
              <a:t>Comments</a:t>
            </a:r>
          </a:p>
          <a:p>
            <a:pPr marL="174625" indent="-174625">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Large demand for accountants and bookkeepers</a:t>
            </a:r>
          </a:p>
          <a:p>
            <a:pPr marL="174625" indent="-174625">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Occupations cut across sectors and roles are transferable</a:t>
            </a:r>
          </a:p>
          <a:p>
            <a:pPr>
              <a:buClr>
                <a:schemeClr val="accent3"/>
              </a:buClr>
            </a:pPr>
            <a:endParaRPr lang="en-GB" sz="1200" dirty="0">
              <a:latin typeface="Arial" panose="020B0604020202020204" pitchFamily="34" charset="0"/>
              <a:cs typeface="Arial" panose="020B0604020202020204" pitchFamily="34" charset="0"/>
            </a:endParaRPr>
          </a:p>
          <a:p>
            <a:pPr>
              <a:buClr>
                <a:schemeClr val="accent3"/>
              </a:buClr>
            </a:pPr>
            <a:r>
              <a:rPr lang="en-GB" sz="1200" b="1" dirty="0">
                <a:latin typeface="Arial" panose="020B0604020202020204" pitchFamily="34" charset="0"/>
                <a:cs typeface="Arial" panose="020B0604020202020204" pitchFamily="34" charset="0"/>
              </a:rPr>
              <a:t>Employer Preferred Pathways</a:t>
            </a:r>
          </a:p>
          <a:p>
            <a:pPr marL="171450" indent="-171450">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Further education college</a:t>
            </a:r>
          </a:p>
          <a:p>
            <a:pPr marL="171450" indent="-171450">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Apprenticeships</a:t>
            </a:r>
          </a:p>
          <a:p>
            <a:pPr marL="171450" indent="-171450">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University</a:t>
            </a:r>
          </a:p>
          <a:p>
            <a:pPr>
              <a:buClr>
                <a:schemeClr val="accent3"/>
              </a:buClr>
            </a:pPr>
            <a:r>
              <a:rPr lang="en-GB" sz="1200" dirty="0">
                <a:latin typeface="Arial" panose="020B0604020202020204" pitchFamily="34" charset="0"/>
                <a:cs typeface="Arial" panose="020B0604020202020204" pitchFamily="34" charset="0"/>
              </a:rPr>
              <a:t>(check pathways for each occupation)</a:t>
            </a:r>
          </a:p>
          <a:p>
            <a:pPr>
              <a:buClr>
                <a:schemeClr val="accent3"/>
              </a:buClr>
            </a:pPr>
            <a:endParaRPr lang="en-GB" sz="1200" dirty="0">
              <a:latin typeface="Arial" panose="020B0604020202020204" pitchFamily="34" charset="0"/>
              <a:cs typeface="Arial" panose="020B0604020202020204" pitchFamily="34" charset="0"/>
            </a:endParaRPr>
          </a:p>
          <a:p>
            <a:pPr>
              <a:buClr>
                <a:schemeClr val="accent3"/>
              </a:buClr>
            </a:pPr>
            <a:endParaRPr lang="en-GB" sz="1200" dirty="0">
              <a:latin typeface="Arial" panose="020B0604020202020204" pitchFamily="34" charset="0"/>
              <a:cs typeface="Arial" panose="020B0604020202020204" pitchFamily="34" charset="0"/>
            </a:endParaRPr>
          </a:p>
        </p:txBody>
      </p:sp>
      <p:graphicFrame>
        <p:nvGraphicFramePr>
          <p:cNvPr id="13" name="Table 12">
            <a:extLst>
              <a:ext uri="{FF2B5EF4-FFF2-40B4-BE49-F238E27FC236}">
                <a16:creationId xmlns:a16="http://schemas.microsoft.com/office/drawing/2014/main" id="{5B818145-AB0B-422E-8AC1-A09D22F9B0F8}"/>
              </a:ext>
            </a:extLst>
          </p:cNvPr>
          <p:cNvGraphicFramePr>
            <a:graphicFrameLocks noGrp="1"/>
          </p:cNvGraphicFramePr>
          <p:nvPr>
            <p:extLst>
              <p:ext uri="{D42A27DB-BD31-4B8C-83A1-F6EECF244321}">
                <p14:modId xmlns:p14="http://schemas.microsoft.com/office/powerpoint/2010/main" val="4066466690"/>
              </p:ext>
            </p:extLst>
          </p:nvPr>
        </p:nvGraphicFramePr>
        <p:xfrm>
          <a:off x="7664353" y="393031"/>
          <a:ext cx="3373635" cy="2308193"/>
        </p:xfrm>
        <a:graphic>
          <a:graphicData uri="http://schemas.openxmlformats.org/drawingml/2006/table">
            <a:tbl>
              <a:tblPr>
                <a:tableStyleId>{21E4AEA4-8DFA-4A89-87EB-49C32662AFE0}</a:tableStyleId>
              </a:tblPr>
              <a:tblGrid>
                <a:gridCol w="2637569">
                  <a:extLst>
                    <a:ext uri="{9D8B030D-6E8A-4147-A177-3AD203B41FA5}">
                      <a16:colId xmlns:a16="http://schemas.microsoft.com/office/drawing/2014/main" val="2706378457"/>
                    </a:ext>
                  </a:extLst>
                </a:gridCol>
                <a:gridCol w="736066">
                  <a:extLst>
                    <a:ext uri="{9D8B030D-6E8A-4147-A177-3AD203B41FA5}">
                      <a16:colId xmlns:a16="http://schemas.microsoft.com/office/drawing/2014/main" val="2754234505"/>
                    </a:ext>
                  </a:extLst>
                </a:gridCol>
              </a:tblGrid>
              <a:tr h="190500">
                <a:tc>
                  <a:txBody>
                    <a:bodyPr/>
                    <a:lstStyle/>
                    <a:p>
                      <a:pPr algn="ctr" fontAlgn="b"/>
                      <a:r>
                        <a:rPr lang="en-GB" sz="1200" b="1" u="none" strike="noStrike" dirty="0">
                          <a:effectLst/>
                          <a:latin typeface="Arial" panose="020B0604020202020204" pitchFamily="34" charset="0"/>
                          <a:cs typeface="Arial" panose="020B0604020202020204" pitchFamily="34" charset="0"/>
                        </a:rPr>
                        <a:t>Top Vacancies</a:t>
                      </a:r>
                      <a:endParaRPr lang="en-GB" sz="1200" b="1"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1200" b="1" u="none" strike="noStrike" dirty="0">
                          <a:effectLst/>
                          <a:latin typeface="Arial" panose="020B0604020202020204" pitchFamily="34" charset="0"/>
                          <a:cs typeface="Arial" panose="020B0604020202020204" pitchFamily="34" charset="0"/>
                        </a:rPr>
                        <a:t>Last 12 Months</a:t>
                      </a:r>
                      <a:endParaRPr lang="en-GB" sz="1200" b="1" i="0" u="none" strike="noStrike" dirty="0">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683317750"/>
                  </a:ext>
                </a:extLst>
              </a:tr>
              <a:tr h="190500">
                <a:tc>
                  <a:txBody>
                    <a:bodyPr/>
                    <a:lstStyle/>
                    <a:p>
                      <a:pPr algn="l" fontAlgn="b"/>
                      <a:r>
                        <a:rPr lang="en-GB" sz="1200" b="0" i="0" u="none" strike="noStrike">
                          <a:solidFill>
                            <a:srgbClr val="000000"/>
                          </a:solidFill>
                          <a:effectLst/>
                          <a:latin typeface="Arial" panose="020B0604020202020204" pitchFamily="34" charset="0"/>
                        </a:rPr>
                        <a:t>Bookkeeper / Accounting Clerk</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2,936</a:t>
                      </a:r>
                    </a:p>
                  </a:txBody>
                  <a:tcPr marL="9525" marR="9525" marT="9525" marB="0" anchor="b"/>
                </a:tc>
                <a:extLst>
                  <a:ext uri="{0D108BD9-81ED-4DB2-BD59-A6C34878D82A}">
                    <a16:rowId xmlns:a16="http://schemas.microsoft.com/office/drawing/2014/main" val="1419860495"/>
                  </a:ext>
                </a:extLst>
              </a:tr>
              <a:tr h="190500">
                <a:tc>
                  <a:txBody>
                    <a:bodyPr/>
                    <a:lstStyle/>
                    <a:p>
                      <a:pPr algn="l" fontAlgn="b"/>
                      <a:r>
                        <a:rPr lang="en-GB" sz="1200" b="0" i="0" u="none" strike="noStrike">
                          <a:solidFill>
                            <a:srgbClr val="000000"/>
                          </a:solidFill>
                          <a:effectLst/>
                          <a:latin typeface="Arial" panose="020B0604020202020204" pitchFamily="34" charset="0"/>
                        </a:rPr>
                        <a:t>Accountant</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2,439</a:t>
                      </a:r>
                    </a:p>
                  </a:txBody>
                  <a:tcPr marL="9525" marR="9525" marT="9525" marB="0" anchor="b"/>
                </a:tc>
                <a:extLst>
                  <a:ext uri="{0D108BD9-81ED-4DB2-BD59-A6C34878D82A}">
                    <a16:rowId xmlns:a16="http://schemas.microsoft.com/office/drawing/2014/main" val="621354874"/>
                  </a:ext>
                </a:extLst>
              </a:tr>
              <a:tr h="190500">
                <a:tc>
                  <a:txBody>
                    <a:bodyPr/>
                    <a:lstStyle/>
                    <a:p>
                      <a:pPr algn="l" fontAlgn="b"/>
                      <a:r>
                        <a:rPr lang="en-GB" sz="1200" b="0" i="0" u="none" strike="noStrike">
                          <a:solidFill>
                            <a:srgbClr val="000000"/>
                          </a:solidFill>
                          <a:effectLst/>
                          <a:latin typeface="Arial" panose="020B0604020202020204" pitchFamily="34" charset="0"/>
                        </a:rPr>
                        <a:t>Financial Manager</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1,849</a:t>
                      </a:r>
                    </a:p>
                  </a:txBody>
                  <a:tcPr marL="9525" marR="9525" marT="9525" marB="0" anchor="b"/>
                </a:tc>
                <a:extLst>
                  <a:ext uri="{0D108BD9-81ED-4DB2-BD59-A6C34878D82A}">
                    <a16:rowId xmlns:a16="http://schemas.microsoft.com/office/drawing/2014/main" val="1105971721"/>
                  </a:ext>
                </a:extLst>
              </a:tr>
              <a:tr h="190500">
                <a:tc>
                  <a:txBody>
                    <a:bodyPr/>
                    <a:lstStyle/>
                    <a:p>
                      <a:pPr algn="l" fontAlgn="b"/>
                      <a:r>
                        <a:rPr lang="en-GB" sz="1200" b="0" i="0" u="none" strike="noStrike">
                          <a:solidFill>
                            <a:srgbClr val="000000"/>
                          </a:solidFill>
                          <a:effectLst/>
                          <a:latin typeface="Arial" panose="020B0604020202020204" pitchFamily="34" charset="0"/>
                        </a:rPr>
                        <a:t>Financial Analyst</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892</a:t>
                      </a:r>
                    </a:p>
                  </a:txBody>
                  <a:tcPr marL="9525" marR="9525" marT="9525" marB="0" anchor="b"/>
                </a:tc>
                <a:extLst>
                  <a:ext uri="{0D108BD9-81ED-4DB2-BD59-A6C34878D82A}">
                    <a16:rowId xmlns:a16="http://schemas.microsoft.com/office/drawing/2014/main" val="3603990858"/>
                  </a:ext>
                </a:extLst>
              </a:tr>
              <a:tr h="190500">
                <a:tc>
                  <a:txBody>
                    <a:bodyPr/>
                    <a:lstStyle/>
                    <a:p>
                      <a:pPr algn="l" fontAlgn="b"/>
                      <a:r>
                        <a:rPr lang="en-GB" sz="1200" b="0" i="0" u="none" strike="noStrike">
                          <a:solidFill>
                            <a:srgbClr val="000000"/>
                          </a:solidFill>
                          <a:effectLst/>
                          <a:latin typeface="Arial" panose="020B0604020202020204" pitchFamily="34" charset="0"/>
                        </a:rPr>
                        <a:t>Payroll Specialist</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763</a:t>
                      </a:r>
                    </a:p>
                  </a:txBody>
                  <a:tcPr marL="9525" marR="9525" marT="9525" marB="0" anchor="b"/>
                </a:tc>
                <a:extLst>
                  <a:ext uri="{0D108BD9-81ED-4DB2-BD59-A6C34878D82A}">
                    <a16:rowId xmlns:a16="http://schemas.microsoft.com/office/drawing/2014/main" val="2633446445"/>
                  </a:ext>
                </a:extLst>
              </a:tr>
              <a:tr h="190500">
                <a:tc>
                  <a:txBody>
                    <a:bodyPr/>
                    <a:lstStyle/>
                    <a:p>
                      <a:pPr algn="l" fontAlgn="b"/>
                      <a:r>
                        <a:rPr lang="en-GB" sz="1200" b="0" i="0" u="none" strike="noStrike">
                          <a:solidFill>
                            <a:srgbClr val="000000"/>
                          </a:solidFill>
                          <a:effectLst/>
                          <a:latin typeface="Arial" panose="020B0604020202020204" pitchFamily="34" charset="0"/>
                        </a:rPr>
                        <a:t>Credit Analyst / Authoriser</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651</a:t>
                      </a:r>
                    </a:p>
                  </a:txBody>
                  <a:tcPr marL="9525" marR="9525" marT="9525" marB="0" anchor="b"/>
                </a:tc>
                <a:extLst>
                  <a:ext uri="{0D108BD9-81ED-4DB2-BD59-A6C34878D82A}">
                    <a16:rowId xmlns:a16="http://schemas.microsoft.com/office/drawing/2014/main" val="2491381818"/>
                  </a:ext>
                </a:extLst>
              </a:tr>
              <a:tr h="190500">
                <a:tc>
                  <a:txBody>
                    <a:bodyPr/>
                    <a:lstStyle/>
                    <a:p>
                      <a:pPr algn="l" fontAlgn="b"/>
                      <a:r>
                        <a:rPr lang="en-GB" sz="1200" b="0" i="0" u="none" strike="noStrike">
                          <a:solidFill>
                            <a:srgbClr val="000000"/>
                          </a:solidFill>
                          <a:effectLst/>
                          <a:latin typeface="Arial" panose="020B0604020202020204" pitchFamily="34" charset="0"/>
                        </a:rPr>
                        <a:t>Auditor</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526</a:t>
                      </a:r>
                    </a:p>
                  </a:txBody>
                  <a:tcPr marL="9525" marR="9525" marT="9525" marB="0" anchor="b"/>
                </a:tc>
                <a:extLst>
                  <a:ext uri="{0D108BD9-81ED-4DB2-BD59-A6C34878D82A}">
                    <a16:rowId xmlns:a16="http://schemas.microsoft.com/office/drawing/2014/main" val="2897951265"/>
                  </a:ext>
                </a:extLst>
              </a:tr>
              <a:tr h="190500">
                <a:tc>
                  <a:txBody>
                    <a:bodyPr/>
                    <a:lstStyle/>
                    <a:p>
                      <a:pPr algn="l" fontAlgn="b"/>
                      <a:r>
                        <a:rPr lang="en-GB" sz="1200" b="0" i="0" u="none" strike="noStrike">
                          <a:solidFill>
                            <a:srgbClr val="000000"/>
                          </a:solidFill>
                          <a:effectLst/>
                          <a:latin typeface="Arial" panose="020B0604020202020204" pitchFamily="34" charset="0"/>
                        </a:rPr>
                        <a:t>Estimator</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362</a:t>
                      </a:r>
                    </a:p>
                  </a:txBody>
                  <a:tcPr marL="9525" marR="9525" marT="9525" marB="0" anchor="b"/>
                </a:tc>
                <a:extLst>
                  <a:ext uri="{0D108BD9-81ED-4DB2-BD59-A6C34878D82A}">
                    <a16:rowId xmlns:a16="http://schemas.microsoft.com/office/drawing/2014/main" val="785592487"/>
                  </a:ext>
                </a:extLst>
              </a:tr>
              <a:tr h="201263">
                <a:tc>
                  <a:txBody>
                    <a:bodyPr/>
                    <a:lstStyle/>
                    <a:p>
                      <a:pPr algn="l" fontAlgn="b"/>
                      <a:r>
                        <a:rPr lang="en-GB" sz="1200" b="0" i="0" u="none" strike="noStrike">
                          <a:solidFill>
                            <a:srgbClr val="000000"/>
                          </a:solidFill>
                          <a:effectLst/>
                          <a:latin typeface="Arial" panose="020B0604020202020204" pitchFamily="34" charset="0"/>
                        </a:rPr>
                        <a:t>Personal Financial Advisors</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322</a:t>
                      </a:r>
                    </a:p>
                  </a:txBody>
                  <a:tcPr marL="9525" marR="9525" marT="9525" marB="0" anchor="b"/>
                </a:tc>
                <a:extLst>
                  <a:ext uri="{0D108BD9-81ED-4DB2-BD59-A6C34878D82A}">
                    <a16:rowId xmlns:a16="http://schemas.microsoft.com/office/drawing/2014/main" val="4222735171"/>
                  </a:ext>
                </a:extLst>
              </a:tr>
              <a:tr h="190500">
                <a:tc>
                  <a:txBody>
                    <a:bodyPr/>
                    <a:lstStyle/>
                    <a:p>
                      <a:pPr algn="l" fontAlgn="b"/>
                      <a:r>
                        <a:rPr lang="en-GB" sz="1200" b="0" i="0" u="none" strike="noStrike" dirty="0">
                          <a:solidFill>
                            <a:srgbClr val="000000"/>
                          </a:solidFill>
                          <a:effectLst/>
                          <a:latin typeface="Arial" panose="020B0604020202020204" pitchFamily="34" charset="0"/>
                        </a:rPr>
                        <a:t>Financial Services Sales Agent</a:t>
                      </a:r>
                    </a:p>
                  </a:txBody>
                  <a:tcPr marL="9525" marR="9525" marT="9525" marB="0" anchor="b"/>
                </a:tc>
                <a:tc>
                  <a:txBody>
                    <a:bodyPr/>
                    <a:lstStyle/>
                    <a:p>
                      <a:pPr algn="ctr" fontAlgn="b"/>
                      <a:r>
                        <a:rPr lang="en-GB" sz="1200" b="0" i="0" u="none" strike="noStrike" dirty="0">
                          <a:solidFill>
                            <a:srgbClr val="000000"/>
                          </a:solidFill>
                          <a:effectLst/>
                          <a:latin typeface="Arial" panose="020B0604020202020204" pitchFamily="34" charset="0"/>
                        </a:rPr>
                        <a:t>316</a:t>
                      </a:r>
                    </a:p>
                  </a:txBody>
                  <a:tcPr marL="9525" marR="9525" marT="9525" marB="0" anchor="b"/>
                </a:tc>
                <a:extLst>
                  <a:ext uri="{0D108BD9-81ED-4DB2-BD59-A6C34878D82A}">
                    <a16:rowId xmlns:a16="http://schemas.microsoft.com/office/drawing/2014/main" val="82625340"/>
                  </a:ext>
                </a:extLst>
              </a:tr>
            </a:tbl>
          </a:graphicData>
        </a:graphic>
      </p:graphicFrame>
      <p:graphicFrame>
        <p:nvGraphicFramePr>
          <p:cNvPr id="16" name="Table 15">
            <a:extLst>
              <a:ext uri="{FF2B5EF4-FFF2-40B4-BE49-F238E27FC236}">
                <a16:creationId xmlns:a16="http://schemas.microsoft.com/office/drawing/2014/main" id="{F0BA30C9-4912-4450-A10D-5431EA175CCA}"/>
              </a:ext>
            </a:extLst>
          </p:cNvPr>
          <p:cNvGraphicFramePr>
            <a:graphicFrameLocks noGrp="1"/>
          </p:cNvGraphicFramePr>
          <p:nvPr>
            <p:extLst>
              <p:ext uri="{D42A27DB-BD31-4B8C-83A1-F6EECF244321}">
                <p14:modId xmlns:p14="http://schemas.microsoft.com/office/powerpoint/2010/main" val="2515896653"/>
              </p:ext>
            </p:extLst>
          </p:nvPr>
        </p:nvGraphicFramePr>
        <p:xfrm>
          <a:off x="7664353" y="4943432"/>
          <a:ext cx="3312786" cy="1154430"/>
        </p:xfrm>
        <a:graphic>
          <a:graphicData uri="http://schemas.openxmlformats.org/drawingml/2006/table">
            <a:tbl>
              <a:tblPr>
                <a:tableStyleId>{00A15C55-8517-42AA-B614-E9B94910E393}</a:tableStyleId>
              </a:tblPr>
              <a:tblGrid>
                <a:gridCol w="3312786">
                  <a:extLst>
                    <a:ext uri="{9D8B030D-6E8A-4147-A177-3AD203B41FA5}">
                      <a16:colId xmlns:a16="http://schemas.microsoft.com/office/drawing/2014/main" val="2706378457"/>
                    </a:ext>
                  </a:extLst>
                </a:gridCol>
              </a:tblGrid>
              <a:tr h="190500">
                <a:tc>
                  <a:txBody>
                    <a:bodyPr/>
                    <a:lstStyle/>
                    <a:p>
                      <a:pPr algn="ctr" fontAlgn="b"/>
                      <a:r>
                        <a:rPr lang="en-GB" sz="1200" b="1" u="none" strike="noStrike" dirty="0">
                          <a:effectLst/>
                          <a:latin typeface="Arial" panose="020B0604020202020204" pitchFamily="34" charset="0"/>
                          <a:cs typeface="Arial" panose="020B0604020202020204" pitchFamily="34" charset="0"/>
                        </a:rPr>
                        <a:t>Top 5 Core Competencies/Skills Needed</a:t>
                      </a:r>
                      <a:endParaRPr lang="en-GB" sz="1200" b="1"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683317750"/>
                  </a:ext>
                </a:extLst>
              </a:tr>
              <a:tr h="190500">
                <a:tc>
                  <a:txBody>
                    <a:bodyPr/>
                    <a:lstStyle/>
                    <a:p>
                      <a:pPr algn="ctr" fontAlgn="b"/>
                      <a:r>
                        <a:rPr lang="en-GB" sz="1200" b="0" i="0" u="none" strike="noStrike" dirty="0">
                          <a:effectLst/>
                          <a:latin typeface="Arial" panose="020B0604020202020204" pitchFamily="34" charset="0"/>
                          <a:cs typeface="Arial" panose="020B0604020202020204" pitchFamily="34" charset="0"/>
                        </a:rPr>
                        <a:t>Microsoft Excel</a:t>
                      </a:r>
                    </a:p>
                  </a:txBody>
                  <a:tcPr marL="9525" marR="9525" marT="9525" marB="0" anchor="b"/>
                </a:tc>
                <a:extLst>
                  <a:ext uri="{0D108BD9-81ED-4DB2-BD59-A6C34878D82A}">
                    <a16:rowId xmlns:a16="http://schemas.microsoft.com/office/drawing/2014/main" val="1419860495"/>
                  </a:ext>
                </a:extLst>
              </a:tr>
              <a:tr h="190500">
                <a:tc>
                  <a:txBody>
                    <a:bodyPr/>
                    <a:lstStyle/>
                    <a:p>
                      <a:pPr algn="ctr" fontAlgn="b"/>
                      <a:r>
                        <a:rPr lang="en-GB" sz="1200" b="0" i="0" u="none" strike="noStrike" dirty="0">
                          <a:effectLst/>
                          <a:latin typeface="Arial" panose="020B0604020202020204" pitchFamily="34" charset="0"/>
                          <a:cs typeface="Arial" panose="020B0604020202020204" pitchFamily="34" charset="0"/>
                        </a:rPr>
                        <a:t>Communication Skills</a:t>
                      </a:r>
                    </a:p>
                  </a:txBody>
                  <a:tcPr marL="9525" marR="9525" marT="9525" marB="0" anchor="b"/>
                </a:tc>
                <a:extLst>
                  <a:ext uri="{0D108BD9-81ED-4DB2-BD59-A6C34878D82A}">
                    <a16:rowId xmlns:a16="http://schemas.microsoft.com/office/drawing/2014/main" val="621354874"/>
                  </a:ext>
                </a:extLst>
              </a:tr>
              <a:tr h="190500">
                <a:tc>
                  <a:txBody>
                    <a:bodyPr/>
                    <a:lstStyle/>
                    <a:p>
                      <a:pPr algn="ctr" fontAlgn="b"/>
                      <a:r>
                        <a:rPr lang="en-GB" sz="1200" b="0" i="0" u="none" strike="noStrike" dirty="0">
                          <a:effectLst/>
                          <a:latin typeface="Arial" panose="020B0604020202020204" pitchFamily="34" charset="0"/>
                          <a:cs typeface="Arial" panose="020B0604020202020204" pitchFamily="34" charset="0"/>
                        </a:rPr>
                        <a:t>Detail Orientated</a:t>
                      </a:r>
                    </a:p>
                  </a:txBody>
                  <a:tcPr marL="9525" marR="9525" marT="9525" marB="0" anchor="b"/>
                </a:tc>
                <a:extLst>
                  <a:ext uri="{0D108BD9-81ED-4DB2-BD59-A6C34878D82A}">
                    <a16:rowId xmlns:a16="http://schemas.microsoft.com/office/drawing/2014/main" val="2897951265"/>
                  </a:ext>
                </a:extLst>
              </a:tr>
              <a:tr h="190500">
                <a:tc>
                  <a:txBody>
                    <a:bodyPr/>
                    <a:lstStyle/>
                    <a:p>
                      <a:pPr algn="ctr" fontAlgn="b"/>
                      <a:r>
                        <a:rPr lang="en-GB" sz="1200" b="0" i="0" u="none" strike="noStrike" dirty="0">
                          <a:effectLst/>
                          <a:latin typeface="Arial" panose="020B0604020202020204" pitchFamily="34" charset="0"/>
                          <a:cs typeface="Arial" panose="020B0604020202020204" pitchFamily="34" charset="0"/>
                        </a:rPr>
                        <a:t>Meeting Deadlines</a:t>
                      </a:r>
                    </a:p>
                  </a:txBody>
                  <a:tcPr marL="9525" marR="9525" marT="9525" marB="0" anchor="b"/>
                </a:tc>
                <a:extLst>
                  <a:ext uri="{0D108BD9-81ED-4DB2-BD59-A6C34878D82A}">
                    <a16:rowId xmlns:a16="http://schemas.microsoft.com/office/drawing/2014/main" val="785592487"/>
                  </a:ext>
                </a:extLst>
              </a:tr>
              <a:tr h="19050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0" u="none" strike="noStrike" dirty="0">
                          <a:effectLst/>
                          <a:latin typeface="Arial" panose="020B0604020202020204" pitchFamily="34" charset="0"/>
                          <a:cs typeface="Arial" panose="020B0604020202020204" pitchFamily="34" charset="0"/>
                        </a:rPr>
                        <a:t>Problem Solving and Analytical Skills</a:t>
                      </a:r>
                    </a:p>
                  </a:txBody>
                  <a:tcPr marL="9525" marR="9525" marT="9525" marB="0" anchor="b"/>
                </a:tc>
                <a:extLst>
                  <a:ext uri="{0D108BD9-81ED-4DB2-BD59-A6C34878D82A}">
                    <a16:rowId xmlns:a16="http://schemas.microsoft.com/office/drawing/2014/main" val="4222735171"/>
                  </a:ext>
                </a:extLst>
              </a:tr>
            </a:tbl>
          </a:graphicData>
        </a:graphic>
      </p:graphicFrame>
      <p:pic>
        <p:nvPicPr>
          <p:cNvPr id="20" name="Graphic 19" descr="Smiling face with no fill">
            <a:extLst>
              <a:ext uri="{FF2B5EF4-FFF2-40B4-BE49-F238E27FC236}">
                <a16:creationId xmlns:a16="http://schemas.microsoft.com/office/drawing/2014/main" id="{2159B5EF-13DA-4555-9C89-432DC38509B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77600" y="5788025"/>
            <a:ext cx="914400" cy="914400"/>
          </a:xfrm>
          <a:prstGeom prst="rect">
            <a:avLst/>
          </a:prstGeom>
        </p:spPr>
      </p:pic>
      <p:pic>
        <p:nvPicPr>
          <p:cNvPr id="17" name="Graphic 16" descr="Smiling face with no fill">
            <a:extLst>
              <a:ext uri="{FF2B5EF4-FFF2-40B4-BE49-F238E27FC236}">
                <a16:creationId xmlns:a16="http://schemas.microsoft.com/office/drawing/2014/main" id="{B7A5654F-02A2-418F-9178-7325B3F677A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77600" y="5011457"/>
            <a:ext cx="914400" cy="914400"/>
          </a:xfrm>
          <a:prstGeom prst="rect">
            <a:avLst/>
          </a:prstGeom>
        </p:spPr>
      </p:pic>
      <p:graphicFrame>
        <p:nvGraphicFramePr>
          <p:cNvPr id="15" name="Chart 14">
            <a:extLst>
              <a:ext uri="{FF2B5EF4-FFF2-40B4-BE49-F238E27FC236}">
                <a16:creationId xmlns:a16="http://schemas.microsoft.com/office/drawing/2014/main" id="{966B0404-F122-4E1B-9E0E-B2BD04B16ECF}"/>
              </a:ext>
            </a:extLst>
          </p:cNvPr>
          <p:cNvGraphicFramePr>
            <a:graphicFrameLocks/>
          </p:cNvGraphicFramePr>
          <p:nvPr>
            <p:extLst>
              <p:ext uri="{D42A27DB-BD31-4B8C-83A1-F6EECF244321}">
                <p14:modId xmlns:p14="http://schemas.microsoft.com/office/powerpoint/2010/main" val="2033490514"/>
              </p:ext>
            </p:extLst>
          </p:nvPr>
        </p:nvGraphicFramePr>
        <p:xfrm>
          <a:off x="573313" y="3722205"/>
          <a:ext cx="6538687" cy="2742763"/>
        </p:xfrm>
        <a:graphic>
          <a:graphicData uri="http://schemas.openxmlformats.org/drawingml/2006/chart">
            <c:chart xmlns:c="http://schemas.openxmlformats.org/drawingml/2006/chart" xmlns:r="http://schemas.openxmlformats.org/officeDocument/2006/relationships" r:id="rId4"/>
          </a:graphicData>
        </a:graphic>
      </p:graphicFrame>
      <p:pic>
        <p:nvPicPr>
          <p:cNvPr id="12" name="Picture 11" descr="Text&#10;&#10;Description automatically generated">
            <a:extLst>
              <a:ext uri="{FF2B5EF4-FFF2-40B4-BE49-F238E27FC236}">
                <a16:creationId xmlns:a16="http://schemas.microsoft.com/office/drawing/2014/main" id="{90FB62A7-F782-48B3-822A-F749E1DA85E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0686" y="893376"/>
            <a:ext cx="3301970" cy="21256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Picture 17" descr="A person standing in front of a computer&#10;&#10;Description automatically generated">
            <a:extLst>
              <a:ext uri="{FF2B5EF4-FFF2-40B4-BE49-F238E27FC236}">
                <a16:creationId xmlns:a16="http://schemas.microsoft.com/office/drawing/2014/main" id="{BB2F6BFF-FB2C-4642-BE97-F607024F2EF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47790" y="1235157"/>
            <a:ext cx="3301970" cy="22011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825618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674B7-BCAB-415F-9BA1-0187896A9C2E}"/>
              </a:ext>
            </a:extLst>
          </p:cNvPr>
          <p:cNvSpPr>
            <a:spLocks noGrp="1"/>
          </p:cNvSpPr>
          <p:nvPr>
            <p:ph type="title"/>
          </p:nvPr>
        </p:nvSpPr>
        <p:spPr>
          <a:xfrm>
            <a:off x="462338" y="81492"/>
            <a:ext cx="6124729" cy="1325563"/>
          </a:xfrm>
        </p:spPr>
        <p:txBody>
          <a:bodyPr>
            <a:normAutofit/>
          </a:bodyPr>
          <a:lstStyle/>
          <a:p>
            <a:r>
              <a:rPr lang="en-GB" sz="4000" dirty="0"/>
              <a:t>South East Midlands</a:t>
            </a:r>
          </a:p>
        </p:txBody>
      </p:sp>
      <p:sp>
        <p:nvSpPr>
          <p:cNvPr id="3" name="Content Placeholder 2">
            <a:extLst>
              <a:ext uri="{FF2B5EF4-FFF2-40B4-BE49-F238E27FC236}">
                <a16:creationId xmlns:a16="http://schemas.microsoft.com/office/drawing/2014/main" id="{8EC2C87F-793C-4F36-A7B6-7C025EB2712C}"/>
              </a:ext>
            </a:extLst>
          </p:cNvPr>
          <p:cNvSpPr>
            <a:spLocks noGrp="1"/>
          </p:cNvSpPr>
          <p:nvPr>
            <p:ph idx="1"/>
          </p:nvPr>
        </p:nvSpPr>
        <p:spPr>
          <a:xfrm>
            <a:off x="462338" y="1253331"/>
            <a:ext cx="5819929" cy="4351338"/>
          </a:xfrm>
        </p:spPr>
        <p:txBody>
          <a:bodyPr>
            <a:normAutofit/>
          </a:bodyPr>
          <a:lstStyle/>
          <a:p>
            <a:r>
              <a:rPr lang="en-GB" sz="2400" dirty="0"/>
              <a:t>Bedfordshire</a:t>
            </a:r>
          </a:p>
          <a:p>
            <a:r>
              <a:rPr lang="en-GB" sz="2400" dirty="0"/>
              <a:t>Luton</a:t>
            </a:r>
          </a:p>
          <a:p>
            <a:r>
              <a:rPr lang="en-GB" sz="2400" dirty="0"/>
              <a:t>Milton Keynes</a:t>
            </a:r>
          </a:p>
          <a:p>
            <a:r>
              <a:rPr lang="en-GB" sz="2400" dirty="0"/>
              <a:t>Northamptonshire</a:t>
            </a:r>
          </a:p>
          <a:p>
            <a:endParaRPr lang="en-GB" sz="1000" dirty="0"/>
          </a:p>
          <a:p>
            <a:pPr marL="0" indent="0">
              <a:spcBef>
                <a:spcPts val="600"/>
              </a:spcBef>
              <a:buClr>
                <a:schemeClr val="accent3"/>
              </a:buClr>
              <a:buNone/>
            </a:pPr>
            <a:r>
              <a:rPr lang="en-GB" sz="2400" dirty="0"/>
              <a:t>This presentation includes information for the labour market, showing trends for occupational groups and occupations</a:t>
            </a:r>
          </a:p>
          <a:p>
            <a:pPr marL="0" indent="0">
              <a:buNone/>
            </a:pPr>
            <a:endParaRPr lang="en-GB" dirty="0"/>
          </a:p>
        </p:txBody>
      </p:sp>
      <p:sp>
        <p:nvSpPr>
          <p:cNvPr id="4" name="Rectangle 3">
            <a:extLst>
              <a:ext uri="{FF2B5EF4-FFF2-40B4-BE49-F238E27FC236}">
                <a16:creationId xmlns:a16="http://schemas.microsoft.com/office/drawing/2014/main" id="{C7852008-17EC-4658-9248-CEE88E9239B2}"/>
              </a:ext>
            </a:extLst>
          </p:cNvPr>
          <p:cNvSpPr/>
          <p:nvPr/>
        </p:nvSpPr>
        <p:spPr>
          <a:xfrm>
            <a:off x="555470" y="4474392"/>
            <a:ext cx="5633663" cy="1659467"/>
          </a:xfrm>
          <a:prstGeom prst="rect">
            <a:avLst/>
          </a:prstGeom>
          <a:solidFill>
            <a:srgbClr val="2B4345"/>
          </a:solidFill>
          <a:ln>
            <a:solidFill>
              <a:srgbClr val="2B43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Arial" panose="020B0604020202020204" pitchFamily="34" charset="0"/>
                <a:cs typeface="Arial" panose="020B0604020202020204" pitchFamily="34" charset="0"/>
              </a:rPr>
              <a:t>811,300 people in employment</a:t>
            </a:r>
          </a:p>
          <a:p>
            <a:pPr algn="ctr"/>
            <a:r>
              <a:rPr lang="en-GB" sz="2800" b="1" dirty="0">
                <a:latin typeface="Arial" panose="020B0604020202020204" pitchFamily="34" charset="0"/>
                <a:cs typeface="Arial" panose="020B0604020202020204" pitchFamily="34" charset="0"/>
              </a:rPr>
              <a:t>241,000 job postings (vacancies) in last 12 months</a:t>
            </a:r>
          </a:p>
        </p:txBody>
      </p:sp>
      <p:sp>
        <p:nvSpPr>
          <p:cNvPr id="5" name="Rectangle 4">
            <a:extLst>
              <a:ext uri="{FF2B5EF4-FFF2-40B4-BE49-F238E27FC236}">
                <a16:creationId xmlns:a16="http://schemas.microsoft.com/office/drawing/2014/main" id="{AEE37925-4EBC-4372-8272-CCA771366CE7}"/>
              </a:ext>
            </a:extLst>
          </p:cNvPr>
          <p:cNvSpPr/>
          <p:nvPr/>
        </p:nvSpPr>
        <p:spPr>
          <a:xfrm>
            <a:off x="462338" y="6376398"/>
            <a:ext cx="9906000" cy="400110"/>
          </a:xfrm>
          <a:prstGeom prst="rect">
            <a:avLst/>
          </a:prstGeom>
        </p:spPr>
        <p:txBody>
          <a:bodyPr wrap="square">
            <a:spAutoFit/>
          </a:bodyPr>
          <a:lstStyle/>
          <a:p>
            <a:pPr>
              <a:spcBef>
                <a:spcPts val="600"/>
              </a:spcBef>
              <a:buClr>
                <a:schemeClr val="accent3"/>
              </a:buClr>
            </a:pPr>
            <a:r>
              <a:rPr lang="en-GB" sz="1000" dirty="0">
                <a:latin typeface="Arial" panose="020B0604020202020204" pitchFamily="34" charset="0"/>
                <a:cs typeface="Arial" panose="020B0604020202020204" pitchFamily="34" charset="0"/>
              </a:rPr>
              <a:t>All information is taken from Labour Insight (Burning Glass Technologies) and the Office of National Statistics, Annual Population Survey</a:t>
            </a:r>
          </a:p>
          <a:p>
            <a:endParaRPr lang="en-GB" sz="1000" dirty="0">
              <a:latin typeface="Arial" panose="020B0604020202020204" pitchFamily="34" charset="0"/>
              <a:cs typeface="Arial" panose="020B0604020202020204" pitchFamily="34" charset="0"/>
            </a:endParaRPr>
          </a:p>
        </p:txBody>
      </p:sp>
      <p:pic>
        <p:nvPicPr>
          <p:cNvPr id="6" name="Picture 5" descr="HMG Government logo&#10;The Careers &amp; Enterprise Company logo&#10;European Union logo">
            <a:extLst>
              <a:ext uri="{FF2B5EF4-FFF2-40B4-BE49-F238E27FC236}">
                <a16:creationId xmlns:a16="http://schemas.microsoft.com/office/drawing/2014/main" id="{1114D52E-B6E7-4317-A7D5-D1A142FD1C49}"/>
              </a:ext>
            </a:extLst>
          </p:cNvPr>
          <p:cNvPicPr>
            <a:picLocks noChangeAspect="1"/>
          </p:cNvPicPr>
          <p:nvPr/>
        </p:nvPicPr>
        <p:blipFill rotWithShape="1">
          <a:blip r:embed="rId2">
            <a:extLst>
              <a:ext uri="{28A0092B-C50C-407E-A947-70E740481C1C}">
                <a14:useLocalDpi xmlns:a14="http://schemas.microsoft.com/office/drawing/2010/main" val="0"/>
              </a:ext>
            </a:extLst>
          </a:blip>
          <a:srcRect r="69235" b="-3492"/>
          <a:stretch/>
        </p:blipFill>
        <p:spPr bwMode="auto">
          <a:xfrm>
            <a:off x="3768898" y="1857576"/>
            <a:ext cx="1403465" cy="442278"/>
          </a:xfrm>
          <a:prstGeom prst="rect">
            <a:avLst/>
          </a:prstGeom>
          <a:noFill/>
          <a:ln>
            <a:noFill/>
          </a:ln>
        </p:spPr>
      </p:pic>
    </p:spTree>
    <p:extLst>
      <p:ext uri="{BB962C8B-B14F-4D97-AF65-F5344CB8AC3E}">
        <p14:creationId xmlns:p14="http://schemas.microsoft.com/office/powerpoint/2010/main" val="12982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32D3BC80-7958-4638-95F1-4D492DA7766D}"/>
              </a:ext>
            </a:extLst>
          </p:cNvPr>
          <p:cNvSpPr>
            <a:spLocks noGrp="1"/>
          </p:cNvSpPr>
          <p:nvPr>
            <p:ph type="title"/>
          </p:nvPr>
        </p:nvSpPr>
        <p:spPr>
          <a:xfrm>
            <a:off x="307382" y="-180234"/>
            <a:ext cx="11577235" cy="1325563"/>
          </a:xfrm>
        </p:spPr>
        <p:txBody>
          <a:bodyPr>
            <a:normAutofit/>
          </a:bodyPr>
          <a:lstStyle/>
          <a:p>
            <a:r>
              <a:rPr lang="en-GB" sz="3600" dirty="0"/>
              <a:t>8. Education</a:t>
            </a:r>
          </a:p>
        </p:txBody>
      </p:sp>
      <p:sp>
        <p:nvSpPr>
          <p:cNvPr id="10" name="TextBox 9">
            <a:extLst>
              <a:ext uri="{FF2B5EF4-FFF2-40B4-BE49-F238E27FC236}">
                <a16:creationId xmlns:a16="http://schemas.microsoft.com/office/drawing/2014/main" id="{EC23A5C9-F996-4C89-A49E-DA33B289B8B4}"/>
              </a:ext>
            </a:extLst>
          </p:cNvPr>
          <p:cNvSpPr txBox="1"/>
          <p:nvPr/>
        </p:nvSpPr>
        <p:spPr>
          <a:xfrm>
            <a:off x="106563" y="6476469"/>
            <a:ext cx="4984534"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rPr>
              <a:t>Source: Labour Insight (Burning Glass Technologies) and ONS, Annual Population Survey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endParaRPr>
          </a:p>
        </p:txBody>
      </p:sp>
      <p:sp>
        <p:nvSpPr>
          <p:cNvPr id="13" name="TextBox 12">
            <a:extLst>
              <a:ext uri="{FF2B5EF4-FFF2-40B4-BE49-F238E27FC236}">
                <a16:creationId xmlns:a16="http://schemas.microsoft.com/office/drawing/2014/main" id="{06C04751-69B4-420C-B40A-DE13A8589C0C}"/>
              </a:ext>
            </a:extLst>
          </p:cNvPr>
          <p:cNvSpPr txBox="1"/>
          <p:nvPr/>
        </p:nvSpPr>
        <p:spPr>
          <a:xfrm>
            <a:off x="7804563" y="2562200"/>
            <a:ext cx="4038982" cy="2862322"/>
          </a:xfrm>
          <a:prstGeom prst="rect">
            <a:avLst/>
          </a:prstGeom>
          <a:noFill/>
        </p:spPr>
        <p:txBody>
          <a:bodyPr wrap="square" rtlCol="0">
            <a:spAutoFit/>
          </a:bodyPr>
          <a:lstStyle/>
          <a:p>
            <a:pPr>
              <a:buClr>
                <a:schemeClr val="accent3"/>
              </a:buClr>
            </a:pPr>
            <a:r>
              <a:rPr lang="en-GB" sz="1200" b="1" dirty="0">
                <a:latin typeface="Arial" panose="020B0604020202020204" pitchFamily="34" charset="0"/>
                <a:cs typeface="Arial" panose="020B0604020202020204" pitchFamily="34" charset="0"/>
              </a:rPr>
              <a:t>Comments</a:t>
            </a:r>
          </a:p>
          <a:p>
            <a:pPr marL="174625" indent="-174625">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Increasing demand for teaching assistants in schools and tutors in colleges</a:t>
            </a:r>
          </a:p>
          <a:p>
            <a:pPr marL="174625" indent="-174625">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Ageing workforce offering opportunities</a:t>
            </a:r>
          </a:p>
          <a:p>
            <a:pPr marL="174625" indent="-174625">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Financial incentives available to become a teacher</a:t>
            </a:r>
          </a:p>
          <a:p>
            <a:pPr marL="174625" indent="-174625">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Need digital literacy skills</a:t>
            </a:r>
          </a:p>
          <a:p>
            <a:pPr>
              <a:buClr>
                <a:schemeClr val="accent3"/>
              </a:buClr>
            </a:pPr>
            <a:endParaRPr lang="en-GB" sz="1200" dirty="0">
              <a:latin typeface="Arial" panose="020B0604020202020204" pitchFamily="34" charset="0"/>
              <a:cs typeface="Arial" panose="020B0604020202020204" pitchFamily="34" charset="0"/>
            </a:endParaRPr>
          </a:p>
          <a:p>
            <a:pPr>
              <a:buClr>
                <a:schemeClr val="accent3"/>
              </a:buClr>
            </a:pPr>
            <a:r>
              <a:rPr lang="en-GB" sz="1200" b="1" dirty="0">
                <a:latin typeface="Arial" panose="020B0604020202020204" pitchFamily="34" charset="0"/>
                <a:cs typeface="Arial" panose="020B0604020202020204" pitchFamily="34" charset="0"/>
              </a:rPr>
              <a:t>Employer Preferred Pathways</a:t>
            </a:r>
          </a:p>
          <a:p>
            <a:pPr marL="171450" indent="-171450">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Teaching school hubs (Denbigh and Brooke Weston)</a:t>
            </a:r>
          </a:p>
          <a:p>
            <a:pPr marL="171450" indent="-171450">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Further education college</a:t>
            </a:r>
          </a:p>
          <a:p>
            <a:pPr marL="171450" indent="-171450">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Apprenticeships</a:t>
            </a:r>
          </a:p>
          <a:p>
            <a:pPr marL="171450" indent="-171450">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University</a:t>
            </a:r>
          </a:p>
          <a:p>
            <a:pPr>
              <a:buClr>
                <a:schemeClr val="accent3"/>
              </a:buClr>
            </a:pPr>
            <a:r>
              <a:rPr lang="en-GB" sz="1200" dirty="0">
                <a:latin typeface="Arial" panose="020B0604020202020204" pitchFamily="34" charset="0"/>
                <a:cs typeface="Arial" panose="020B0604020202020204" pitchFamily="34" charset="0"/>
              </a:rPr>
              <a:t>(check pathways for each occupation)</a:t>
            </a:r>
          </a:p>
          <a:p>
            <a:pPr marL="171450" indent="-171450">
              <a:buClr>
                <a:schemeClr val="accent3"/>
              </a:buClr>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a:buClr>
                <a:schemeClr val="accent3"/>
              </a:buClr>
            </a:pPr>
            <a:endParaRPr lang="en-GB" sz="1200" dirty="0">
              <a:latin typeface="Arial" panose="020B0604020202020204" pitchFamily="34" charset="0"/>
              <a:cs typeface="Arial" panose="020B0604020202020204" pitchFamily="34" charset="0"/>
            </a:endParaRPr>
          </a:p>
        </p:txBody>
      </p:sp>
      <p:graphicFrame>
        <p:nvGraphicFramePr>
          <p:cNvPr id="16" name="Table 15">
            <a:extLst>
              <a:ext uri="{FF2B5EF4-FFF2-40B4-BE49-F238E27FC236}">
                <a16:creationId xmlns:a16="http://schemas.microsoft.com/office/drawing/2014/main" id="{E237D99F-B4A7-4C63-AE36-FD44FC06949C}"/>
              </a:ext>
            </a:extLst>
          </p:cNvPr>
          <p:cNvGraphicFramePr>
            <a:graphicFrameLocks noGrp="1"/>
          </p:cNvGraphicFramePr>
          <p:nvPr>
            <p:extLst>
              <p:ext uri="{D42A27DB-BD31-4B8C-83A1-F6EECF244321}">
                <p14:modId xmlns:p14="http://schemas.microsoft.com/office/powerpoint/2010/main" val="4290587656"/>
              </p:ext>
            </p:extLst>
          </p:nvPr>
        </p:nvGraphicFramePr>
        <p:xfrm>
          <a:off x="7813272" y="178778"/>
          <a:ext cx="3599795" cy="2299335"/>
        </p:xfrm>
        <a:graphic>
          <a:graphicData uri="http://schemas.openxmlformats.org/drawingml/2006/table">
            <a:tbl>
              <a:tblPr>
                <a:tableStyleId>{21E4AEA4-8DFA-4A89-87EB-49C32662AFE0}</a:tableStyleId>
              </a:tblPr>
              <a:tblGrid>
                <a:gridCol w="2814385">
                  <a:extLst>
                    <a:ext uri="{9D8B030D-6E8A-4147-A177-3AD203B41FA5}">
                      <a16:colId xmlns:a16="http://schemas.microsoft.com/office/drawing/2014/main" val="2706378457"/>
                    </a:ext>
                  </a:extLst>
                </a:gridCol>
                <a:gridCol w="785410">
                  <a:extLst>
                    <a:ext uri="{9D8B030D-6E8A-4147-A177-3AD203B41FA5}">
                      <a16:colId xmlns:a16="http://schemas.microsoft.com/office/drawing/2014/main" val="2754234505"/>
                    </a:ext>
                  </a:extLst>
                </a:gridCol>
              </a:tblGrid>
              <a:tr h="190500">
                <a:tc>
                  <a:txBody>
                    <a:bodyPr/>
                    <a:lstStyle/>
                    <a:p>
                      <a:pPr algn="ctr" fontAlgn="b"/>
                      <a:r>
                        <a:rPr lang="en-GB" sz="1200" b="1" u="none" strike="noStrike" dirty="0">
                          <a:effectLst/>
                          <a:latin typeface="Arial" panose="020B0604020202020204" pitchFamily="34" charset="0"/>
                          <a:cs typeface="Arial" panose="020B0604020202020204" pitchFamily="34" charset="0"/>
                        </a:rPr>
                        <a:t>Top Vacancies</a:t>
                      </a:r>
                      <a:endParaRPr lang="en-GB" sz="1200" b="1"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1200" b="1" u="none" strike="noStrike" dirty="0">
                          <a:effectLst/>
                          <a:latin typeface="Arial" panose="020B0604020202020204" pitchFamily="34" charset="0"/>
                          <a:cs typeface="Arial" panose="020B0604020202020204" pitchFamily="34" charset="0"/>
                        </a:rPr>
                        <a:t>Last 12 Months</a:t>
                      </a:r>
                      <a:endParaRPr lang="en-GB" sz="1200" b="1" i="0" u="none" strike="noStrike" dirty="0">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683317750"/>
                  </a:ext>
                </a:extLst>
              </a:tr>
              <a:tr h="190500">
                <a:tc>
                  <a:txBody>
                    <a:bodyPr/>
                    <a:lstStyle/>
                    <a:p>
                      <a:pPr algn="l" fontAlgn="b"/>
                      <a:r>
                        <a:rPr lang="en-GB" sz="1200" b="0" i="0" u="none" strike="noStrike">
                          <a:solidFill>
                            <a:srgbClr val="000000"/>
                          </a:solidFill>
                          <a:effectLst/>
                          <a:latin typeface="Arial" panose="020B0604020202020204" pitchFamily="34" charset="0"/>
                        </a:rPr>
                        <a:t>Teaching Assistant</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2,133</a:t>
                      </a:r>
                    </a:p>
                  </a:txBody>
                  <a:tcPr marL="9525" marR="9525" marT="9525" marB="0" anchor="b"/>
                </a:tc>
                <a:extLst>
                  <a:ext uri="{0D108BD9-81ED-4DB2-BD59-A6C34878D82A}">
                    <a16:rowId xmlns:a16="http://schemas.microsoft.com/office/drawing/2014/main" val="1419860495"/>
                  </a:ext>
                </a:extLst>
              </a:tr>
              <a:tr h="190500">
                <a:tc>
                  <a:txBody>
                    <a:bodyPr/>
                    <a:lstStyle/>
                    <a:p>
                      <a:pPr algn="l" fontAlgn="b"/>
                      <a:r>
                        <a:rPr lang="en-GB" sz="1200" b="0" i="0" u="none" strike="noStrike">
                          <a:solidFill>
                            <a:srgbClr val="000000"/>
                          </a:solidFill>
                          <a:effectLst/>
                          <a:latin typeface="Arial" panose="020B0604020202020204" pitchFamily="34" charset="0"/>
                        </a:rPr>
                        <a:t>Tutor</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1,715</a:t>
                      </a:r>
                    </a:p>
                  </a:txBody>
                  <a:tcPr marL="9525" marR="9525" marT="9525" marB="0" anchor="b"/>
                </a:tc>
                <a:extLst>
                  <a:ext uri="{0D108BD9-81ED-4DB2-BD59-A6C34878D82A}">
                    <a16:rowId xmlns:a16="http://schemas.microsoft.com/office/drawing/2014/main" val="621354874"/>
                  </a:ext>
                </a:extLst>
              </a:tr>
              <a:tr h="190500">
                <a:tc>
                  <a:txBody>
                    <a:bodyPr/>
                    <a:lstStyle/>
                    <a:p>
                      <a:pPr algn="l" fontAlgn="b"/>
                      <a:r>
                        <a:rPr lang="en-GB" sz="1200" b="0" i="0" u="none" strike="noStrike">
                          <a:solidFill>
                            <a:srgbClr val="000000"/>
                          </a:solidFill>
                          <a:effectLst/>
                          <a:latin typeface="Arial" panose="020B0604020202020204" pitchFamily="34" charset="0"/>
                        </a:rPr>
                        <a:t>Primary School Teacher</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1,294</a:t>
                      </a:r>
                    </a:p>
                  </a:txBody>
                  <a:tcPr marL="9525" marR="9525" marT="9525" marB="0" anchor="b"/>
                </a:tc>
                <a:extLst>
                  <a:ext uri="{0D108BD9-81ED-4DB2-BD59-A6C34878D82A}">
                    <a16:rowId xmlns:a16="http://schemas.microsoft.com/office/drawing/2014/main" val="1105971721"/>
                  </a:ext>
                </a:extLst>
              </a:tr>
              <a:tr h="190500">
                <a:tc>
                  <a:txBody>
                    <a:bodyPr/>
                    <a:lstStyle/>
                    <a:p>
                      <a:pPr algn="l" fontAlgn="b"/>
                      <a:r>
                        <a:rPr lang="en-GB" sz="1200" b="0" i="0" u="none" strike="noStrike">
                          <a:solidFill>
                            <a:srgbClr val="000000"/>
                          </a:solidFill>
                          <a:effectLst/>
                          <a:latin typeface="Arial" panose="020B0604020202020204" pitchFamily="34" charset="0"/>
                        </a:rPr>
                        <a:t>University Lecturer</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1,104</a:t>
                      </a:r>
                    </a:p>
                  </a:txBody>
                  <a:tcPr marL="9525" marR="9525" marT="9525" marB="0" anchor="b"/>
                </a:tc>
                <a:extLst>
                  <a:ext uri="{0D108BD9-81ED-4DB2-BD59-A6C34878D82A}">
                    <a16:rowId xmlns:a16="http://schemas.microsoft.com/office/drawing/2014/main" val="1066426041"/>
                  </a:ext>
                </a:extLst>
              </a:tr>
              <a:tr h="190500">
                <a:tc>
                  <a:txBody>
                    <a:bodyPr/>
                    <a:lstStyle/>
                    <a:p>
                      <a:pPr algn="l" fontAlgn="b"/>
                      <a:r>
                        <a:rPr lang="en-GB" sz="1200" b="0" i="0" u="none" strike="noStrike">
                          <a:solidFill>
                            <a:srgbClr val="000000"/>
                          </a:solidFill>
                          <a:effectLst/>
                          <a:latin typeface="Arial" panose="020B0604020202020204" pitchFamily="34" charset="0"/>
                        </a:rPr>
                        <a:t>Secondary School Teacher</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556</a:t>
                      </a:r>
                    </a:p>
                  </a:txBody>
                  <a:tcPr marL="9525" marR="9525" marT="9525" marB="0" anchor="b"/>
                </a:tc>
                <a:extLst>
                  <a:ext uri="{0D108BD9-81ED-4DB2-BD59-A6C34878D82A}">
                    <a16:rowId xmlns:a16="http://schemas.microsoft.com/office/drawing/2014/main" val="2491381818"/>
                  </a:ext>
                </a:extLst>
              </a:tr>
              <a:tr h="190500">
                <a:tc>
                  <a:txBody>
                    <a:bodyPr/>
                    <a:lstStyle/>
                    <a:p>
                      <a:pPr algn="l" fontAlgn="b"/>
                      <a:r>
                        <a:rPr lang="en-GB" sz="1200" b="0" i="0" u="none" strike="noStrike">
                          <a:solidFill>
                            <a:srgbClr val="000000"/>
                          </a:solidFill>
                          <a:effectLst/>
                          <a:latin typeface="Arial" panose="020B0604020202020204" pitchFamily="34" charset="0"/>
                        </a:rPr>
                        <a:t>Vocational Education Trainer / Tutor</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403</a:t>
                      </a:r>
                    </a:p>
                  </a:txBody>
                  <a:tcPr marL="9525" marR="9525" marT="9525" marB="0" anchor="b"/>
                </a:tc>
                <a:extLst>
                  <a:ext uri="{0D108BD9-81ED-4DB2-BD59-A6C34878D82A}">
                    <a16:rowId xmlns:a16="http://schemas.microsoft.com/office/drawing/2014/main" val="2897951265"/>
                  </a:ext>
                </a:extLst>
              </a:tr>
              <a:tr h="190500">
                <a:tc>
                  <a:txBody>
                    <a:bodyPr/>
                    <a:lstStyle/>
                    <a:p>
                      <a:pPr algn="l" fontAlgn="b"/>
                      <a:r>
                        <a:rPr lang="en-GB" sz="1200" b="0" i="0" u="none" strike="noStrike">
                          <a:solidFill>
                            <a:srgbClr val="000000"/>
                          </a:solidFill>
                          <a:effectLst/>
                          <a:latin typeface="Arial" panose="020B0604020202020204" pitchFamily="34" charset="0"/>
                        </a:rPr>
                        <a:t>Science Teacher</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313</a:t>
                      </a:r>
                    </a:p>
                  </a:txBody>
                  <a:tcPr marL="9525" marR="9525" marT="9525" marB="0" anchor="b"/>
                </a:tc>
                <a:extLst>
                  <a:ext uri="{0D108BD9-81ED-4DB2-BD59-A6C34878D82A}">
                    <a16:rowId xmlns:a16="http://schemas.microsoft.com/office/drawing/2014/main" val="785592487"/>
                  </a:ext>
                </a:extLst>
              </a:tr>
              <a:tr h="190500">
                <a:tc>
                  <a:txBody>
                    <a:bodyPr/>
                    <a:lstStyle/>
                    <a:p>
                      <a:pPr algn="l" fontAlgn="b"/>
                      <a:r>
                        <a:rPr lang="en-GB" sz="1200" b="0" i="0" u="none" strike="noStrike">
                          <a:solidFill>
                            <a:srgbClr val="000000"/>
                          </a:solidFill>
                          <a:effectLst/>
                          <a:latin typeface="Arial" panose="020B0604020202020204" pitchFamily="34" charset="0"/>
                        </a:rPr>
                        <a:t>Maths Teacher</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292</a:t>
                      </a:r>
                    </a:p>
                  </a:txBody>
                  <a:tcPr marL="9525" marR="9525" marT="9525" marB="0" anchor="b"/>
                </a:tc>
                <a:extLst>
                  <a:ext uri="{0D108BD9-81ED-4DB2-BD59-A6C34878D82A}">
                    <a16:rowId xmlns:a16="http://schemas.microsoft.com/office/drawing/2014/main" val="4222735171"/>
                  </a:ext>
                </a:extLst>
              </a:tr>
              <a:tr h="190500">
                <a:tc>
                  <a:txBody>
                    <a:bodyPr/>
                    <a:lstStyle/>
                    <a:p>
                      <a:pPr algn="l" fontAlgn="b"/>
                      <a:r>
                        <a:rPr lang="en-GB" sz="1200" b="0" i="0" u="none" strike="noStrike">
                          <a:solidFill>
                            <a:srgbClr val="000000"/>
                          </a:solidFill>
                          <a:effectLst/>
                          <a:latin typeface="Arial" panose="020B0604020202020204" pitchFamily="34" charset="0"/>
                        </a:rPr>
                        <a:t>Researcher / Research Associate</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287</a:t>
                      </a:r>
                    </a:p>
                  </a:txBody>
                  <a:tcPr marL="9525" marR="9525" marT="9525" marB="0" anchor="b"/>
                </a:tc>
                <a:extLst>
                  <a:ext uri="{0D108BD9-81ED-4DB2-BD59-A6C34878D82A}">
                    <a16:rowId xmlns:a16="http://schemas.microsoft.com/office/drawing/2014/main" val="82625340"/>
                  </a:ext>
                </a:extLst>
              </a:tr>
              <a:tr h="190500">
                <a:tc>
                  <a:txBody>
                    <a:bodyPr/>
                    <a:lstStyle/>
                    <a:p>
                      <a:pPr algn="l" fontAlgn="b"/>
                      <a:r>
                        <a:rPr lang="en-GB" sz="1200" b="0" i="0" u="none" strike="noStrike" dirty="0">
                          <a:solidFill>
                            <a:srgbClr val="000000"/>
                          </a:solidFill>
                          <a:effectLst/>
                          <a:latin typeface="Arial" panose="020B0604020202020204" pitchFamily="34" charset="0"/>
                        </a:rPr>
                        <a:t>Special Education Needs (SEN) Teacher</a:t>
                      </a:r>
                    </a:p>
                  </a:txBody>
                  <a:tcPr marL="9525" marR="9525" marT="9525" marB="0" anchor="b"/>
                </a:tc>
                <a:tc>
                  <a:txBody>
                    <a:bodyPr/>
                    <a:lstStyle/>
                    <a:p>
                      <a:pPr algn="ctr" fontAlgn="b"/>
                      <a:r>
                        <a:rPr lang="en-GB" sz="1200" b="0" i="0" u="none" strike="noStrike" dirty="0">
                          <a:solidFill>
                            <a:srgbClr val="000000"/>
                          </a:solidFill>
                          <a:effectLst/>
                          <a:latin typeface="Arial" panose="020B0604020202020204" pitchFamily="34" charset="0"/>
                        </a:rPr>
                        <a:t>279</a:t>
                      </a:r>
                    </a:p>
                  </a:txBody>
                  <a:tcPr marL="9525" marR="9525" marT="9525" marB="0" anchor="b"/>
                </a:tc>
                <a:extLst>
                  <a:ext uri="{0D108BD9-81ED-4DB2-BD59-A6C34878D82A}">
                    <a16:rowId xmlns:a16="http://schemas.microsoft.com/office/drawing/2014/main" val="859360551"/>
                  </a:ext>
                </a:extLst>
              </a:tr>
            </a:tbl>
          </a:graphicData>
        </a:graphic>
      </p:graphicFrame>
      <p:graphicFrame>
        <p:nvGraphicFramePr>
          <p:cNvPr id="21" name="Table 20">
            <a:extLst>
              <a:ext uri="{FF2B5EF4-FFF2-40B4-BE49-F238E27FC236}">
                <a16:creationId xmlns:a16="http://schemas.microsoft.com/office/drawing/2014/main" id="{2C050256-66E4-41E1-A576-2B558FD521EA}"/>
              </a:ext>
            </a:extLst>
          </p:cNvPr>
          <p:cNvGraphicFramePr>
            <a:graphicFrameLocks noGrp="1"/>
          </p:cNvGraphicFramePr>
          <p:nvPr>
            <p:extLst>
              <p:ext uri="{D42A27DB-BD31-4B8C-83A1-F6EECF244321}">
                <p14:modId xmlns:p14="http://schemas.microsoft.com/office/powerpoint/2010/main" val="739293761"/>
              </p:ext>
            </p:extLst>
          </p:nvPr>
        </p:nvGraphicFramePr>
        <p:xfrm>
          <a:off x="7875646" y="5315585"/>
          <a:ext cx="3312786" cy="1154430"/>
        </p:xfrm>
        <a:graphic>
          <a:graphicData uri="http://schemas.openxmlformats.org/drawingml/2006/table">
            <a:tbl>
              <a:tblPr>
                <a:tableStyleId>{00A15C55-8517-42AA-B614-E9B94910E393}</a:tableStyleId>
              </a:tblPr>
              <a:tblGrid>
                <a:gridCol w="3312786">
                  <a:extLst>
                    <a:ext uri="{9D8B030D-6E8A-4147-A177-3AD203B41FA5}">
                      <a16:colId xmlns:a16="http://schemas.microsoft.com/office/drawing/2014/main" val="2706378457"/>
                    </a:ext>
                  </a:extLst>
                </a:gridCol>
              </a:tblGrid>
              <a:tr h="190500">
                <a:tc>
                  <a:txBody>
                    <a:bodyPr/>
                    <a:lstStyle/>
                    <a:p>
                      <a:pPr algn="ctr" fontAlgn="b"/>
                      <a:r>
                        <a:rPr lang="en-GB" sz="1200" b="1" u="none" strike="noStrike" dirty="0">
                          <a:effectLst/>
                          <a:latin typeface="Arial" panose="020B0604020202020204" pitchFamily="34" charset="0"/>
                          <a:cs typeface="Arial" panose="020B0604020202020204" pitchFamily="34" charset="0"/>
                        </a:rPr>
                        <a:t>Top 5 Core Competencies/Skills Needed</a:t>
                      </a:r>
                      <a:endParaRPr lang="en-GB" sz="1200" b="1"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683317750"/>
                  </a:ext>
                </a:extLst>
              </a:tr>
              <a:tr h="190500">
                <a:tc>
                  <a:txBody>
                    <a:bodyPr/>
                    <a:lstStyle/>
                    <a:p>
                      <a:pPr algn="ctr" fontAlgn="b"/>
                      <a:r>
                        <a:rPr lang="en-GB" sz="1200" b="0" i="0" u="none" strike="noStrike" dirty="0">
                          <a:effectLst/>
                          <a:latin typeface="Arial" panose="020B0604020202020204" pitchFamily="34" charset="0"/>
                          <a:cs typeface="Arial" panose="020B0604020202020204" pitchFamily="34" charset="0"/>
                        </a:rPr>
                        <a:t>Creativity</a:t>
                      </a:r>
                    </a:p>
                  </a:txBody>
                  <a:tcPr marL="9525" marR="9525" marT="9525" marB="0" anchor="b"/>
                </a:tc>
                <a:extLst>
                  <a:ext uri="{0D108BD9-81ED-4DB2-BD59-A6C34878D82A}">
                    <a16:rowId xmlns:a16="http://schemas.microsoft.com/office/drawing/2014/main" val="1419860495"/>
                  </a:ext>
                </a:extLst>
              </a:tr>
              <a:tr h="190500">
                <a:tc>
                  <a:txBody>
                    <a:bodyPr/>
                    <a:lstStyle/>
                    <a:p>
                      <a:pPr algn="ctr" fontAlgn="b"/>
                      <a:r>
                        <a:rPr lang="en-GB" sz="1200" b="0" i="0" u="none" strike="noStrike" dirty="0">
                          <a:effectLst/>
                          <a:latin typeface="Arial" panose="020B0604020202020204" pitchFamily="34" charset="0"/>
                          <a:cs typeface="Arial" panose="020B0604020202020204" pitchFamily="34" charset="0"/>
                        </a:rPr>
                        <a:t>Communication Skills</a:t>
                      </a:r>
                    </a:p>
                  </a:txBody>
                  <a:tcPr marL="9525" marR="9525" marT="9525" marB="0" anchor="b"/>
                </a:tc>
                <a:extLst>
                  <a:ext uri="{0D108BD9-81ED-4DB2-BD59-A6C34878D82A}">
                    <a16:rowId xmlns:a16="http://schemas.microsoft.com/office/drawing/2014/main" val="621354874"/>
                  </a:ext>
                </a:extLst>
              </a:tr>
              <a:tr h="190500">
                <a:tc>
                  <a:txBody>
                    <a:bodyPr/>
                    <a:lstStyle/>
                    <a:p>
                      <a:pPr algn="ctr" fontAlgn="b"/>
                      <a:r>
                        <a:rPr lang="en-GB" sz="1200" b="0" i="0" u="none" strike="noStrike" dirty="0">
                          <a:effectLst/>
                          <a:latin typeface="Arial" panose="020B0604020202020204" pitchFamily="34" charset="0"/>
                          <a:cs typeface="Arial" panose="020B0604020202020204" pitchFamily="34" charset="0"/>
                        </a:rPr>
                        <a:t>Planning</a:t>
                      </a:r>
                    </a:p>
                  </a:txBody>
                  <a:tcPr marL="9525" marR="9525" marT="9525" marB="0" anchor="b"/>
                </a:tc>
                <a:extLst>
                  <a:ext uri="{0D108BD9-81ED-4DB2-BD59-A6C34878D82A}">
                    <a16:rowId xmlns:a16="http://schemas.microsoft.com/office/drawing/2014/main" val="2897951265"/>
                  </a:ext>
                </a:extLst>
              </a:tr>
              <a:tr h="190500">
                <a:tc>
                  <a:txBody>
                    <a:bodyPr/>
                    <a:lstStyle/>
                    <a:p>
                      <a:pPr algn="ctr" fontAlgn="b"/>
                      <a:r>
                        <a:rPr lang="en-GB" sz="1200" b="0" i="0" u="none" strike="noStrike" dirty="0">
                          <a:effectLst/>
                          <a:latin typeface="Arial" panose="020B0604020202020204" pitchFamily="34" charset="0"/>
                          <a:cs typeface="Arial" panose="020B0604020202020204" pitchFamily="34" charset="0"/>
                        </a:rPr>
                        <a:t>English</a:t>
                      </a:r>
                    </a:p>
                  </a:txBody>
                  <a:tcPr marL="9525" marR="9525" marT="9525" marB="0" anchor="b"/>
                </a:tc>
                <a:extLst>
                  <a:ext uri="{0D108BD9-81ED-4DB2-BD59-A6C34878D82A}">
                    <a16:rowId xmlns:a16="http://schemas.microsoft.com/office/drawing/2014/main" val="785592487"/>
                  </a:ext>
                </a:extLst>
              </a:tr>
              <a:tr h="19050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0" u="none" strike="noStrike" dirty="0">
                          <a:effectLst/>
                          <a:latin typeface="Arial" panose="020B0604020202020204" pitchFamily="34" charset="0"/>
                          <a:cs typeface="Arial" panose="020B0604020202020204" pitchFamily="34" charset="0"/>
                        </a:rPr>
                        <a:t>Organisational Skills</a:t>
                      </a:r>
                    </a:p>
                  </a:txBody>
                  <a:tcPr marL="9525" marR="9525" marT="9525" marB="0" anchor="b"/>
                </a:tc>
                <a:extLst>
                  <a:ext uri="{0D108BD9-81ED-4DB2-BD59-A6C34878D82A}">
                    <a16:rowId xmlns:a16="http://schemas.microsoft.com/office/drawing/2014/main" val="4222735171"/>
                  </a:ext>
                </a:extLst>
              </a:tr>
            </a:tbl>
          </a:graphicData>
        </a:graphic>
      </p:graphicFrame>
      <p:pic>
        <p:nvPicPr>
          <p:cNvPr id="22" name="Graphic 21" descr="Smiling face with no fill">
            <a:extLst>
              <a:ext uri="{FF2B5EF4-FFF2-40B4-BE49-F238E27FC236}">
                <a16:creationId xmlns:a16="http://schemas.microsoft.com/office/drawing/2014/main" id="{1A07DFD6-C857-4717-8C52-09FEDABDB17A}"/>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59515" y="5816600"/>
            <a:ext cx="914400" cy="914400"/>
          </a:xfrm>
          <a:prstGeom prst="rect">
            <a:avLst/>
          </a:prstGeom>
        </p:spPr>
      </p:pic>
      <p:pic>
        <p:nvPicPr>
          <p:cNvPr id="23" name="Graphic 22" descr="Smiling face with no fill">
            <a:extLst>
              <a:ext uri="{FF2B5EF4-FFF2-40B4-BE49-F238E27FC236}">
                <a16:creationId xmlns:a16="http://schemas.microsoft.com/office/drawing/2014/main" id="{B729F540-F9F5-4BAD-BF82-C5E5DBA32F8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59515" y="4978400"/>
            <a:ext cx="914400" cy="914400"/>
          </a:xfrm>
          <a:prstGeom prst="rect">
            <a:avLst/>
          </a:prstGeom>
        </p:spPr>
      </p:pic>
      <p:graphicFrame>
        <p:nvGraphicFramePr>
          <p:cNvPr id="14" name="Chart 13">
            <a:extLst>
              <a:ext uri="{FF2B5EF4-FFF2-40B4-BE49-F238E27FC236}">
                <a16:creationId xmlns:a16="http://schemas.microsoft.com/office/drawing/2014/main" id="{966B0404-F122-4E1B-9E0E-B2BD04B16ECF}"/>
              </a:ext>
            </a:extLst>
          </p:cNvPr>
          <p:cNvGraphicFramePr>
            <a:graphicFrameLocks/>
          </p:cNvGraphicFramePr>
          <p:nvPr>
            <p:extLst>
              <p:ext uri="{D42A27DB-BD31-4B8C-83A1-F6EECF244321}">
                <p14:modId xmlns:p14="http://schemas.microsoft.com/office/powerpoint/2010/main" val="2256583225"/>
              </p:ext>
            </p:extLst>
          </p:nvPr>
        </p:nvGraphicFramePr>
        <p:xfrm>
          <a:off x="521193" y="3614145"/>
          <a:ext cx="6784440" cy="2862323"/>
        </p:xfrm>
        <a:graphic>
          <a:graphicData uri="http://schemas.openxmlformats.org/drawingml/2006/chart">
            <c:chart xmlns:c="http://schemas.openxmlformats.org/drawingml/2006/chart" xmlns:r="http://schemas.openxmlformats.org/officeDocument/2006/relationships" r:id="rId4"/>
          </a:graphicData>
        </a:graphic>
      </p:graphicFrame>
      <p:pic>
        <p:nvPicPr>
          <p:cNvPr id="12" name="Picture 11" descr="A group of people looking at a computer&#10;&#10;Description automatically generated">
            <a:extLst>
              <a:ext uri="{FF2B5EF4-FFF2-40B4-BE49-F238E27FC236}">
                <a16:creationId xmlns:a16="http://schemas.microsoft.com/office/drawing/2014/main" id="{00CA61C8-C54C-4ED9-9E5C-9AF5361F641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3330" y="1329176"/>
            <a:ext cx="2810083" cy="18732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descr="A person sitting at a desk looking at a computer&#10;&#10;Description automatically generated">
            <a:extLst>
              <a:ext uri="{FF2B5EF4-FFF2-40B4-BE49-F238E27FC236}">
                <a16:creationId xmlns:a16="http://schemas.microsoft.com/office/drawing/2014/main" id="{3B2C889D-6603-41F7-B2AD-F0A8C54D98B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10181" y="916896"/>
            <a:ext cx="2810082" cy="18737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41310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32D3BC80-7958-4638-95F1-4D492DA7766D}"/>
              </a:ext>
            </a:extLst>
          </p:cNvPr>
          <p:cNvSpPr>
            <a:spLocks noGrp="1"/>
          </p:cNvSpPr>
          <p:nvPr>
            <p:ph type="title"/>
          </p:nvPr>
        </p:nvSpPr>
        <p:spPr>
          <a:xfrm>
            <a:off x="307382" y="-94169"/>
            <a:ext cx="11577235" cy="1325563"/>
          </a:xfrm>
        </p:spPr>
        <p:txBody>
          <a:bodyPr>
            <a:normAutofit/>
          </a:bodyPr>
          <a:lstStyle/>
          <a:p>
            <a:r>
              <a:rPr lang="en-GB" sz="3600" dirty="0"/>
              <a:t>9. Construction</a:t>
            </a:r>
          </a:p>
        </p:txBody>
      </p:sp>
      <p:sp>
        <p:nvSpPr>
          <p:cNvPr id="10" name="TextBox 9">
            <a:extLst>
              <a:ext uri="{FF2B5EF4-FFF2-40B4-BE49-F238E27FC236}">
                <a16:creationId xmlns:a16="http://schemas.microsoft.com/office/drawing/2014/main" id="{EC23A5C9-F996-4C89-A49E-DA33B289B8B4}"/>
              </a:ext>
            </a:extLst>
          </p:cNvPr>
          <p:cNvSpPr txBox="1"/>
          <p:nvPr/>
        </p:nvSpPr>
        <p:spPr>
          <a:xfrm>
            <a:off x="106563" y="6476469"/>
            <a:ext cx="4984534"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rPr>
              <a:t>Source: Labour Insight (Burning Glass Technologies) and ONS, Annual Population Survey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endParaRPr>
          </a:p>
        </p:txBody>
      </p:sp>
      <p:pic>
        <p:nvPicPr>
          <p:cNvPr id="6" name="Graphic 5" descr="Smiling face with no fill">
            <a:extLst>
              <a:ext uri="{FF2B5EF4-FFF2-40B4-BE49-F238E27FC236}">
                <a16:creationId xmlns:a16="http://schemas.microsoft.com/office/drawing/2014/main" id="{948CD0B0-99DD-478F-ABDB-47F3AB21F09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59515" y="5816600"/>
            <a:ext cx="914400" cy="914400"/>
          </a:xfrm>
          <a:prstGeom prst="rect">
            <a:avLst/>
          </a:prstGeom>
        </p:spPr>
      </p:pic>
      <p:sp>
        <p:nvSpPr>
          <p:cNvPr id="7" name="TextBox 6">
            <a:extLst>
              <a:ext uri="{FF2B5EF4-FFF2-40B4-BE49-F238E27FC236}">
                <a16:creationId xmlns:a16="http://schemas.microsoft.com/office/drawing/2014/main" id="{E922D59C-8DD9-4F85-8782-26CA16922CDB}"/>
              </a:ext>
            </a:extLst>
          </p:cNvPr>
          <p:cNvSpPr txBox="1"/>
          <p:nvPr/>
        </p:nvSpPr>
        <p:spPr>
          <a:xfrm>
            <a:off x="7796943" y="2808290"/>
            <a:ext cx="3646120" cy="2862322"/>
          </a:xfrm>
          <a:prstGeom prst="rect">
            <a:avLst/>
          </a:prstGeom>
          <a:noFill/>
        </p:spPr>
        <p:txBody>
          <a:bodyPr wrap="square" rtlCol="0">
            <a:spAutoFit/>
          </a:bodyPr>
          <a:lstStyle/>
          <a:p>
            <a:pPr>
              <a:buClr>
                <a:schemeClr val="accent3"/>
              </a:buClr>
            </a:pPr>
            <a:r>
              <a:rPr lang="en-GB" sz="1200" b="1" dirty="0">
                <a:latin typeface="Arial" panose="020B0604020202020204" pitchFamily="34" charset="0"/>
                <a:cs typeface="Arial" panose="020B0604020202020204" pitchFamily="34" charset="0"/>
              </a:rPr>
              <a:t>Comments</a:t>
            </a:r>
          </a:p>
          <a:p>
            <a:pPr marL="174625" indent="-174625">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Opportunities in all occupations at all levels, especially trades</a:t>
            </a:r>
          </a:p>
          <a:p>
            <a:pPr marL="174625" indent="-174625">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Large building programmes locally</a:t>
            </a:r>
          </a:p>
          <a:p>
            <a:pPr marL="174625" indent="-174625">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Green economy will create/change many jobs</a:t>
            </a:r>
          </a:p>
          <a:p>
            <a:pPr marL="174625" indent="-174625">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Will need other certification (CSCS card)</a:t>
            </a:r>
          </a:p>
          <a:p>
            <a:pPr>
              <a:buClr>
                <a:schemeClr val="accent3"/>
              </a:buClr>
            </a:pPr>
            <a:endParaRPr lang="en-GB" sz="1200" dirty="0">
              <a:latin typeface="Arial" panose="020B0604020202020204" pitchFamily="34" charset="0"/>
              <a:cs typeface="Arial" panose="020B0604020202020204" pitchFamily="34" charset="0"/>
            </a:endParaRPr>
          </a:p>
          <a:p>
            <a:pPr>
              <a:buClr>
                <a:schemeClr val="accent3"/>
              </a:buClr>
            </a:pPr>
            <a:r>
              <a:rPr lang="en-GB" sz="1200" b="1" dirty="0">
                <a:latin typeface="Arial" panose="020B0604020202020204" pitchFamily="34" charset="0"/>
                <a:cs typeface="Arial" panose="020B0604020202020204" pitchFamily="34" charset="0"/>
              </a:rPr>
              <a:t>Employer Preferred Pathways</a:t>
            </a:r>
          </a:p>
          <a:p>
            <a:pPr marL="171450" indent="-171450">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Further education college</a:t>
            </a:r>
          </a:p>
          <a:p>
            <a:pPr marL="171450" indent="-171450">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Apprenticeships</a:t>
            </a:r>
          </a:p>
          <a:p>
            <a:pPr marL="171450" indent="-171450">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Construction Industry Training Board</a:t>
            </a:r>
          </a:p>
          <a:p>
            <a:pPr marL="171450" indent="-171450">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University</a:t>
            </a:r>
          </a:p>
          <a:p>
            <a:pPr>
              <a:buClr>
                <a:schemeClr val="accent3"/>
              </a:buClr>
            </a:pPr>
            <a:r>
              <a:rPr lang="en-GB" sz="1200" dirty="0">
                <a:latin typeface="Arial" panose="020B0604020202020204" pitchFamily="34" charset="0"/>
                <a:cs typeface="Arial" panose="020B0604020202020204" pitchFamily="34" charset="0"/>
              </a:rPr>
              <a:t>(check pathways for each occupation)</a:t>
            </a:r>
          </a:p>
          <a:p>
            <a:pPr marL="171450" indent="-171450">
              <a:buClr>
                <a:schemeClr val="accent3"/>
              </a:buClr>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a:buClr>
                <a:schemeClr val="accent3"/>
              </a:buClr>
            </a:pPr>
            <a:endParaRPr lang="en-GB" sz="1200" dirty="0">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16C622C5-642E-44BD-B1FB-EBD21525D41B}"/>
              </a:ext>
            </a:extLst>
          </p:cNvPr>
          <p:cNvGraphicFramePr>
            <a:graphicFrameLocks noGrp="1"/>
          </p:cNvGraphicFramePr>
          <p:nvPr>
            <p:extLst>
              <p:ext uri="{D42A27DB-BD31-4B8C-83A1-F6EECF244321}">
                <p14:modId xmlns:p14="http://schemas.microsoft.com/office/powerpoint/2010/main" val="1295597408"/>
              </p:ext>
            </p:extLst>
          </p:nvPr>
        </p:nvGraphicFramePr>
        <p:xfrm>
          <a:off x="7796943" y="498752"/>
          <a:ext cx="3373635" cy="2299335"/>
        </p:xfrm>
        <a:graphic>
          <a:graphicData uri="http://schemas.openxmlformats.org/drawingml/2006/table">
            <a:tbl>
              <a:tblPr>
                <a:tableStyleId>{21E4AEA4-8DFA-4A89-87EB-49C32662AFE0}</a:tableStyleId>
              </a:tblPr>
              <a:tblGrid>
                <a:gridCol w="2637569">
                  <a:extLst>
                    <a:ext uri="{9D8B030D-6E8A-4147-A177-3AD203B41FA5}">
                      <a16:colId xmlns:a16="http://schemas.microsoft.com/office/drawing/2014/main" val="2706378457"/>
                    </a:ext>
                  </a:extLst>
                </a:gridCol>
                <a:gridCol w="736066">
                  <a:extLst>
                    <a:ext uri="{9D8B030D-6E8A-4147-A177-3AD203B41FA5}">
                      <a16:colId xmlns:a16="http://schemas.microsoft.com/office/drawing/2014/main" val="2754234505"/>
                    </a:ext>
                  </a:extLst>
                </a:gridCol>
              </a:tblGrid>
              <a:tr h="357114">
                <a:tc>
                  <a:txBody>
                    <a:bodyPr/>
                    <a:lstStyle/>
                    <a:p>
                      <a:pPr algn="ctr" fontAlgn="b"/>
                      <a:r>
                        <a:rPr lang="en-GB" sz="1200" b="1" u="none" strike="noStrike" dirty="0">
                          <a:effectLst/>
                          <a:latin typeface="Arial" panose="020B0604020202020204" pitchFamily="34" charset="0"/>
                          <a:cs typeface="Arial" panose="020B0604020202020204" pitchFamily="34" charset="0"/>
                        </a:rPr>
                        <a:t>Top Vacancies</a:t>
                      </a:r>
                      <a:endParaRPr lang="en-GB" sz="1200" b="1"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1200" b="1" u="none" strike="noStrike" dirty="0">
                          <a:effectLst/>
                          <a:latin typeface="Arial" panose="020B0604020202020204" pitchFamily="34" charset="0"/>
                          <a:cs typeface="Arial" panose="020B0604020202020204" pitchFamily="34" charset="0"/>
                        </a:rPr>
                        <a:t>Last 12 Months</a:t>
                      </a:r>
                      <a:endParaRPr lang="en-GB" sz="1200" b="1" i="0" u="none" strike="noStrike" dirty="0">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683317750"/>
                  </a:ext>
                </a:extLst>
              </a:tr>
              <a:tr h="183089">
                <a:tc>
                  <a:txBody>
                    <a:bodyPr/>
                    <a:lstStyle/>
                    <a:p>
                      <a:pPr algn="l" fontAlgn="b"/>
                      <a:r>
                        <a:rPr lang="en-GB" sz="1200" b="0" i="0" u="none" strike="noStrike">
                          <a:solidFill>
                            <a:srgbClr val="000000"/>
                          </a:solidFill>
                          <a:effectLst/>
                          <a:latin typeface="Arial" panose="020B0604020202020204" pitchFamily="34" charset="0"/>
                        </a:rPr>
                        <a:t>Construction Helper / Worker</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1,384</a:t>
                      </a:r>
                    </a:p>
                  </a:txBody>
                  <a:tcPr marL="9525" marR="9525" marT="9525" marB="0" anchor="b"/>
                </a:tc>
                <a:extLst>
                  <a:ext uri="{0D108BD9-81ED-4DB2-BD59-A6C34878D82A}">
                    <a16:rowId xmlns:a16="http://schemas.microsoft.com/office/drawing/2014/main" val="1419860495"/>
                  </a:ext>
                </a:extLst>
              </a:tr>
              <a:tr h="183089">
                <a:tc>
                  <a:txBody>
                    <a:bodyPr/>
                    <a:lstStyle/>
                    <a:p>
                      <a:pPr algn="l" fontAlgn="b"/>
                      <a:r>
                        <a:rPr lang="en-GB" sz="1200" b="0" i="0" u="none" strike="noStrike">
                          <a:solidFill>
                            <a:srgbClr val="000000"/>
                          </a:solidFill>
                          <a:effectLst/>
                          <a:latin typeface="Arial" panose="020B0604020202020204" pitchFamily="34" charset="0"/>
                        </a:rPr>
                        <a:t>Civil Engineer</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1,312</a:t>
                      </a:r>
                    </a:p>
                  </a:txBody>
                  <a:tcPr marL="9525" marR="9525" marT="9525" marB="0" anchor="b"/>
                </a:tc>
                <a:extLst>
                  <a:ext uri="{0D108BD9-81ED-4DB2-BD59-A6C34878D82A}">
                    <a16:rowId xmlns:a16="http://schemas.microsoft.com/office/drawing/2014/main" val="621354874"/>
                  </a:ext>
                </a:extLst>
              </a:tr>
              <a:tr h="183089">
                <a:tc>
                  <a:txBody>
                    <a:bodyPr/>
                    <a:lstStyle/>
                    <a:p>
                      <a:pPr algn="l" fontAlgn="b"/>
                      <a:r>
                        <a:rPr lang="en-GB" sz="1200" b="0" i="0" u="none" strike="noStrike">
                          <a:solidFill>
                            <a:srgbClr val="000000"/>
                          </a:solidFill>
                          <a:effectLst/>
                          <a:latin typeface="Arial" panose="020B0604020202020204" pitchFamily="34" charset="0"/>
                        </a:rPr>
                        <a:t>Electrician</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1,153</a:t>
                      </a:r>
                    </a:p>
                  </a:txBody>
                  <a:tcPr marL="9525" marR="9525" marT="9525" marB="0" anchor="b"/>
                </a:tc>
                <a:extLst>
                  <a:ext uri="{0D108BD9-81ED-4DB2-BD59-A6C34878D82A}">
                    <a16:rowId xmlns:a16="http://schemas.microsoft.com/office/drawing/2014/main" val="1105971721"/>
                  </a:ext>
                </a:extLst>
              </a:tr>
              <a:tr h="183089">
                <a:tc>
                  <a:txBody>
                    <a:bodyPr/>
                    <a:lstStyle/>
                    <a:p>
                      <a:pPr algn="l" fontAlgn="b"/>
                      <a:r>
                        <a:rPr lang="en-GB" sz="1200" b="0" i="0" u="none" strike="noStrike">
                          <a:solidFill>
                            <a:srgbClr val="000000"/>
                          </a:solidFill>
                          <a:effectLst/>
                          <a:latin typeface="Arial" panose="020B0604020202020204" pitchFamily="34" charset="0"/>
                        </a:rPr>
                        <a:t>Construction Manager</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1,044</a:t>
                      </a:r>
                    </a:p>
                  </a:txBody>
                  <a:tcPr marL="9525" marR="9525" marT="9525" marB="0" anchor="b"/>
                </a:tc>
                <a:extLst>
                  <a:ext uri="{0D108BD9-81ED-4DB2-BD59-A6C34878D82A}">
                    <a16:rowId xmlns:a16="http://schemas.microsoft.com/office/drawing/2014/main" val="1066426041"/>
                  </a:ext>
                </a:extLst>
              </a:tr>
              <a:tr h="183089">
                <a:tc>
                  <a:txBody>
                    <a:bodyPr/>
                    <a:lstStyle/>
                    <a:p>
                      <a:pPr algn="l" fontAlgn="b"/>
                      <a:r>
                        <a:rPr lang="en-GB" sz="1200" b="0" i="0" u="none" strike="noStrike">
                          <a:solidFill>
                            <a:srgbClr val="000000"/>
                          </a:solidFill>
                          <a:effectLst/>
                          <a:latin typeface="Arial" panose="020B0604020202020204" pitchFamily="34" charset="0"/>
                        </a:rPr>
                        <a:t>Quantity surveyors</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895</a:t>
                      </a:r>
                    </a:p>
                  </a:txBody>
                  <a:tcPr marL="9525" marR="9525" marT="9525" marB="0" anchor="b"/>
                </a:tc>
                <a:extLst>
                  <a:ext uri="{0D108BD9-81ED-4DB2-BD59-A6C34878D82A}">
                    <a16:rowId xmlns:a16="http://schemas.microsoft.com/office/drawing/2014/main" val="2491381818"/>
                  </a:ext>
                </a:extLst>
              </a:tr>
              <a:tr h="183089">
                <a:tc>
                  <a:txBody>
                    <a:bodyPr/>
                    <a:lstStyle/>
                    <a:p>
                      <a:pPr algn="l" fontAlgn="b"/>
                      <a:r>
                        <a:rPr lang="en-GB" sz="1200" b="0" i="0" u="none" strike="noStrike">
                          <a:solidFill>
                            <a:srgbClr val="000000"/>
                          </a:solidFill>
                          <a:effectLst/>
                          <a:latin typeface="Arial" panose="020B0604020202020204" pitchFamily="34" charset="0"/>
                        </a:rPr>
                        <a:t>Carpenter</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726</a:t>
                      </a:r>
                    </a:p>
                  </a:txBody>
                  <a:tcPr marL="9525" marR="9525" marT="9525" marB="0" anchor="b"/>
                </a:tc>
                <a:extLst>
                  <a:ext uri="{0D108BD9-81ED-4DB2-BD59-A6C34878D82A}">
                    <a16:rowId xmlns:a16="http://schemas.microsoft.com/office/drawing/2014/main" val="2897951265"/>
                  </a:ext>
                </a:extLst>
              </a:tr>
              <a:tr h="183089">
                <a:tc>
                  <a:txBody>
                    <a:bodyPr/>
                    <a:lstStyle/>
                    <a:p>
                      <a:pPr algn="l" fontAlgn="b"/>
                      <a:r>
                        <a:rPr lang="en-GB" sz="1200" b="0" i="0" u="none" strike="noStrike">
                          <a:solidFill>
                            <a:srgbClr val="000000"/>
                          </a:solidFill>
                          <a:effectLst/>
                          <a:latin typeface="Arial" panose="020B0604020202020204" pitchFamily="34" charset="0"/>
                        </a:rPr>
                        <a:t>HVAC Mechanic / Installer</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638</a:t>
                      </a:r>
                    </a:p>
                  </a:txBody>
                  <a:tcPr marL="9525" marR="9525" marT="9525" marB="0" anchor="b"/>
                </a:tc>
                <a:extLst>
                  <a:ext uri="{0D108BD9-81ED-4DB2-BD59-A6C34878D82A}">
                    <a16:rowId xmlns:a16="http://schemas.microsoft.com/office/drawing/2014/main" val="785592487"/>
                  </a:ext>
                </a:extLst>
              </a:tr>
              <a:tr h="183089">
                <a:tc>
                  <a:txBody>
                    <a:bodyPr/>
                    <a:lstStyle/>
                    <a:p>
                      <a:pPr algn="l" fontAlgn="b"/>
                      <a:r>
                        <a:rPr lang="en-GB" sz="1200" b="0" i="0" u="none" strike="noStrike">
                          <a:solidFill>
                            <a:srgbClr val="000000"/>
                          </a:solidFill>
                          <a:effectLst/>
                          <a:latin typeface="Arial" panose="020B0604020202020204" pitchFamily="34" charset="0"/>
                        </a:rPr>
                        <a:t>Land Surveyors</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533</a:t>
                      </a:r>
                    </a:p>
                  </a:txBody>
                  <a:tcPr marL="9525" marR="9525" marT="9525" marB="0" anchor="b"/>
                </a:tc>
                <a:extLst>
                  <a:ext uri="{0D108BD9-81ED-4DB2-BD59-A6C34878D82A}">
                    <a16:rowId xmlns:a16="http://schemas.microsoft.com/office/drawing/2014/main" val="4222735171"/>
                  </a:ext>
                </a:extLst>
              </a:tr>
              <a:tr h="183089">
                <a:tc>
                  <a:txBody>
                    <a:bodyPr/>
                    <a:lstStyle/>
                    <a:p>
                      <a:pPr algn="l" fontAlgn="b"/>
                      <a:r>
                        <a:rPr lang="en-GB" sz="1200" b="0" i="0" u="none" strike="noStrike">
                          <a:solidFill>
                            <a:srgbClr val="000000"/>
                          </a:solidFill>
                          <a:effectLst/>
                          <a:latin typeface="Arial" panose="020B0604020202020204" pitchFamily="34" charset="0"/>
                        </a:rPr>
                        <a:t>Painter</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466</a:t>
                      </a:r>
                    </a:p>
                  </a:txBody>
                  <a:tcPr marL="9525" marR="9525" marT="9525" marB="0" anchor="b"/>
                </a:tc>
                <a:extLst>
                  <a:ext uri="{0D108BD9-81ED-4DB2-BD59-A6C34878D82A}">
                    <a16:rowId xmlns:a16="http://schemas.microsoft.com/office/drawing/2014/main" val="859360551"/>
                  </a:ext>
                </a:extLst>
              </a:tr>
              <a:tr h="183089">
                <a:tc>
                  <a:txBody>
                    <a:bodyPr/>
                    <a:lstStyle/>
                    <a:p>
                      <a:pPr algn="l" fontAlgn="b"/>
                      <a:r>
                        <a:rPr lang="en-GB" sz="1200" b="0" i="0" u="none" strike="noStrike" dirty="0">
                          <a:solidFill>
                            <a:srgbClr val="000000"/>
                          </a:solidFill>
                          <a:effectLst/>
                          <a:latin typeface="Arial" panose="020B0604020202020204" pitchFamily="34" charset="0"/>
                        </a:rPr>
                        <a:t>Plumber</a:t>
                      </a:r>
                    </a:p>
                  </a:txBody>
                  <a:tcPr marL="9525" marR="9525" marT="9525" marB="0" anchor="b"/>
                </a:tc>
                <a:tc>
                  <a:txBody>
                    <a:bodyPr/>
                    <a:lstStyle/>
                    <a:p>
                      <a:pPr algn="ctr" fontAlgn="b"/>
                      <a:r>
                        <a:rPr lang="en-GB" sz="1200" b="0" i="0" u="none" strike="noStrike" dirty="0">
                          <a:solidFill>
                            <a:srgbClr val="000000"/>
                          </a:solidFill>
                          <a:effectLst/>
                          <a:latin typeface="Arial" panose="020B0604020202020204" pitchFamily="34" charset="0"/>
                        </a:rPr>
                        <a:t>379</a:t>
                      </a:r>
                    </a:p>
                  </a:txBody>
                  <a:tcPr marL="9525" marR="9525" marT="9525" marB="0" anchor="b"/>
                </a:tc>
                <a:extLst>
                  <a:ext uri="{0D108BD9-81ED-4DB2-BD59-A6C34878D82A}">
                    <a16:rowId xmlns:a16="http://schemas.microsoft.com/office/drawing/2014/main" val="2180012993"/>
                  </a:ext>
                </a:extLst>
              </a:tr>
            </a:tbl>
          </a:graphicData>
        </a:graphic>
      </p:graphicFrame>
      <p:graphicFrame>
        <p:nvGraphicFramePr>
          <p:cNvPr id="9" name="Table 8">
            <a:extLst>
              <a:ext uri="{FF2B5EF4-FFF2-40B4-BE49-F238E27FC236}">
                <a16:creationId xmlns:a16="http://schemas.microsoft.com/office/drawing/2014/main" id="{4BB6F774-0611-4370-AFC5-C27DBBBE3C23}"/>
              </a:ext>
            </a:extLst>
          </p:cNvPr>
          <p:cNvGraphicFramePr>
            <a:graphicFrameLocks noGrp="1"/>
          </p:cNvGraphicFramePr>
          <p:nvPr>
            <p:extLst>
              <p:ext uri="{D42A27DB-BD31-4B8C-83A1-F6EECF244321}">
                <p14:modId xmlns:p14="http://schemas.microsoft.com/office/powerpoint/2010/main" val="3358846686"/>
              </p:ext>
            </p:extLst>
          </p:nvPr>
        </p:nvGraphicFramePr>
        <p:xfrm>
          <a:off x="7827368" y="5423714"/>
          <a:ext cx="3312786" cy="1154430"/>
        </p:xfrm>
        <a:graphic>
          <a:graphicData uri="http://schemas.openxmlformats.org/drawingml/2006/table">
            <a:tbl>
              <a:tblPr>
                <a:tableStyleId>{00A15C55-8517-42AA-B614-E9B94910E393}</a:tableStyleId>
              </a:tblPr>
              <a:tblGrid>
                <a:gridCol w="3312786">
                  <a:extLst>
                    <a:ext uri="{9D8B030D-6E8A-4147-A177-3AD203B41FA5}">
                      <a16:colId xmlns:a16="http://schemas.microsoft.com/office/drawing/2014/main" val="2706378457"/>
                    </a:ext>
                  </a:extLst>
                </a:gridCol>
              </a:tblGrid>
              <a:tr h="190500">
                <a:tc>
                  <a:txBody>
                    <a:bodyPr/>
                    <a:lstStyle/>
                    <a:p>
                      <a:pPr algn="ctr" fontAlgn="b"/>
                      <a:r>
                        <a:rPr lang="en-GB" sz="1200" b="1" u="none" strike="noStrike" dirty="0">
                          <a:effectLst/>
                          <a:latin typeface="Arial" panose="020B0604020202020204" pitchFamily="34" charset="0"/>
                          <a:cs typeface="Arial" panose="020B0604020202020204" pitchFamily="34" charset="0"/>
                        </a:rPr>
                        <a:t>Top 5 Core Competencies/Skills Needed</a:t>
                      </a:r>
                      <a:endParaRPr lang="en-GB" sz="1200" b="1"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683317750"/>
                  </a:ext>
                </a:extLst>
              </a:tr>
              <a:tr h="190500">
                <a:tc>
                  <a:txBody>
                    <a:bodyPr/>
                    <a:lstStyle/>
                    <a:p>
                      <a:pPr algn="ctr" fontAlgn="b"/>
                      <a:r>
                        <a:rPr lang="en-GB" sz="1200" b="0" i="0" u="none" strike="noStrike" dirty="0">
                          <a:effectLst/>
                          <a:latin typeface="Arial" panose="020B0604020202020204" pitchFamily="34" charset="0"/>
                          <a:cs typeface="Arial" panose="020B0604020202020204" pitchFamily="34" charset="0"/>
                        </a:rPr>
                        <a:t>Communication Skills</a:t>
                      </a:r>
                    </a:p>
                  </a:txBody>
                  <a:tcPr marL="9525" marR="9525" marT="9525" marB="0" anchor="b"/>
                </a:tc>
                <a:extLst>
                  <a:ext uri="{0D108BD9-81ED-4DB2-BD59-A6C34878D82A}">
                    <a16:rowId xmlns:a16="http://schemas.microsoft.com/office/drawing/2014/main" val="1419860495"/>
                  </a:ext>
                </a:extLst>
              </a:tr>
              <a:tr h="190500">
                <a:tc>
                  <a:txBody>
                    <a:bodyPr/>
                    <a:lstStyle/>
                    <a:p>
                      <a:pPr algn="ctr" fontAlgn="b"/>
                      <a:r>
                        <a:rPr lang="en-GB" sz="1200" b="0" i="0" u="none" strike="noStrike" dirty="0">
                          <a:effectLst/>
                          <a:latin typeface="Arial" panose="020B0604020202020204" pitchFamily="34" charset="0"/>
                          <a:cs typeface="Arial" panose="020B0604020202020204" pitchFamily="34" charset="0"/>
                        </a:rPr>
                        <a:t>Planning</a:t>
                      </a:r>
                    </a:p>
                  </a:txBody>
                  <a:tcPr marL="9525" marR="9525" marT="9525" marB="0" anchor="b"/>
                </a:tc>
                <a:extLst>
                  <a:ext uri="{0D108BD9-81ED-4DB2-BD59-A6C34878D82A}">
                    <a16:rowId xmlns:a16="http://schemas.microsoft.com/office/drawing/2014/main" val="621354874"/>
                  </a:ext>
                </a:extLst>
              </a:tr>
              <a:tr h="190500">
                <a:tc>
                  <a:txBody>
                    <a:bodyPr/>
                    <a:lstStyle/>
                    <a:p>
                      <a:pPr algn="ctr" fontAlgn="b"/>
                      <a:r>
                        <a:rPr lang="en-GB" sz="1200" b="0" i="0" u="none" strike="noStrike" dirty="0">
                          <a:effectLst/>
                          <a:latin typeface="Arial" panose="020B0604020202020204" pitchFamily="34" charset="0"/>
                          <a:cs typeface="Arial" panose="020B0604020202020204" pitchFamily="34" charset="0"/>
                        </a:rPr>
                        <a:t>Organisational Skills</a:t>
                      </a:r>
                    </a:p>
                  </a:txBody>
                  <a:tcPr marL="9525" marR="9525" marT="9525" marB="0" anchor="b"/>
                </a:tc>
                <a:extLst>
                  <a:ext uri="{0D108BD9-81ED-4DB2-BD59-A6C34878D82A}">
                    <a16:rowId xmlns:a16="http://schemas.microsoft.com/office/drawing/2014/main" val="2897951265"/>
                  </a:ext>
                </a:extLst>
              </a:tr>
              <a:tr h="190500">
                <a:tc>
                  <a:txBody>
                    <a:bodyPr/>
                    <a:lstStyle/>
                    <a:p>
                      <a:pPr algn="ctr" fontAlgn="b"/>
                      <a:r>
                        <a:rPr lang="en-GB" sz="1200" b="0" i="0" u="none" strike="noStrike" dirty="0">
                          <a:effectLst/>
                          <a:latin typeface="Arial" panose="020B0604020202020204" pitchFamily="34" charset="0"/>
                          <a:cs typeface="Arial" panose="020B0604020202020204" pitchFamily="34" charset="0"/>
                        </a:rPr>
                        <a:t>Problem Solving</a:t>
                      </a:r>
                    </a:p>
                  </a:txBody>
                  <a:tcPr marL="9525" marR="9525" marT="9525" marB="0" anchor="b"/>
                </a:tc>
                <a:extLst>
                  <a:ext uri="{0D108BD9-81ED-4DB2-BD59-A6C34878D82A}">
                    <a16:rowId xmlns:a16="http://schemas.microsoft.com/office/drawing/2014/main" val="785592487"/>
                  </a:ext>
                </a:extLst>
              </a:tr>
              <a:tr h="19050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0" u="none" strike="noStrike" dirty="0">
                          <a:effectLst/>
                          <a:latin typeface="Arial" panose="020B0604020202020204" pitchFamily="34" charset="0"/>
                          <a:cs typeface="Arial" panose="020B0604020202020204" pitchFamily="34" charset="0"/>
                        </a:rPr>
                        <a:t>Microsoft Excel</a:t>
                      </a:r>
                    </a:p>
                  </a:txBody>
                  <a:tcPr marL="9525" marR="9525" marT="9525" marB="0" anchor="b"/>
                </a:tc>
                <a:extLst>
                  <a:ext uri="{0D108BD9-81ED-4DB2-BD59-A6C34878D82A}">
                    <a16:rowId xmlns:a16="http://schemas.microsoft.com/office/drawing/2014/main" val="4222735171"/>
                  </a:ext>
                </a:extLst>
              </a:tr>
            </a:tbl>
          </a:graphicData>
        </a:graphic>
      </p:graphicFrame>
      <p:pic>
        <p:nvPicPr>
          <p:cNvPr id="15" name="Graphic 14" descr="Smiling face with no fill">
            <a:extLst>
              <a:ext uri="{FF2B5EF4-FFF2-40B4-BE49-F238E27FC236}">
                <a16:creationId xmlns:a16="http://schemas.microsoft.com/office/drawing/2014/main" id="{37431064-B25D-4D61-B82B-87A8467E158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50806" y="5001350"/>
            <a:ext cx="914400" cy="914400"/>
          </a:xfrm>
          <a:prstGeom prst="rect">
            <a:avLst/>
          </a:prstGeom>
        </p:spPr>
      </p:pic>
      <p:graphicFrame>
        <p:nvGraphicFramePr>
          <p:cNvPr id="12" name="Chart 11">
            <a:extLst>
              <a:ext uri="{FF2B5EF4-FFF2-40B4-BE49-F238E27FC236}">
                <a16:creationId xmlns:a16="http://schemas.microsoft.com/office/drawing/2014/main" id="{966B0404-F122-4E1B-9E0E-B2BD04B16ECF}"/>
              </a:ext>
            </a:extLst>
          </p:cNvPr>
          <p:cNvGraphicFramePr>
            <a:graphicFrameLocks/>
          </p:cNvGraphicFramePr>
          <p:nvPr>
            <p:extLst>
              <p:ext uri="{D42A27DB-BD31-4B8C-83A1-F6EECF244321}">
                <p14:modId xmlns:p14="http://schemas.microsoft.com/office/powerpoint/2010/main" val="3657217900"/>
              </p:ext>
            </p:extLst>
          </p:nvPr>
        </p:nvGraphicFramePr>
        <p:xfrm>
          <a:off x="451708" y="3795732"/>
          <a:ext cx="6829625" cy="2563425"/>
        </p:xfrm>
        <a:graphic>
          <a:graphicData uri="http://schemas.openxmlformats.org/drawingml/2006/chart">
            <c:chart xmlns:c="http://schemas.openxmlformats.org/drawingml/2006/chart" xmlns:r="http://schemas.openxmlformats.org/officeDocument/2006/relationships" r:id="rId4"/>
          </a:graphicData>
        </a:graphic>
      </p:graphicFrame>
      <p:pic>
        <p:nvPicPr>
          <p:cNvPr id="11" name="Picture 10" descr="A picture containing building, sitting, bird, perched&#10;&#10;Description automatically generated">
            <a:extLst>
              <a:ext uri="{FF2B5EF4-FFF2-40B4-BE49-F238E27FC236}">
                <a16:creationId xmlns:a16="http://schemas.microsoft.com/office/drawing/2014/main" id="{A130C9CF-2C18-4AA7-988E-AF9F3C866DF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316084" y="1295729"/>
            <a:ext cx="1766820" cy="22041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descr="A person sitting at a table using a computer&#10;&#10;Description automatically generated">
            <a:extLst>
              <a:ext uri="{FF2B5EF4-FFF2-40B4-BE49-F238E27FC236}">
                <a16:creationId xmlns:a16="http://schemas.microsoft.com/office/drawing/2014/main" id="{C3D3840B-E75C-44A9-99E1-274B28BAAEF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60835" y="938882"/>
            <a:ext cx="2630566" cy="17537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Picture 15" descr="A crane over a city&#10;&#10;Description automatically generated">
            <a:extLst>
              <a:ext uri="{FF2B5EF4-FFF2-40B4-BE49-F238E27FC236}">
                <a16:creationId xmlns:a16="http://schemas.microsoft.com/office/drawing/2014/main" id="{844949AF-C2ED-41BC-A277-F49232209B30}"/>
              </a:ext>
            </a:extLst>
          </p:cNvPr>
          <p:cNvPicPr>
            <a:picLocks noChangeAspect="1"/>
          </p:cNvPicPr>
          <p:nvPr/>
        </p:nvPicPr>
        <p:blipFill rotWithShape="1">
          <a:blip r:embed="rId7" cstate="screen">
            <a:extLst>
              <a:ext uri="{28A0092B-C50C-407E-A947-70E740481C1C}">
                <a14:useLocalDpi xmlns:a14="http://schemas.microsoft.com/office/drawing/2010/main"/>
              </a:ext>
              <a:ext uri="{837473B0-CC2E-450A-ABE3-18F120FF3D39}">
                <a1611:picAttrSrcUrl xmlns:a1611="http://schemas.microsoft.com/office/drawing/2016/11/main" r:id="rId8"/>
              </a:ext>
            </a:extLst>
          </a:blip>
          <a:srcRect/>
          <a:stretch/>
        </p:blipFill>
        <p:spPr>
          <a:xfrm>
            <a:off x="616528" y="1323003"/>
            <a:ext cx="2548889" cy="20991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98486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airplane in a warehouse&#10;&#10;Description automatically generated with low confidence">
            <a:extLst>
              <a:ext uri="{FF2B5EF4-FFF2-40B4-BE49-F238E27FC236}">
                <a16:creationId xmlns:a16="http://schemas.microsoft.com/office/drawing/2014/main" id="{39610A35-2309-427D-A856-C9BDD60820E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8777" y="912940"/>
            <a:ext cx="2063602" cy="13669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itle 2">
            <a:extLst>
              <a:ext uri="{FF2B5EF4-FFF2-40B4-BE49-F238E27FC236}">
                <a16:creationId xmlns:a16="http://schemas.microsoft.com/office/drawing/2014/main" id="{32D3BC80-7958-4638-95F1-4D492DA7766D}"/>
              </a:ext>
            </a:extLst>
          </p:cNvPr>
          <p:cNvSpPr>
            <a:spLocks noGrp="1"/>
          </p:cNvSpPr>
          <p:nvPr>
            <p:ph type="title"/>
          </p:nvPr>
        </p:nvSpPr>
        <p:spPr>
          <a:xfrm>
            <a:off x="307382" y="-180234"/>
            <a:ext cx="11577235" cy="1325563"/>
          </a:xfrm>
        </p:spPr>
        <p:txBody>
          <a:bodyPr>
            <a:normAutofit/>
          </a:bodyPr>
          <a:lstStyle/>
          <a:p>
            <a:r>
              <a:rPr lang="en-GB" sz="3600" dirty="0"/>
              <a:t>10. Engineering</a:t>
            </a:r>
          </a:p>
        </p:txBody>
      </p:sp>
      <p:sp>
        <p:nvSpPr>
          <p:cNvPr id="10" name="TextBox 9">
            <a:extLst>
              <a:ext uri="{FF2B5EF4-FFF2-40B4-BE49-F238E27FC236}">
                <a16:creationId xmlns:a16="http://schemas.microsoft.com/office/drawing/2014/main" id="{EC23A5C9-F996-4C89-A49E-DA33B289B8B4}"/>
              </a:ext>
            </a:extLst>
          </p:cNvPr>
          <p:cNvSpPr txBox="1"/>
          <p:nvPr/>
        </p:nvSpPr>
        <p:spPr>
          <a:xfrm>
            <a:off x="106563" y="6476469"/>
            <a:ext cx="4984534"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rPr>
              <a:t>Source: Labour Insight (Burning Glass Technologies) and ONS, Annual Population Survey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endParaRPr>
          </a:p>
        </p:txBody>
      </p:sp>
      <p:sp>
        <p:nvSpPr>
          <p:cNvPr id="6" name="TextBox 5">
            <a:extLst>
              <a:ext uri="{FF2B5EF4-FFF2-40B4-BE49-F238E27FC236}">
                <a16:creationId xmlns:a16="http://schemas.microsoft.com/office/drawing/2014/main" id="{4B7036C4-6431-4C82-9DBF-FBC2CA15121B}"/>
              </a:ext>
            </a:extLst>
          </p:cNvPr>
          <p:cNvSpPr txBox="1"/>
          <p:nvPr/>
        </p:nvSpPr>
        <p:spPr>
          <a:xfrm>
            <a:off x="7637466" y="2871927"/>
            <a:ext cx="4109665" cy="2862322"/>
          </a:xfrm>
          <a:prstGeom prst="rect">
            <a:avLst/>
          </a:prstGeom>
          <a:noFill/>
        </p:spPr>
        <p:txBody>
          <a:bodyPr wrap="square" rtlCol="0">
            <a:spAutoFit/>
          </a:bodyPr>
          <a:lstStyle/>
          <a:p>
            <a:pPr>
              <a:buClr>
                <a:schemeClr val="accent3"/>
              </a:buClr>
            </a:pPr>
            <a:r>
              <a:rPr lang="en-GB" sz="1200" b="1" dirty="0">
                <a:latin typeface="Arial" panose="020B0604020202020204" pitchFamily="34" charset="0"/>
                <a:cs typeface="Arial" panose="020B0604020202020204" pitchFamily="34" charset="0"/>
              </a:rPr>
              <a:t>Comments</a:t>
            </a:r>
          </a:p>
          <a:p>
            <a:pPr marL="174625" indent="-174625">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Large demand for maintenance technicians and mechanical engineers</a:t>
            </a:r>
          </a:p>
          <a:p>
            <a:pPr marL="174625" indent="-174625">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Increasing demand in design and product development related careers</a:t>
            </a:r>
          </a:p>
          <a:p>
            <a:pPr marL="174625" indent="-174625">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Ageing workforce will need replacements</a:t>
            </a:r>
          </a:p>
          <a:p>
            <a:pPr marL="174625" indent="-174625">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Need digital literacy, especially MS Excel</a:t>
            </a:r>
          </a:p>
          <a:p>
            <a:pPr>
              <a:buClr>
                <a:schemeClr val="accent3"/>
              </a:buClr>
            </a:pPr>
            <a:endParaRPr lang="en-GB" sz="1200" dirty="0">
              <a:latin typeface="Arial" panose="020B0604020202020204" pitchFamily="34" charset="0"/>
              <a:cs typeface="Arial" panose="020B0604020202020204" pitchFamily="34" charset="0"/>
            </a:endParaRPr>
          </a:p>
          <a:p>
            <a:pPr>
              <a:buClr>
                <a:schemeClr val="accent3"/>
              </a:buClr>
            </a:pPr>
            <a:r>
              <a:rPr lang="en-GB" sz="1200" b="1" dirty="0">
                <a:latin typeface="Arial" panose="020B0604020202020204" pitchFamily="34" charset="0"/>
                <a:cs typeface="Arial" panose="020B0604020202020204" pitchFamily="34" charset="0"/>
              </a:rPr>
              <a:t>Employer Preferred Pathways</a:t>
            </a:r>
          </a:p>
          <a:p>
            <a:pPr marL="171450" indent="-171450">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Further education college</a:t>
            </a:r>
          </a:p>
          <a:p>
            <a:pPr marL="171450" indent="-171450">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Apprenticeships</a:t>
            </a:r>
          </a:p>
          <a:p>
            <a:pPr marL="171450" indent="-171450">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University</a:t>
            </a:r>
          </a:p>
          <a:p>
            <a:pPr>
              <a:buClr>
                <a:schemeClr val="accent3"/>
              </a:buClr>
            </a:pPr>
            <a:r>
              <a:rPr lang="en-GB" sz="1200" dirty="0">
                <a:latin typeface="Arial" panose="020B0604020202020204" pitchFamily="34" charset="0"/>
                <a:cs typeface="Arial" panose="020B0604020202020204" pitchFamily="34" charset="0"/>
              </a:rPr>
              <a:t>(check pathways for each occupation)</a:t>
            </a:r>
          </a:p>
          <a:p>
            <a:pPr marL="171450" indent="-171450">
              <a:buClr>
                <a:schemeClr val="accent3"/>
              </a:buClr>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a:buClr>
                <a:schemeClr val="accent3"/>
              </a:buClr>
            </a:pPr>
            <a:endParaRPr lang="en-GB" sz="1200" dirty="0">
              <a:latin typeface="Arial" panose="020B060402020202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83900F89-7DCE-4223-8F29-D14AB2E722BC}"/>
              </a:ext>
            </a:extLst>
          </p:cNvPr>
          <p:cNvGraphicFramePr>
            <a:graphicFrameLocks noGrp="1"/>
          </p:cNvGraphicFramePr>
          <p:nvPr>
            <p:extLst>
              <p:ext uri="{D42A27DB-BD31-4B8C-83A1-F6EECF244321}">
                <p14:modId xmlns:p14="http://schemas.microsoft.com/office/powerpoint/2010/main" val="1134220718"/>
              </p:ext>
            </p:extLst>
          </p:nvPr>
        </p:nvGraphicFramePr>
        <p:xfrm>
          <a:off x="7704036" y="273214"/>
          <a:ext cx="4043095" cy="2491740"/>
        </p:xfrm>
        <a:graphic>
          <a:graphicData uri="http://schemas.openxmlformats.org/drawingml/2006/table">
            <a:tbl>
              <a:tblPr>
                <a:tableStyleId>{21E4AEA4-8DFA-4A89-87EB-49C32662AFE0}</a:tableStyleId>
              </a:tblPr>
              <a:tblGrid>
                <a:gridCol w="3160965">
                  <a:extLst>
                    <a:ext uri="{9D8B030D-6E8A-4147-A177-3AD203B41FA5}">
                      <a16:colId xmlns:a16="http://schemas.microsoft.com/office/drawing/2014/main" val="2706378457"/>
                    </a:ext>
                  </a:extLst>
                </a:gridCol>
                <a:gridCol w="882130">
                  <a:extLst>
                    <a:ext uri="{9D8B030D-6E8A-4147-A177-3AD203B41FA5}">
                      <a16:colId xmlns:a16="http://schemas.microsoft.com/office/drawing/2014/main" val="2754234505"/>
                    </a:ext>
                  </a:extLst>
                </a:gridCol>
              </a:tblGrid>
              <a:tr h="190500">
                <a:tc>
                  <a:txBody>
                    <a:bodyPr/>
                    <a:lstStyle/>
                    <a:p>
                      <a:pPr algn="ctr" fontAlgn="b"/>
                      <a:r>
                        <a:rPr lang="en-GB" sz="1200" b="1" u="none" strike="noStrike" dirty="0">
                          <a:effectLst/>
                          <a:latin typeface="Arial" panose="020B0604020202020204" pitchFamily="34" charset="0"/>
                          <a:cs typeface="Arial" panose="020B0604020202020204" pitchFamily="34" charset="0"/>
                        </a:rPr>
                        <a:t>Top Vacancies</a:t>
                      </a:r>
                      <a:endParaRPr lang="en-GB" sz="1200" b="1"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1200" b="1" u="none" strike="noStrike" dirty="0">
                          <a:effectLst/>
                          <a:latin typeface="Arial" panose="020B0604020202020204" pitchFamily="34" charset="0"/>
                          <a:cs typeface="Arial" panose="020B0604020202020204" pitchFamily="34" charset="0"/>
                        </a:rPr>
                        <a:t>Last 12 Months</a:t>
                      </a:r>
                      <a:endParaRPr lang="en-GB" sz="1200" b="1" i="0" u="none" strike="noStrike" dirty="0">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683317750"/>
                  </a:ext>
                </a:extLst>
              </a:tr>
              <a:tr h="190500">
                <a:tc>
                  <a:txBody>
                    <a:bodyPr/>
                    <a:lstStyle/>
                    <a:p>
                      <a:pPr algn="l" fontAlgn="b"/>
                      <a:r>
                        <a:rPr lang="en-GB" sz="1200" b="0" i="0" u="none" strike="noStrike">
                          <a:solidFill>
                            <a:srgbClr val="000000"/>
                          </a:solidFill>
                          <a:effectLst/>
                          <a:latin typeface="Arial" panose="020B0604020202020204" pitchFamily="34" charset="0"/>
                        </a:rPr>
                        <a:t>Maintenance Technician</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2,110</a:t>
                      </a:r>
                    </a:p>
                  </a:txBody>
                  <a:tcPr marL="9525" marR="9525" marT="9525" marB="0" anchor="b"/>
                </a:tc>
                <a:extLst>
                  <a:ext uri="{0D108BD9-81ED-4DB2-BD59-A6C34878D82A}">
                    <a16:rowId xmlns:a16="http://schemas.microsoft.com/office/drawing/2014/main" val="1419860495"/>
                  </a:ext>
                </a:extLst>
              </a:tr>
              <a:tr h="190500">
                <a:tc>
                  <a:txBody>
                    <a:bodyPr/>
                    <a:lstStyle/>
                    <a:p>
                      <a:pPr algn="l" fontAlgn="b"/>
                      <a:r>
                        <a:rPr lang="en-GB" sz="1200" b="0" i="0" u="none" strike="noStrike">
                          <a:solidFill>
                            <a:srgbClr val="000000"/>
                          </a:solidFill>
                          <a:effectLst/>
                          <a:latin typeface="Arial" panose="020B0604020202020204" pitchFamily="34" charset="0"/>
                        </a:rPr>
                        <a:t>Mechanical Engineer</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1,408</a:t>
                      </a:r>
                    </a:p>
                  </a:txBody>
                  <a:tcPr marL="9525" marR="9525" marT="9525" marB="0" anchor="b"/>
                </a:tc>
                <a:extLst>
                  <a:ext uri="{0D108BD9-81ED-4DB2-BD59-A6C34878D82A}">
                    <a16:rowId xmlns:a16="http://schemas.microsoft.com/office/drawing/2014/main" val="621354874"/>
                  </a:ext>
                </a:extLst>
              </a:tr>
              <a:tr h="190500">
                <a:tc>
                  <a:txBody>
                    <a:bodyPr/>
                    <a:lstStyle/>
                    <a:p>
                      <a:pPr algn="l" fontAlgn="b"/>
                      <a:r>
                        <a:rPr lang="en-GB" sz="1200" b="0" i="0" u="none" strike="noStrike">
                          <a:solidFill>
                            <a:srgbClr val="000000"/>
                          </a:solidFill>
                          <a:effectLst/>
                          <a:latin typeface="Arial" panose="020B0604020202020204" pitchFamily="34" charset="0"/>
                        </a:rPr>
                        <a:t>Electrical Engineer</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898</a:t>
                      </a:r>
                    </a:p>
                  </a:txBody>
                  <a:tcPr marL="9525" marR="9525" marT="9525" marB="0" anchor="b"/>
                </a:tc>
                <a:extLst>
                  <a:ext uri="{0D108BD9-81ED-4DB2-BD59-A6C34878D82A}">
                    <a16:rowId xmlns:a16="http://schemas.microsoft.com/office/drawing/2014/main" val="1105971721"/>
                  </a:ext>
                </a:extLst>
              </a:tr>
              <a:tr h="190500">
                <a:tc>
                  <a:txBody>
                    <a:bodyPr/>
                    <a:lstStyle/>
                    <a:p>
                      <a:pPr algn="l" fontAlgn="b"/>
                      <a:r>
                        <a:rPr lang="en-GB" sz="1200" b="0" i="0" u="none" strike="noStrike">
                          <a:solidFill>
                            <a:srgbClr val="000000"/>
                          </a:solidFill>
                          <a:effectLst/>
                          <a:latin typeface="Arial" panose="020B0604020202020204" pitchFamily="34" charset="0"/>
                        </a:rPr>
                        <a:t>Industrial Engineer</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670</a:t>
                      </a:r>
                    </a:p>
                  </a:txBody>
                  <a:tcPr marL="9525" marR="9525" marT="9525" marB="0" anchor="b"/>
                </a:tc>
                <a:extLst>
                  <a:ext uri="{0D108BD9-81ED-4DB2-BD59-A6C34878D82A}">
                    <a16:rowId xmlns:a16="http://schemas.microsoft.com/office/drawing/2014/main" val="1066426041"/>
                  </a:ext>
                </a:extLst>
              </a:tr>
              <a:tr h="190500">
                <a:tc>
                  <a:txBody>
                    <a:bodyPr/>
                    <a:lstStyle/>
                    <a:p>
                      <a:pPr algn="l" fontAlgn="b"/>
                      <a:r>
                        <a:rPr lang="en-GB" sz="1200" b="0" i="0" u="none" strike="noStrike">
                          <a:solidFill>
                            <a:srgbClr val="000000"/>
                          </a:solidFill>
                          <a:effectLst/>
                          <a:latin typeface="Arial" panose="020B0604020202020204" pitchFamily="34" charset="0"/>
                        </a:rPr>
                        <a:t>Engineering Manager</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654</a:t>
                      </a:r>
                    </a:p>
                  </a:txBody>
                  <a:tcPr marL="9525" marR="9525" marT="9525" marB="0" anchor="b"/>
                </a:tc>
                <a:extLst>
                  <a:ext uri="{0D108BD9-81ED-4DB2-BD59-A6C34878D82A}">
                    <a16:rowId xmlns:a16="http://schemas.microsoft.com/office/drawing/2014/main" val="2491381818"/>
                  </a:ext>
                </a:extLst>
              </a:tr>
              <a:tr h="190500">
                <a:tc>
                  <a:txBody>
                    <a:bodyPr/>
                    <a:lstStyle/>
                    <a:p>
                      <a:pPr algn="l" fontAlgn="b"/>
                      <a:r>
                        <a:rPr lang="en-GB" sz="1200" b="0" i="0" u="none" strike="noStrike">
                          <a:solidFill>
                            <a:srgbClr val="000000"/>
                          </a:solidFill>
                          <a:effectLst/>
                          <a:latin typeface="Arial" panose="020B0604020202020204" pitchFamily="34" charset="0"/>
                        </a:rPr>
                        <a:t>Repair / Service Technician</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598</a:t>
                      </a:r>
                    </a:p>
                  </a:txBody>
                  <a:tcPr marL="9525" marR="9525" marT="9525" marB="0" anchor="b"/>
                </a:tc>
                <a:extLst>
                  <a:ext uri="{0D108BD9-81ED-4DB2-BD59-A6C34878D82A}">
                    <a16:rowId xmlns:a16="http://schemas.microsoft.com/office/drawing/2014/main" val="2897951265"/>
                  </a:ext>
                </a:extLst>
              </a:tr>
              <a:tr h="190500">
                <a:tc>
                  <a:txBody>
                    <a:bodyPr/>
                    <a:lstStyle/>
                    <a:p>
                      <a:pPr algn="l" fontAlgn="b"/>
                      <a:r>
                        <a:rPr lang="en-GB" sz="1200" b="0" i="0" u="none" strike="noStrike">
                          <a:solidFill>
                            <a:srgbClr val="000000"/>
                          </a:solidFill>
                          <a:effectLst/>
                          <a:latin typeface="Arial" panose="020B0604020202020204" pitchFamily="34" charset="0"/>
                        </a:rPr>
                        <a:t>Product Development Engineer</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538</a:t>
                      </a:r>
                    </a:p>
                  </a:txBody>
                  <a:tcPr marL="9525" marR="9525" marT="9525" marB="0" anchor="b"/>
                </a:tc>
                <a:extLst>
                  <a:ext uri="{0D108BD9-81ED-4DB2-BD59-A6C34878D82A}">
                    <a16:rowId xmlns:a16="http://schemas.microsoft.com/office/drawing/2014/main" val="785592487"/>
                  </a:ext>
                </a:extLst>
              </a:tr>
              <a:tr h="190500">
                <a:tc>
                  <a:txBody>
                    <a:bodyPr/>
                    <a:lstStyle/>
                    <a:p>
                      <a:pPr algn="l" fontAlgn="b"/>
                      <a:r>
                        <a:rPr lang="en-GB" sz="1200" b="0" i="0" u="none" strike="noStrike">
                          <a:solidFill>
                            <a:srgbClr val="000000"/>
                          </a:solidFill>
                          <a:effectLst/>
                          <a:latin typeface="Arial" panose="020B0604020202020204" pitchFamily="34" charset="0"/>
                        </a:rPr>
                        <a:t>Electrical / Electronic Engineering Technician</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346</a:t>
                      </a:r>
                    </a:p>
                  </a:txBody>
                  <a:tcPr marL="9525" marR="9525" marT="9525" marB="0" anchor="b"/>
                </a:tc>
                <a:extLst>
                  <a:ext uri="{0D108BD9-81ED-4DB2-BD59-A6C34878D82A}">
                    <a16:rowId xmlns:a16="http://schemas.microsoft.com/office/drawing/2014/main" val="4222735171"/>
                  </a:ext>
                </a:extLst>
              </a:tr>
              <a:tr h="190500">
                <a:tc>
                  <a:txBody>
                    <a:bodyPr/>
                    <a:lstStyle/>
                    <a:p>
                      <a:pPr algn="l" fontAlgn="b"/>
                      <a:r>
                        <a:rPr lang="en-GB" sz="1200" b="0" i="0" u="none" strike="noStrike">
                          <a:solidFill>
                            <a:srgbClr val="000000"/>
                          </a:solidFill>
                          <a:effectLst/>
                          <a:latin typeface="Arial" panose="020B0604020202020204" pitchFamily="34" charset="0"/>
                        </a:rPr>
                        <a:t>Electronics Engineer</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357</a:t>
                      </a:r>
                    </a:p>
                  </a:txBody>
                  <a:tcPr marL="9525" marR="9525" marT="9525" marB="0" anchor="b"/>
                </a:tc>
                <a:extLst>
                  <a:ext uri="{0D108BD9-81ED-4DB2-BD59-A6C34878D82A}">
                    <a16:rowId xmlns:a16="http://schemas.microsoft.com/office/drawing/2014/main" val="82625340"/>
                  </a:ext>
                </a:extLst>
              </a:tr>
              <a:tr h="190500">
                <a:tc>
                  <a:txBody>
                    <a:bodyPr/>
                    <a:lstStyle/>
                    <a:p>
                      <a:pPr algn="l" fontAlgn="b"/>
                      <a:r>
                        <a:rPr lang="en-GB" sz="1200" b="0" i="0" u="none" strike="noStrike">
                          <a:solidFill>
                            <a:srgbClr val="000000"/>
                          </a:solidFill>
                          <a:effectLst/>
                          <a:latin typeface="Arial" panose="020B0604020202020204" pitchFamily="34" charset="0"/>
                        </a:rPr>
                        <a:t>Maintenance / Service Supervisor</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358</a:t>
                      </a:r>
                    </a:p>
                  </a:txBody>
                  <a:tcPr marL="9525" marR="9525" marT="9525" marB="0" anchor="b"/>
                </a:tc>
                <a:extLst>
                  <a:ext uri="{0D108BD9-81ED-4DB2-BD59-A6C34878D82A}">
                    <a16:rowId xmlns:a16="http://schemas.microsoft.com/office/drawing/2014/main" val="859360551"/>
                  </a:ext>
                </a:extLst>
              </a:tr>
              <a:tr h="190500">
                <a:tc>
                  <a:txBody>
                    <a:bodyPr/>
                    <a:lstStyle/>
                    <a:p>
                      <a:pPr algn="l" fontAlgn="b"/>
                      <a:r>
                        <a:rPr lang="en-GB" sz="1200" b="0" i="0" u="none" strike="noStrike" dirty="0">
                          <a:solidFill>
                            <a:srgbClr val="000000"/>
                          </a:solidFill>
                          <a:effectLst/>
                          <a:latin typeface="Arial" panose="020B0604020202020204" pitchFamily="34" charset="0"/>
                        </a:rPr>
                        <a:t>CAD Designer / Draughtsperson/Draughtsman</a:t>
                      </a:r>
                    </a:p>
                  </a:txBody>
                  <a:tcPr marL="9525" marR="9525" marT="9525" marB="0" anchor="b"/>
                </a:tc>
                <a:tc>
                  <a:txBody>
                    <a:bodyPr/>
                    <a:lstStyle/>
                    <a:p>
                      <a:pPr algn="ctr" fontAlgn="b"/>
                      <a:r>
                        <a:rPr lang="en-GB" sz="1200" b="0" i="0" u="none" strike="noStrike" dirty="0">
                          <a:solidFill>
                            <a:srgbClr val="000000"/>
                          </a:solidFill>
                          <a:effectLst/>
                          <a:latin typeface="Arial" panose="020B0604020202020204" pitchFamily="34" charset="0"/>
                        </a:rPr>
                        <a:t>309</a:t>
                      </a:r>
                    </a:p>
                  </a:txBody>
                  <a:tcPr marL="9525" marR="9525" marT="9525" marB="0" anchor="b"/>
                </a:tc>
                <a:extLst>
                  <a:ext uri="{0D108BD9-81ED-4DB2-BD59-A6C34878D82A}">
                    <a16:rowId xmlns:a16="http://schemas.microsoft.com/office/drawing/2014/main" val="659245249"/>
                  </a:ext>
                </a:extLst>
              </a:tr>
            </a:tbl>
          </a:graphicData>
        </a:graphic>
      </p:graphicFrame>
      <p:graphicFrame>
        <p:nvGraphicFramePr>
          <p:cNvPr id="8" name="Table 7">
            <a:extLst>
              <a:ext uri="{FF2B5EF4-FFF2-40B4-BE49-F238E27FC236}">
                <a16:creationId xmlns:a16="http://schemas.microsoft.com/office/drawing/2014/main" id="{0C607E0C-3008-47BF-BE37-BF8C4835C12A}"/>
              </a:ext>
            </a:extLst>
          </p:cNvPr>
          <p:cNvGraphicFramePr>
            <a:graphicFrameLocks noGrp="1"/>
          </p:cNvGraphicFramePr>
          <p:nvPr>
            <p:extLst>
              <p:ext uri="{D42A27DB-BD31-4B8C-83A1-F6EECF244321}">
                <p14:modId xmlns:p14="http://schemas.microsoft.com/office/powerpoint/2010/main" val="2905259739"/>
              </p:ext>
            </p:extLst>
          </p:nvPr>
        </p:nvGraphicFramePr>
        <p:xfrm>
          <a:off x="7704036" y="5430356"/>
          <a:ext cx="3312786" cy="1154430"/>
        </p:xfrm>
        <a:graphic>
          <a:graphicData uri="http://schemas.openxmlformats.org/drawingml/2006/table">
            <a:tbl>
              <a:tblPr>
                <a:tableStyleId>{00A15C55-8517-42AA-B614-E9B94910E393}</a:tableStyleId>
              </a:tblPr>
              <a:tblGrid>
                <a:gridCol w="3312786">
                  <a:extLst>
                    <a:ext uri="{9D8B030D-6E8A-4147-A177-3AD203B41FA5}">
                      <a16:colId xmlns:a16="http://schemas.microsoft.com/office/drawing/2014/main" val="2706378457"/>
                    </a:ext>
                  </a:extLst>
                </a:gridCol>
              </a:tblGrid>
              <a:tr h="190500">
                <a:tc>
                  <a:txBody>
                    <a:bodyPr/>
                    <a:lstStyle/>
                    <a:p>
                      <a:pPr algn="ctr" fontAlgn="b"/>
                      <a:r>
                        <a:rPr lang="en-GB" sz="1200" b="1" u="none" strike="noStrike" dirty="0">
                          <a:effectLst/>
                          <a:latin typeface="Arial" panose="020B0604020202020204" pitchFamily="34" charset="0"/>
                          <a:cs typeface="Arial" panose="020B0604020202020204" pitchFamily="34" charset="0"/>
                        </a:rPr>
                        <a:t>Top 5 Core Competencies/Skills Needed</a:t>
                      </a:r>
                      <a:endParaRPr lang="en-GB" sz="1200" b="1"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683317750"/>
                  </a:ext>
                </a:extLst>
              </a:tr>
              <a:tr h="190500">
                <a:tc>
                  <a:txBody>
                    <a:bodyPr/>
                    <a:lstStyle/>
                    <a:p>
                      <a:pPr algn="ctr" fontAlgn="b"/>
                      <a:r>
                        <a:rPr lang="en-GB" sz="1200" b="0" i="0" u="none" strike="noStrike" dirty="0">
                          <a:effectLst/>
                          <a:latin typeface="Arial" panose="020B0604020202020204" pitchFamily="34" charset="0"/>
                          <a:cs typeface="Arial" panose="020B0604020202020204" pitchFamily="34" charset="0"/>
                        </a:rPr>
                        <a:t>Communication Skills</a:t>
                      </a:r>
                    </a:p>
                  </a:txBody>
                  <a:tcPr marL="9525" marR="9525" marT="9525" marB="0" anchor="b"/>
                </a:tc>
                <a:extLst>
                  <a:ext uri="{0D108BD9-81ED-4DB2-BD59-A6C34878D82A}">
                    <a16:rowId xmlns:a16="http://schemas.microsoft.com/office/drawing/2014/main" val="1419860495"/>
                  </a:ext>
                </a:extLst>
              </a:tr>
              <a:tr h="190500">
                <a:tc>
                  <a:txBody>
                    <a:bodyPr/>
                    <a:lstStyle/>
                    <a:p>
                      <a:pPr algn="ctr" fontAlgn="b"/>
                      <a:r>
                        <a:rPr lang="en-GB" sz="1200" b="0" i="0" u="none" strike="noStrike" dirty="0">
                          <a:effectLst/>
                          <a:latin typeface="Arial" panose="020B0604020202020204" pitchFamily="34" charset="0"/>
                          <a:cs typeface="Arial" panose="020B0604020202020204" pitchFamily="34" charset="0"/>
                        </a:rPr>
                        <a:t>Problem Solving</a:t>
                      </a:r>
                    </a:p>
                  </a:txBody>
                  <a:tcPr marL="9525" marR="9525" marT="9525" marB="0" anchor="b"/>
                </a:tc>
                <a:extLst>
                  <a:ext uri="{0D108BD9-81ED-4DB2-BD59-A6C34878D82A}">
                    <a16:rowId xmlns:a16="http://schemas.microsoft.com/office/drawing/2014/main" val="621354874"/>
                  </a:ext>
                </a:extLst>
              </a:tr>
              <a:tr h="190500">
                <a:tc>
                  <a:txBody>
                    <a:bodyPr/>
                    <a:lstStyle/>
                    <a:p>
                      <a:pPr algn="ctr" fontAlgn="b"/>
                      <a:r>
                        <a:rPr lang="en-GB" sz="1200" b="0" i="0" u="none" strike="noStrike" dirty="0">
                          <a:effectLst/>
                          <a:latin typeface="Arial" panose="020B0604020202020204" pitchFamily="34" charset="0"/>
                          <a:cs typeface="Arial" panose="020B0604020202020204" pitchFamily="34" charset="0"/>
                        </a:rPr>
                        <a:t>Planning and Organisational Skills</a:t>
                      </a:r>
                    </a:p>
                  </a:txBody>
                  <a:tcPr marL="9525" marR="9525" marT="9525" marB="0" anchor="b"/>
                </a:tc>
                <a:extLst>
                  <a:ext uri="{0D108BD9-81ED-4DB2-BD59-A6C34878D82A}">
                    <a16:rowId xmlns:a16="http://schemas.microsoft.com/office/drawing/2014/main" val="2897951265"/>
                  </a:ext>
                </a:extLst>
              </a:tr>
              <a:tr h="190500">
                <a:tc>
                  <a:txBody>
                    <a:bodyPr/>
                    <a:lstStyle/>
                    <a:p>
                      <a:pPr algn="ctr" fontAlgn="b"/>
                      <a:r>
                        <a:rPr lang="en-GB" sz="1200" b="0" i="0" u="none" strike="noStrike" dirty="0">
                          <a:effectLst/>
                          <a:latin typeface="Arial" panose="020B0604020202020204" pitchFamily="34" charset="0"/>
                          <a:cs typeface="Arial" panose="020B0604020202020204" pitchFamily="34" charset="0"/>
                        </a:rPr>
                        <a:t>Creativity</a:t>
                      </a:r>
                    </a:p>
                  </a:txBody>
                  <a:tcPr marL="9525" marR="9525" marT="9525" marB="0" anchor="b"/>
                </a:tc>
                <a:extLst>
                  <a:ext uri="{0D108BD9-81ED-4DB2-BD59-A6C34878D82A}">
                    <a16:rowId xmlns:a16="http://schemas.microsoft.com/office/drawing/2014/main" val="785592487"/>
                  </a:ext>
                </a:extLst>
              </a:tr>
              <a:tr h="19050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0" u="none" strike="noStrike" dirty="0">
                          <a:effectLst/>
                          <a:latin typeface="Arial" panose="020B0604020202020204" pitchFamily="34" charset="0"/>
                          <a:cs typeface="Arial" panose="020B0604020202020204" pitchFamily="34" charset="0"/>
                        </a:rPr>
                        <a:t>Detail Orientated</a:t>
                      </a:r>
                    </a:p>
                  </a:txBody>
                  <a:tcPr marL="9525" marR="9525" marT="9525" marB="0" anchor="b"/>
                </a:tc>
                <a:extLst>
                  <a:ext uri="{0D108BD9-81ED-4DB2-BD59-A6C34878D82A}">
                    <a16:rowId xmlns:a16="http://schemas.microsoft.com/office/drawing/2014/main" val="4222735171"/>
                  </a:ext>
                </a:extLst>
              </a:tr>
            </a:tbl>
          </a:graphicData>
        </a:graphic>
      </p:graphicFrame>
      <p:pic>
        <p:nvPicPr>
          <p:cNvPr id="9" name="Graphic 8" descr="Smiling face with no fill">
            <a:extLst>
              <a:ext uri="{FF2B5EF4-FFF2-40B4-BE49-F238E27FC236}">
                <a16:creationId xmlns:a16="http://schemas.microsoft.com/office/drawing/2014/main" id="{56A2E93A-B5B2-49A1-893D-C19FB157F7E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277600" y="5788025"/>
            <a:ext cx="914400" cy="914400"/>
          </a:xfrm>
          <a:prstGeom prst="rect">
            <a:avLst/>
          </a:prstGeom>
        </p:spPr>
      </p:pic>
      <p:graphicFrame>
        <p:nvGraphicFramePr>
          <p:cNvPr id="12" name="Chart 11">
            <a:extLst>
              <a:ext uri="{FF2B5EF4-FFF2-40B4-BE49-F238E27FC236}">
                <a16:creationId xmlns:a16="http://schemas.microsoft.com/office/drawing/2014/main" id="{966B0404-F122-4E1B-9E0E-B2BD04B16ECF}"/>
              </a:ext>
            </a:extLst>
          </p:cNvPr>
          <p:cNvGraphicFramePr>
            <a:graphicFrameLocks/>
          </p:cNvGraphicFramePr>
          <p:nvPr>
            <p:extLst>
              <p:ext uri="{D42A27DB-BD31-4B8C-83A1-F6EECF244321}">
                <p14:modId xmlns:p14="http://schemas.microsoft.com/office/powerpoint/2010/main" val="2285481475"/>
              </p:ext>
            </p:extLst>
          </p:nvPr>
        </p:nvGraphicFramePr>
        <p:xfrm>
          <a:off x="498864" y="3838259"/>
          <a:ext cx="6648857" cy="2613358"/>
        </p:xfrm>
        <a:graphic>
          <a:graphicData uri="http://schemas.openxmlformats.org/drawingml/2006/chart">
            <c:chart xmlns:c="http://schemas.openxmlformats.org/drawingml/2006/chart" xmlns:r="http://schemas.openxmlformats.org/officeDocument/2006/relationships" r:id="rId5"/>
          </a:graphicData>
        </a:graphic>
      </p:graphicFrame>
      <p:pic>
        <p:nvPicPr>
          <p:cNvPr id="14" name="Picture 13" descr="A picture containing outdoor, table, water, sitting&#10;&#10;Description automatically generated">
            <a:extLst>
              <a:ext uri="{FF2B5EF4-FFF2-40B4-BE49-F238E27FC236}">
                <a16:creationId xmlns:a16="http://schemas.microsoft.com/office/drawing/2014/main" id="{EBA6BA94-F22D-46B6-A694-BFF62DCF7BF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02580" y="2047536"/>
            <a:ext cx="2370898" cy="15821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descr="A person sitting at a desk&#10;&#10;Description automatically generated">
            <a:extLst>
              <a:ext uri="{FF2B5EF4-FFF2-40B4-BE49-F238E27FC236}">
                <a16:creationId xmlns:a16="http://schemas.microsoft.com/office/drawing/2014/main" id="{ACBE014D-D8F5-477E-B4FB-C32966DF5CB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084458" y="1986395"/>
            <a:ext cx="2192427" cy="16433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Picture 15" descr="A picture containing building, outdoor, car, sitting&#10;&#10;Description automatically generated">
            <a:extLst>
              <a:ext uri="{FF2B5EF4-FFF2-40B4-BE49-F238E27FC236}">
                <a16:creationId xmlns:a16="http://schemas.microsoft.com/office/drawing/2014/main" id="{DAADFB30-0ED7-4712-83CB-7184ED4A53A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06791" y="877996"/>
            <a:ext cx="2062739" cy="13751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78827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32D3BC80-7958-4638-95F1-4D492DA7766D}"/>
              </a:ext>
            </a:extLst>
          </p:cNvPr>
          <p:cNvSpPr>
            <a:spLocks noGrp="1"/>
          </p:cNvSpPr>
          <p:nvPr>
            <p:ph type="title"/>
          </p:nvPr>
        </p:nvSpPr>
        <p:spPr>
          <a:xfrm>
            <a:off x="307382" y="-180234"/>
            <a:ext cx="11577235" cy="1325563"/>
          </a:xfrm>
        </p:spPr>
        <p:txBody>
          <a:bodyPr>
            <a:normAutofit/>
          </a:bodyPr>
          <a:lstStyle/>
          <a:p>
            <a:r>
              <a:rPr lang="en-GB" sz="3600" dirty="0"/>
              <a:t>Top 75 Occupations in Demand</a:t>
            </a:r>
          </a:p>
        </p:txBody>
      </p:sp>
      <p:sp>
        <p:nvSpPr>
          <p:cNvPr id="10" name="TextBox 9">
            <a:extLst>
              <a:ext uri="{FF2B5EF4-FFF2-40B4-BE49-F238E27FC236}">
                <a16:creationId xmlns:a16="http://schemas.microsoft.com/office/drawing/2014/main" id="{EC23A5C9-F996-4C89-A49E-DA33B289B8B4}"/>
              </a:ext>
            </a:extLst>
          </p:cNvPr>
          <p:cNvSpPr txBox="1"/>
          <p:nvPr/>
        </p:nvSpPr>
        <p:spPr>
          <a:xfrm>
            <a:off x="106563" y="6476469"/>
            <a:ext cx="4984534"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rPr>
              <a:t>Source: Labour Insight (Burning Glass Technologies) and ONS, Annual Population Survey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endParaRPr>
          </a:p>
        </p:txBody>
      </p:sp>
      <p:sp>
        <p:nvSpPr>
          <p:cNvPr id="17" name="TextBox 16">
            <a:extLst>
              <a:ext uri="{FF2B5EF4-FFF2-40B4-BE49-F238E27FC236}">
                <a16:creationId xmlns:a16="http://schemas.microsoft.com/office/drawing/2014/main" id="{CB44CD53-C7D1-4B06-875C-380B07F70EC7}"/>
              </a:ext>
            </a:extLst>
          </p:cNvPr>
          <p:cNvSpPr txBox="1"/>
          <p:nvPr/>
        </p:nvSpPr>
        <p:spPr>
          <a:xfrm>
            <a:off x="476574" y="892863"/>
            <a:ext cx="6098582" cy="5478423"/>
          </a:xfrm>
          <a:prstGeom prst="rect">
            <a:avLst/>
          </a:prstGeom>
          <a:noFill/>
        </p:spPr>
        <p:txBody>
          <a:bodyPr wrap="square">
            <a:spAutoFit/>
          </a:bodyPr>
          <a:lstStyle/>
          <a:p>
            <a:r>
              <a:rPr lang="en-GB" sz="1400" dirty="0">
                <a:latin typeface="Arial" panose="020B0604020202020204" pitchFamily="34" charset="0"/>
                <a:cs typeface="Arial" panose="020B0604020202020204" pitchFamily="34" charset="0"/>
              </a:rPr>
              <a:t>Office / Administrative Assistant</a:t>
            </a:r>
          </a:p>
          <a:p>
            <a:r>
              <a:rPr lang="en-GB" sz="1400" dirty="0">
                <a:latin typeface="Arial" panose="020B0604020202020204" pitchFamily="34" charset="0"/>
                <a:cs typeface="Arial" panose="020B0604020202020204" pitchFamily="34" charset="0"/>
              </a:rPr>
              <a:t>Customer Service Representative</a:t>
            </a:r>
          </a:p>
          <a:p>
            <a:r>
              <a:rPr lang="en-GB" sz="1400" dirty="0">
                <a:latin typeface="Arial" panose="020B0604020202020204" pitchFamily="34" charset="0"/>
                <a:cs typeface="Arial" panose="020B0604020202020204" pitchFamily="34" charset="0"/>
              </a:rPr>
              <a:t>Labourer / Material Handler</a:t>
            </a:r>
          </a:p>
          <a:p>
            <a:r>
              <a:rPr lang="en-GB" sz="1400" dirty="0">
                <a:latin typeface="Arial" panose="020B0604020202020204" pitchFamily="34" charset="0"/>
                <a:cs typeface="Arial" panose="020B0604020202020204" pitchFamily="34" charset="0"/>
              </a:rPr>
              <a:t>Software Developer / Engineer</a:t>
            </a:r>
          </a:p>
          <a:p>
            <a:r>
              <a:rPr lang="en-GB" sz="1400" dirty="0">
                <a:latin typeface="Arial" panose="020B0604020202020204" pitchFamily="34" charset="0"/>
                <a:cs typeface="Arial" panose="020B0604020202020204" pitchFamily="34" charset="0"/>
              </a:rPr>
              <a:t>Account Manager / Representative</a:t>
            </a:r>
          </a:p>
          <a:p>
            <a:r>
              <a:rPr lang="en-GB" sz="1400" dirty="0">
                <a:latin typeface="Arial" panose="020B0604020202020204" pitchFamily="34" charset="0"/>
                <a:cs typeface="Arial" panose="020B0604020202020204" pitchFamily="34" charset="0"/>
              </a:rPr>
              <a:t>Caregiver / Personal Care Aide</a:t>
            </a:r>
          </a:p>
          <a:p>
            <a:r>
              <a:rPr lang="en-GB" sz="1400" dirty="0">
                <a:latin typeface="Arial" panose="020B0604020202020204" pitchFamily="34" charset="0"/>
                <a:cs typeface="Arial" panose="020B0604020202020204" pitchFamily="34" charset="0"/>
              </a:rPr>
              <a:t>Registered General Nurse (RGN)</a:t>
            </a:r>
          </a:p>
          <a:p>
            <a:r>
              <a:rPr lang="en-GB" sz="1400" dirty="0">
                <a:latin typeface="Arial" panose="020B0604020202020204" pitchFamily="34" charset="0"/>
                <a:cs typeface="Arial" panose="020B0604020202020204" pitchFamily="34" charset="0"/>
              </a:rPr>
              <a:t>Project Manager</a:t>
            </a:r>
          </a:p>
          <a:p>
            <a:r>
              <a:rPr lang="en-GB" sz="1400" dirty="0">
                <a:latin typeface="Arial" panose="020B0604020202020204" pitchFamily="34" charset="0"/>
                <a:cs typeface="Arial" panose="020B0604020202020204" pitchFamily="34" charset="0"/>
              </a:rPr>
              <a:t>Production Worker</a:t>
            </a:r>
          </a:p>
          <a:p>
            <a:r>
              <a:rPr lang="en-GB" sz="1400" dirty="0">
                <a:latin typeface="Arial" panose="020B0604020202020204" pitchFamily="34" charset="0"/>
                <a:cs typeface="Arial" panose="020B0604020202020204" pitchFamily="34" charset="0"/>
              </a:rPr>
              <a:t>Warehouse / Inventory Associate</a:t>
            </a:r>
          </a:p>
          <a:p>
            <a:r>
              <a:rPr lang="en-GB" sz="1400" dirty="0">
                <a:latin typeface="Arial" panose="020B0604020202020204" pitchFamily="34" charset="0"/>
                <a:cs typeface="Arial" panose="020B0604020202020204" pitchFamily="34" charset="0"/>
              </a:rPr>
              <a:t>Delivery Driver</a:t>
            </a:r>
          </a:p>
          <a:p>
            <a:r>
              <a:rPr lang="en-GB" sz="1400" dirty="0">
                <a:latin typeface="Arial" panose="020B0604020202020204" pitchFamily="34" charset="0"/>
                <a:cs typeface="Arial" panose="020B0604020202020204" pitchFamily="34" charset="0"/>
              </a:rPr>
              <a:t>General cleaner</a:t>
            </a:r>
          </a:p>
          <a:p>
            <a:r>
              <a:rPr lang="en-GB" sz="1400" dirty="0">
                <a:latin typeface="Arial" panose="020B0604020202020204" pitchFamily="34" charset="0"/>
                <a:cs typeface="Arial" panose="020B0604020202020204" pitchFamily="34" charset="0"/>
              </a:rPr>
              <a:t>Bookkeeper / Accounting Clerk</a:t>
            </a:r>
          </a:p>
          <a:p>
            <a:r>
              <a:rPr lang="en-GB" sz="1400" dirty="0">
                <a:latin typeface="Arial" panose="020B0604020202020204" pitchFamily="34" charset="0"/>
                <a:cs typeface="Arial" panose="020B0604020202020204" pitchFamily="34" charset="0"/>
              </a:rPr>
              <a:t>Chef</a:t>
            </a:r>
          </a:p>
          <a:p>
            <a:r>
              <a:rPr lang="en-GB" sz="1400" dirty="0">
                <a:latin typeface="Arial" panose="020B0604020202020204" pitchFamily="34" charset="0"/>
                <a:cs typeface="Arial" panose="020B0604020202020204" pitchFamily="34" charset="0"/>
              </a:rPr>
              <a:t>Computer Support Specialist</a:t>
            </a:r>
          </a:p>
          <a:p>
            <a:r>
              <a:rPr lang="en-GB" sz="1400" dirty="0">
                <a:latin typeface="Arial" panose="020B0604020202020204" pitchFamily="34" charset="0"/>
                <a:cs typeface="Arial" panose="020B0604020202020204" pitchFamily="34" charset="0"/>
              </a:rPr>
              <a:t>Care assistant</a:t>
            </a:r>
          </a:p>
          <a:p>
            <a:r>
              <a:rPr lang="en-GB" sz="1400" dirty="0">
                <a:latin typeface="Arial" panose="020B0604020202020204" pitchFamily="34" charset="0"/>
                <a:cs typeface="Arial" panose="020B0604020202020204" pitchFamily="34" charset="0"/>
              </a:rPr>
              <a:t>Accountant</a:t>
            </a:r>
          </a:p>
          <a:p>
            <a:r>
              <a:rPr lang="en-GB" sz="1400" dirty="0">
                <a:latin typeface="Arial" panose="020B0604020202020204" pitchFamily="34" charset="0"/>
                <a:cs typeface="Arial" panose="020B0604020202020204" pitchFamily="34" charset="0"/>
              </a:rPr>
              <a:t>Teaching Assistant</a:t>
            </a:r>
          </a:p>
          <a:p>
            <a:r>
              <a:rPr lang="en-GB" sz="1400" dirty="0">
                <a:latin typeface="Arial" panose="020B0604020202020204" pitchFamily="34" charset="0"/>
                <a:cs typeface="Arial" panose="020B0604020202020204" pitchFamily="34" charset="0"/>
              </a:rPr>
              <a:t>Maintenance Technician</a:t>
            </a:r>
          </a:p>
          <a:p>
            <a:r>
              <a:rPr lang="en-GB" sz="1400" dirty="0">
                <a:latin typeface="Arial" panose="020B0604020202020204" pitchFamily="34" charset="0"/>
                <a:cs typeface="Arial" panose="020B0604020202020204" pitchFamily="34" charset="0"/>
              </a:rPr>
              <a:t>Sales Manager</a:t>
            </a:r>
          </a:p>
          <a:p>
            <a:r>
              <a:rPr lang="en-GB" sz="1400" dirty="0">
                <a:latin typeface="Arial" panose="020B0604020202020204" pitchFamily="34" charset="0"/>
                <a:cs typeface="Arial" panose="020B0604020202020204" pitchFamily="34" charset="0"/>
              </a:rPr>
              <a:t>HGV / LGV Class 1 Driver</a:t>
            </a:r>
          </a:p>
          <a:p>
            <a:r>
              <a:rPr lang="en-GB" sz="1400" dirty="0">
                <a:latin typeface="Arial" panose="020B0604020202020204" pitchFamily="34" charset="0"/>
                <a:cs typeface="Arial" panose="020B0604020202020204" pitchFamily="34" charset="0"/>
              </a:rPr>
              <a:t>HGV / LGV Class 2 Driver</a:t>
            </a:r>
          </a:p>
          <a:p>
            <a:r>
              <a:rPr lang="en-GB" sz="1400" dirty="0">
                <a:latin typeface="Arial" panose="020B0604020202020204" pitchFamily="34" charset="0"/>
                <a:cs typeface="Arial" panose="020B0604020202020204" pitchFamily="34" charset="0"/>
              </a:rPr>
              <a:t>Human Resources / Labour Relations Specialist</a:t>
            </a:r>
          </a:p>
          <a:p>
            <a:r>
              <a:rPr lang="en-GB" sz="1400" dirty="0">
                <a:latin typeface="Arial" panose="020B0604020202020204" pitchFamily="34" charset="0"/>
                <a:cs typeface="Arial" panose="020B0604020202020204" pitchFamily="34" charset="0"/>
              </a:rPr>
              <a:t>Sales Assistant</a:t>
            </a:r>
          </a:p>
          <a:p>
            <a:r>
              <a:rPr lang="en-GB" sz="1400" dirty="0">
                <a:latin typeface="Arial" panose="020B0604020202020204" pitchFamily="34" charset="0"/>
                <a:cs typeface="Arial" panose="020B0604020202020204" pitchFamily="34" charset="0"/>
              </a:rPr>
              <a:t>Automotive Service Technician / Mechanic</a:t>
            </a:r>
          </a:p>
        </p:txBody>
      </p:sp>
      <p:sp>
        <p:nvSpPr>
          <p:cNvPr id="18" name="TextBox 17">
            <a:extLst>
              <a:ext uri="{FF2B5EF4-FFF2-40B4-BE49-F238E27FC236}">
                <a16:creationId xmlns:a16="http://schemas.microsoft.com/office/drawing/2014/main" id="{9D0F4DA8-0D79-4255-9361-6ADAB1D508CA}"/>
              </a:ext>
            </a:extLst>
          </p:cNvPr>
          <p:cNvSpPr txBox="1"/>
          <p:nvPr/>
        </p:nvSpPr>
        <p:spPr>
          <a:xfrm>
            <a:off x="4506133" y="892863"/>
            <a:ext cx="6098582" cy="5478423"/>
          </a:xfrm>
          <a:prstGeom prst="rect">
            <a:avLst/>
          </a:prstGeom>
          <a:noFill/>
        </p:spPr>
        <p:txBody>
          <a:bodyPr wrap="square">
            <a:spAutoFit/>
          </a:bodyPr>
          <a:lstStyle/>
          <a:p>
            <a:r>
              <a:rPr lang="en-GB" sz="1400" dirty="0">
                <a:latin typeface="Arial" panose="020B0604020202020204" pitchFamily="34" charset="0"/>
                <a:cs typeface="Arial" panose="020B0604020202020204" pitchFamily="34" charset="0"/>
              </a:rPr>
              <a:t>Data / Data Mining Analyst</a:t>
            </a:r>
          </a:p>
          <a:p>
            <a:r>
              <a:rPr lang="en-GB" sz="1400" dirty="0">
                <a:latin typeface="Arial" panose="020B0604020202020204" pitchFamily="34" charset="0"/>
                <a:cs typeface="Arial" panose="020B0604020202020204" pitchFamily="34" charset="0"/>
              </a:rPr>
              <a:t>Retail Sales Associate</a:t>
            </a:r>
          </a:p>
          <a:p>
            <a:r>
              <a:rPr lang="en-GB" sz="1400" dirty="0">
                <a:latin typeface="Arial" panose="020B0604020202020204" pitchFamily="34" charset="0"/>
                <a:cs typeface="Arial" panose="020B0604020202020204" pitchFamily="34" charset="0"/>
              </a:rPr>
              <a:t>Financial Manager</a:t>
            </a:r>
          </a:p>
          <a:p>
            <a:r>
              <a:rPr lang="en-GB" sz="1400" dirty="0">
                <a:latin typeface="Arial" panose="020B0604020202020204" pitchFamily="34" charset="0"/>
                <a:cs typeface="Arial" panose="020B0604020202020204" pitchFamily="34" charset="0"/>
              </a:rPr>
              <a:t>Recruiter</a:t>
            </a:r>
          </a:p>
          <a:p>
            <a:r>
              <a:rPr lang="en-GB" sz="1400" dirty="0">
                <a:latin typeface="Arial" panose="020B0604020202020204" pitchFamily="34" charset="0"/>
                <a:cs typeface="Arial" panose="020B0604020202020204" pitchFamily="34" charset="0"/>
              </a:rPr>
              <a:t>Sales Representative</a:t>
            </a:r>
          </a:p>
          <a:p>
            <a:r>
              <a:rPr lang="en-GB" sz="1400" dirty="0">
                <a:latin typeface="Arial" panose="020B0604020202020204" pitchFamily="34" charset="0"/>
                <a:cs typeface="Arial" panose="020B0604020202020204" pitchFamily="34" charset="0"/>
              </a:rPr>
              <a:t>Utilities Technician</a:t>
            </a:r>
          </a:p>
          <a:p>
            <a:r>
              <a:rPr lang="en-GB" sz="1400" dirty="0">
                <a:latin typeface="Arial" panose="020B0604020202020204" pitchFamily="34" charset="0"/>
                <a:cs typeface="Arial" panose="020B0604020202020204" pitchFamily="34" charset="0"/>
              </a:rPr>
              <a:t>Lawyer</a:t>
            </a:r>
          </a:p>
          <a:p>
            <a:r>
              <a:rPr lang="en-GB" sz="1400" dirty="0">
                <a:latin typeface="Arial" panose="020B0604020202020204" pitchFamily="34" charset="0"/>
                <a:cs typeface="Arial" panose="020B0604020202020204" pitchFamily="34" charset="0"/>
              </a:rPr>
              <a:t>Receptionist</a:t>
            </a:r>
          </a:p>
          <a:p>
            <a:r>
              <a:rPr lang="en-GB" sz="1400" dirty="0">
                <a:latin typeface="Arial" panose="020B0604020202020204" pitchFamily="34" charset="0"/>
                <a:cs typeface="Arial" panose="020B0604020202020204" pitchFamily="34" charset="0"/>
              </a:rPr>
              <a:t>Tutor</a:t>
            </a:r>
          </a:p>
          <a:p>
            <a:r>
              <a:rPr lang="en-GB" sz="1400" dirty="0">
                <a:latin typeface="Arial" panose="020B0604020202020204" pitchFamily="34" charset="0"/>
                <a:cs typeface="Arial" panose="020B0604020202020204" pitchFamily="34" charset="0"/>
              </a:rPr>
              <a:t>Food Service Team Member</a:t>
            </a:r>
          </a:p>
          <a:p>
            <a:r>
              <a:rPr lang="en-GB" sz="1400" dirty="0">
                <a:latin typeface="Arial" panose="020B0604020202020204" pitchFamily="34" charset="0"/>
                <a:cs typeface="Arial" panose="020B0604020202020204" pitchFamily="34" charset="0"/>
              </a:rPr>
              <a:t>Mechanical Engineer</a:t>
            </a:r>
          </a:p>
          <a:p>
            <a:r>
              <a:rPr lang="en-GB" sz="1400" dirty="0">
                <a:latin typeface="Arial" panose="020B0604020202020204" pitchFamily="34" charset="0"/>
                <a:cs typeface="Arial" panose="020B0604020202020204" pitchFamily="34" charset="0"/>
              </a:rPr>
              <a:t>Retail Store Manager / Supervisor</a:t>
            </a:r>
          </a:p>
          <a:p>
            <a:r>
              <a:rPr lang="en-GB" sz="1400" dirty="0">
                <a:latin typeface="Arial" panose="020B0604020202020204" pitchFamily="34" charset="0"/>
                <a:cs typeface="Arial" panose="020B0604020202020204" pitchFamily="34" charset="0"/>
              </a:rPr>
              <a:t>Construction Helper / Worker</a:t>
            </a:r>
          </a:p>
          <a:p>
            <a:r>
              <a:rPr lang="en-GB" sz="1400" dirty="0">
                <a:latin typeface="Arial" panose="020B0604020202020204" pitchFamily="34" charset="0"/>
                <a:cs typeface="Arial" panose="020B0604020202020204" pitchFamily="34" charset="0"/>
              </a:rPr>
              <a:t>Marketing Manager</a:t>
            </a:r>
          </a:p>
          <a:p>
            <a:r>
              <a:rPr lang="en-GB" sz="1400" dirty="0">
                <a:latin typeface="Arial" panose="020B0604020202020204" pitchFamily="34" charset="0"/>
                <a:cs typeface="Arial" panose="020B0604020202020204" pitchFamily="34" charset="0"/>
              </a:rPr>
              <a:t>Civil Engineer</a:t>
            </a:r>
          </a:p>
          <a:p>
            <a:r>
              <a:rPr lang="en-GB" sz="1400" dirty="0">
                <a:latin typeface="Arial" panose="020B0604020202020204" pitchFamily="34" charset="0"/>
                <a:cs typeface="Arial" panose="020B0604020202020204" pitchFamily="34" charset="0"/>
              </a:rPr>
              <a:t>Primary School Teacher</a:t>
            </a:r>
          </a:p>
          <a:p>
            <a:r>
              <a:rPr lang="en-GB" sz="1400" dirty="0">
                <a:latin typeface="Arial" panose="020B0604020202020204" pitchFamily="34" charset="0"/>
                <a:cs typeface="Arial" panose="020B0604020202020204" pitchFamily="34" charset="0"/>
              </a:rPr>
              <a:t>Computer Systems Engineer / Architect</a:t>
            </a:r>
          </a:p>
          <a:p>
            <a:r>
              <a:rPr lang="en-GB" sz="1400" dirty="0">
                <a:latin typeface="Arial" panose="020B0604020202020204" pitchFamily="34" charset="0"/>
                <a:cs typeface="Arial" panose="020B0604020202020204" pitchFamily="34" charset="0"/>
              </a:rPr>
              <a:t>Physician</a:t>
            </a:r>
          </a:p>
          <a:p>
            <a:r>
              <a:rPr lang="en-GB" sz="1400" dirty="0">
                <a:latin typeface="Arial" panose="020B0604020202020204" pitchFamily="34" charset="0"/>
                <a:cs typeface="Arial" panose="020B0604020202020204" pitchFamily="34" charset="0"/>
              </a:rPr>
              <a:t>Scheduler / Operations Coordinator</a:t>
            </a:r>
          </a:p>
          <a:p>
            <a:r>
              <a:rPr lang="en-GB" sz="1400" dirty="0">
                <a:latin typeface="Arial" panose="020B0604020202020204" pitchFamily="34" charset="0"/>
                <a:cs typeface="Arial" panose="020B0604020202020204" pitchFamily="34" charset="0"/>
              </a:rPr>
              <a:t>Electrician</a:t>
            </a:r>
          </a:p>
          <a:p>
            <a:r>
              <a:rPr lang="en-GB" sz="1400" dirty="0">
                <a:latin typeface="Arial" panose="020B0604020202020204" pitchFamily="34" charset="0"/>
                <a:cs typeface="Arial" panose="020B0604020202020204" pitchFamily="34" charset="0"/>
              </a:rPr>
              <a:t>University Lecturer</a:t>
            </a:r>
          </a:p>
          <a:p>
            <a:r>
              <a:rPr lang="en-GB" sz="1400" dirty="0">
                <a:latin typeface="Arial" panose="020B0604020202020204" pitchFamily="34" charset="0"/>
                <a:cs typeface="Arial" panose="020B0604020202020204" pitchFamily="34" charset="0"/>
              </a:rPr>
              <a:t>Manufacturing Machine Operator</a:t>
            </a:r>
          </a:p>
          <a:p>
            <a:r>
              <a:rPr lang="en-GB" sz="1400" dirty="0">
                <a:latin typeface="Arial" panose="020B0604020202020204" pitchFamily="34" charset="0"/>
                <a:cs typeface="Arial" panose="020B0604020202020204" pitchFamily="34" charset="0"/>
              </a:rPr>
              <a:t>Forklift / Pallet Jack Operator</a:t>
            </a:r>
          </a:p>
          <a:p>
            <a:r>
              <a:rPr lang="en-GB" sz="1400" dirty="0">
                <a:latin typeface="Arial" panose="020B0604020202020204" pitchFamily="34" charset="0"/>
                <a:cs typeface="Arial" panose="020B0604020202020204" pitchFamily="34" charset="0"/>
              </a:rPr>
              <a:t>Operations Manager</a:t>
            </a:r>
          </a:p>
          <a:p>
            <a:r>
              <a:rPr lang="en-GB" sz="1400" dirty="0">
                <a:latin typeface="Arial" panose="020B0604020202020204" pitchFamily="34" charset="0"/>
                <a:cs typeface="Arial" panose="020B0604020202020204" pitchFamily="34" charset="0"/>
              </a:rPr>
              <a:t>Nursing Assistant / Healthcare Assistant</a:t>
            </a:r>
          </a:p>
        </p:txBody>
      </p:sp>
      <p:sp>
        <p:nvSpPr>
          <p:cNvPr id="21" name="TextBox 20">
            <a:extLst>
              <a:ext uri="{FF2B5EF4-FFF2-40B4-BE49-F238E27FC236}">
                <a16:creationId xmlns:a16="http://schemas.microsoft.com/office/drawing/2014/main" id="{CADE39EF-DAA5-492B-B5B6-59071F3B16D9}"/>
              </a:ext>
            </a:extLst>
          </p:cNvPr>
          <p:cNvSpPr txBox="1"/>
          <p:nvPr/>
        </p:nvSpPr>
        <p:spPr>
          <a:xfrm>
            <a:off x="8151465" y="892862"/>
            <a:ext cx="6098582" cy="5478423"/>
          </a:xfrm>
          <a:prstGeom prst="rect">
            <a:avLst/>
          </a:prstGeom>
          <a:noFill/>
        </p:spPr>
        <p:txBody>
          <a:bodyPr wrap="square">
            <a:spAutoFit/>
          </a:bodyPr>
          <a:lstStyle/>
          <a:p>
            <a:r>
              <a:rPr lang="en-GB" sz="1400" dirty="0">
                <a:latin typeface="Arial" panose="020B0604020202020204" pitchFamily="34" charset="0"/>
                <a:cs typeface="Arial" panose="020B0604020202020204" pitchFamily="34" charset="0"/>
              </a:rPr>
              <a:t>Security Officer</a:t>
            </a:r>
          </a:p>
          <a:p>
            <a:r>
              <a:rPr lang="en-GB" sz="1400" dirty="0">
                <a:latin typeface="Arial" panose="020B0604020202020204" pitchFamily="34" charset="0"/>
                <a:cs typeface="Arial" panose="020B0604020202020204" pitchFamily="34" charset="0"/>
              </a:rPr>
              <a:t>Family / School / General Social Worker</a:t>
            </a:r>
          </a:p>
          <a:p>
            <a:r>
              <a:rPr lang="en-GB" sz="1400" dirty="0">
                <a:latin typeface="Arial" panose="020B0604020202020204" pitchFamily="34" charset="0"/>
                <a:cs typeface="Arial" panose="020B0604020202020204" pitchFamily="34" charset="0"/>
              </a:rPr>
              <a:t>Welder / Solderer</a:t>
            </a:r>
          </a:p>
          <a:p>
            <a:r>
              <a:rPr lang="en-GB" sz="1400" dirty="0">
                <a:latin typeface="Arial" panose="020B0604020202020204" pitchFamily="34" charset="0"/>
                <a:cs typeface="Arial" panose="020B0604020202020204" pitchFamily="34" charset="0"/>
              </a:rPr>
              <a:t>Buyer / Purchasing Agent</a:t>
            </a:r>
          </a:p>
          <a:p>
            <a:r>
              <a:rPr lang="en-GB" sz="1400" dirty="0">
                <a:latin typeface="Arial" panose="020B0604020202020204" pitchFamily="34" charset="0"/>
                <a:cs typeface="Arial" panose="020B0604020202020204" pitchFamily="34" charset="0"/>
              </a:rPr>
              <a:t>Senior Administrator</a:t>
            </a:r>
          </a:p>
          <a:p>
            <a:r>
              <a:rPr lang="en-GB" sz="1400" dirty="0">
                <a:latin typeface="Arial" panose="020B0604020202020204" pitchFamily="34" charset="0"/>
                <a:cs typeface="Arial" panose="020B0604020202020204" pitchFamily="34" charset="0"/>
              </a:rPr>
              <a:t>CNC Operator</a:t>
            </a:r>
          </a:p>
          <a:p>
            <a:r>
              <a:rPr lang="en-GB" sz="1400" dirty="0">
                <a:latin typeface="Arial" panose="020B0604020202020204" pitchFamily="34" charset="0"/>
                <a:cs typeface="Arial" panose="020B0604020202020204" pitchFamily="34" charset="0"/>
              </a:rPr>
              <a:t>Construction Manager</a:t>
            </a:r>
          </a:p>
          <a:p>
            <a:r>
              <a:rPr lang="en-GB" sz="1400" dirty="0">
                <a:latin typeface="Arial" panose="020B0604020202020204" pitchFamily="34" charset="0"/>
                <a:cs typeface="Arial" panose="020B0604020202020204" pitchFamily="34" charset="0"/>
              </a:rPr>
              <a:t>IT Project Manager</a:t>
            </a:r>
          </a:p>
          <a:p>
            <a:r>
              <a:rPr lang="en-GB" sz="1400" dirty="0">
                <a:latin typeface="Arial" panose="020B0604020202020204" pitchFamily="34" charset="0"/>
                <a:cs typeface="Arial" panose="020B0604020202020204" pitchFamily="34" charset="0"/>
              </a:rPr>
              <a:t>Electrical Engineer</a:t>
            </a:r>
          </a:p>
          <a:p>
            <a:r>
              <a:rPr lang="en-GB" sz="1400" dirty="0">
                <a:latin typeface="Arial" panose="020B0604020202020204" pitchFamily="34" charset="0"/>
                <a:cs typeface="Arial" panose="020B0604020202020204" pitchFamily="34" charset="0"/>
              </a:rPr>
              <a:t>Nursery nurses, assistants and playworkers</a:t>
            </a:r>
          </a:p>
          <a:p>
            <a:r>
              <a:rPr lang="en-GB" sz="1400" dirty="0">
                <a:latin typeface="Arial" panose="020B0604020202020204" pitchFamily="34" charset="0"/>
                <a:cs typeface="Arial" panose="020B0604020202020204" pitchFamily="34" charset="0"/>
              </a:rPr>
              <a:t>Quality Inspector / Technician</a:t>
            </a:r>
          </a:p>
          <a:p>
            <a:r>
              <a:rPr lang="en-GB" sz="1400" dirty="0">
                <a:latin typeface="Arial" panose="020B0604020202020204" pitchFamily="34" charset="0"/>
                <a:cs typeface="Arial" panose="020B0604020202020204" pitchFamily="34" charset="0"/>
              </a:rPr>
              <a:t>Healthcare Manager</a:t>
            </a:r>
          </a:p>
          <a:p>
            <a:r>
              <a:rPr lang="en-GB" sz="1400" dirty="0">
                <a:latin typeface="Arial" panose="020B0604020202020204" pitchFamily="34" charset="0"/>
                <a:cs typeface="Arial" panose="020B0604020202020204" pitchFamily="34" charset="0"/>
              </a:rPr>
              <a:t>Production Supervisor</a:t>
            </a:r>
          </a:p>
          <a:p>
            <a:r>
              <a:rPr lang="en-GB" sz="1400" dirty="0">
                <a:latin typeface="Arial" panose="020B0604020202020204" pitchFamily="34" charset="0"/>
                <a:cs typeface="Arial" panose="020B0604020202020204" pitchFamily="34" charset="0"/>
              </a:rPr>
              <a:t>Quantity surveyors</a:t>
            </a:r>
          </a:p>
          <a:p>
            <a:r>
              <a:rPr lang="en-GB" sz="1400" dirty="0">
                <a:latin typeface="Arial" panose="020B0604020202020204" pitchFamily="34" charset="0"/>
                <a:cs typeface="Arial" panose="020B0604020202020204" pitchFamily="34" charset="0"/>
              </a:rPr>
              <a:t>Business / Management Analyst</a:t>
            </a:r>
          </a:p>
          <a:p>
            <a:r>
              <a:rPr lang="en-GB" sz="1400" dirty="0">
                <a:latin typeface="Arial" panose="020B0604020202020204" pitchFamily="34" charset="0"/>
                <a:cs typeface="Arial" panose="020B0604020202020204" pitchFamily="34" charset="0"/>
              </a:rPr>
              <a:t>Procurement Manager</a:t>
            </a:r>
          </a:p>
          <a:p>
            <a:r>
              <a:rPr lang="en-GB" sz="1400" dirty="0">
                <a:latin typeface="Arial" panose="020B0604020202020204" pitchFamily="34" charset="0"/>
                <a:cs typeface="Arial" panose="020B0604020202020204" pitchFamily="34" charset="0"/>
              </a:rPr>
              <a:t>Kitchen Staff</a:t>
            </a:r>
          </a:p>
          <a:p>
            <a:r>
              <a:rPr lang="en-GB" sz="1400" dirty="0">
                <a:latin typeface="Arial" panose="020B0604020202020204" pitchFamily="34" charset="0"/>
                <a:cs typeface="Arial" panose="020B0604020202020204" pitchFamily="34" charset="0"/>
              </a:rPr>
              <a:t>Financial Analyst</a:t>
            </a:r>
          </a:p>
          <a:p>
            <a:r>
              <a:rPr lang="en-GB" sz="1400" dirty="0">
                <a:latin typeface="Arial" panose="020B0604020202020204" pitchFamily="34" charset="0"/>
                <a:cs typeface="Arial" panose="020B0604020202020204" pitchFamily="34" charset="0"/>
              </a:rPr>
              <a:t>Payroll Specialist</a:t>
            </a:r>
          </a:p>
          <a:p>
            <a:r>
              <a:rPr lang="en-GB" sz="1400" dirty="0">
                <a:latin typeface="Arial" panose="020B0604020202020204" pitchFamily="34" charset="0"/>
                <a:cs typeface="Arial" panose="020B0604020202020204" pitchFamily="34" charset="0"/>
              </a:rPr>
              <a:t>Validation Engineer</a:t>
            </a:r>
          </a:p>
          <a:p>
            <a:r>
              <a:rPr lang="en-GB" sz="1400" dirty="0">
                <a:latin typeface="Arial" panose="020B0604020202020204" pitchFamily="34" charset="0"/>
                <a:cs typeface="Arial" panose="020B0604020202020204" pitchFamily="34" charset="0"/>
              </a:rPr>
              <a:t>Customer Service Manager</a:t>
            </a:r>
          </a:p>
          <a:p>
            <a:r>
              <a:rPr lang="en-GB" sz="1400" dirty="0">
                <a:latin typeface="Arial" panose="020B0604020202020204" pitchFamily="34" charset="0"/>
                <a:cs typeface="Arial" panose="020B0604020202020204" pitchFamily="34" charset="0"/>
              </a:rPr>
              <a:t>Credit Analyst / Authoriser</a:t>
            </a:r>
          </a:p>
          <a:p>
            <a:r>
              <a:rPr lang="en-GB" sz="1400" dirty="0">
                <a:latin typeface="Arial" panose="020B0604020202020204" pitchFamily="34" charset="0"/>
                <a:cs typeface="Arial" panose="020B0604020202020204" pitchFamily="34" charset="0"/>
              </a:rPr>
              <a:t>Web Developer</a:t>
            </a:r>
          </a:p>
          <a:p>
            <a:r>
              <a:rPr lang="en-GB" sz="1400" dirty="0">
                <a:latin typeface="Arial" panose="020B0604020202020204" pitchFamily="34" charset="0"/>
                <a:cs typeface="Arial" panose="020B0604020202020204" pitchFamily="34" charset="0"/>
              </a:rPr>
              <a:t>Van / Taxi / Shuttle Driver</a:t>
            </a:r>
          </a:p>
          <a:p>
            <a:r>
              <a:rPr lang="en-GB" sz="1400" dirty="0">
                <a:latin typeface="Arial" panose="020B0604020202020204" pitchFamily="34" charset="0"/>
                <a:cs typeface="Arial" panose="020B0604020202020204" pitchFamily="34" charset="0"/>
              </a:rPr>
              <a:t>Engineering Manager</a:t>
            </a:r>
          </a:p>
        </p:txBody>
      </p:sp>
    </p:spTree>
    <p:extLst>
      <p:ext uri="{BB962C8B-B14F-4D97-AF65-F5344CB8AC3E}">
        <p14:creationId xmlns:p14="http://schemas.microsoft.com/office/powerpoint/2010/main" val="2254313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04699-450A-4A66-A99F-318117EB60D2}"/>
              </a:ext>
            </a:extLst>
          </p:cNvPr>
          <p:cNvSpPr>
            <a:spLocks noGrp="1"/>
          </p:cNvSpPr>
          <p:nvPr>
            <p:ph type="ctrTitle"/>
          </p:nvPr>
        </p:nvSpPr>
        <p:spPr>
          <a:xfrm>
            <a:off x="4547383" y="2300099"/>
            <a:ext cx="7494506" cy="1128901"/>
          </a:xfrm>
        </p:spPr>
        <p:txBody>
          <a:bodyPr>
            <a:normAutofit fontScale="90000"/>
          </a:bodyPr>
          <a:lstStyle/>
          <a:p>
            <a:r>
              <a:rPr lang="en-GB" dirty="0"/>
              <a:t>South East Midlands Career Opportunities</a:t>
            </a:r>
          </a:p>
        </p:txBody>
      </p:sp>
      <p:sp>
        <p:nvSpPr>
          <p:cNvPr id="3" name="Subtitle 2">
            <a:extLst>
              <a:ext uri="{FF2B5EF4-FFF2-40B4-BE49-F238E27FC236}">
                <a16:creationId xmlns:a16="http://schemas.microsoft.com/office/drawing/2014/main" id="{D558939E-10E7-44B7-95EF-D93697F47119}"/>
              </a:ext>
            </a:extLst>
          </p:cNvPr>
          <p:cNvSpPr>
            <a:spLocks noGrp="1"/>
          </p:cNvSpPr>
          <p:nvPr>
            <p:ph type="subTitle" idx="1"/>
          </p:nvPr>
        </p:nvSpPr>
        <p:spPr>
          <a:xfrm>
            <a:off x="4547383" y="3893775"/>
            <a:ext cx="6256083" cy="1655762"/>
          </a:xfrm>
        </p:spPr>
        <p:txBody>
          <a:bodyPr>
            <a:normAutofit/>
          </a:bodyPr>
          <a:lstStyle/>
          <a:p>
            <a:r>
              <a:rPr lang="en-GB" sz="3200" dirty="0"/>
              <a:t>The Future</a:t>
            </a:r>
          </a:p>
        </p:txBody>
      </p:sp>
    </p:spTree>
    <p:extLst>
      <p:ext uri="{BB962C8B-B14F-4D97-AF65-F5344CB8AC3E}">
        <p14:creationId xmlns:p14="http://schemas.microsoft.com/office/powerpoint/2010/main" val="3300502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3AADDF4A-E86A-4B37-91D4-0AF10C83D453}"/>
              </a:ext>
            </a:extLst>
          </p:cNvPr>
          <p:cNvSpPr/>
          <p:nvPr/>
        </p:nvSpPr>
        <p:spPr>
          <a:xfrm>
            <a:off x="0" y="766354"/>
            <a:ext cx="12200709" cy="6113417"/>
          </a:xfrm>
          <a:custGeom>
            <a:avLst/>
            <a:gdLst>
              <a:gd name="connsiteX0" fmla="*/ 7942217 w 12200709"/>
              <a:gd name="connsiteY0" fmla="*/ 0 h 6113417"/>
              <a:gd name="connsiteX1" fmla="*/ 0 w 12200709"/>
              <a:gd name="connsiteY1" fmla="*/ 870857 h 6113417"/>
              <a:gd name="connsiteX2" fmla="*/ 0 w 12200709"/>
              <a:gd name="connsiteY2" fmla="*/ 6113417 h 6113417"/>
              <a:gd name="connsiteX3" fmla="*/ 12200709 w 12200709"/>
              <a:gd name="connsiteY3" fmla="*/ 6113417 h 6113417"/>
              <a:gd name="connsiteX4" fmla="*/ 12200709 w 12200709"/>
              <a:gd name="connsiteY4" fmla="*/ 2063932 h 6113417"/>
              <a:gd name="connsiteX5" fmla="*/ 7942217 w 12200709"/>
              <a:gd name="connsiteY5" fmla="*/ 0 h 611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0709" h="6113417">
                <a:moveTo>
                  <a:pt x="7942217" y="0"/>
                </a:moveTo>
                <a:lnTo>
                  <a:pt x="0" y="870857"/>
                </a:lnTo>
                <a:lnTo>
                  <a:pt x="0" y="6113417"/>
                </a:lnTo>
                <a:lnTo>
                  <a:pt x="12200709" y="6113417"/>
                </a:lnTo>
                <a:lnTo>
                  <a:pt x="12200709" y="2063932"/>
                </a:lnTo>
                <a:lnTo>
                  <a:pt x="7942217" y="0"/>
                </a:lnTo>
                <a:close/>
              </a:path>
            </a:pathLst>
          </a:cu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63F09A66-E7A7-4623-A72A-3E3C9F5484DA}"/>
              </a:ext>
            </a:extLst>
          </p:cNvPr>
          <p:cNvGrpSpPr/>
          <p:nvPr/>
        </p:nvGrpSpPr>
        <p:grpSpPr>
          <a:xfrm>
            <a:off x="530717" y="1547043"/>
            <a:ext cx="3144437" cy="1717935"/>
            <a:chOff x="1035086" y="600104"/>
            <a:chExt cx="3144437" cy="1717935"/>
          </a:xfrm>
        </p:grpSpPr>
        <p:pic>
          <p:nvPicPr>
            <p:cNvPr id="4" name="Picture 3" descr="A circuit board&#10;&#10;Description automatically generated">
              <a:extLst>
                <a:ext uri="{FF2B5EF4-FFF2-40B4-BE49-F238E27FC236}">
                  <a16:creationId xmlns:a16="http://schemas.microsoft.com/office/drawing/2014/main" id="{6B82589E-7305-4B4B-8405-DCA8E03E17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7853" y="923889"/>
              <a:ext cx="2230640" cy="1394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6" name="TextBox 35">
              <a:extLst>
                <a:ext uri="{FF2B5EF4-FFF2-40B4-BE49-F238E27FC236}">
                  <a16:creationId xmlns:a16="http://schemas.microsoft.com/office/drawing/2014/main" id="{49732FBD-3A25-4131-8A95-8E08E5EC6B76}"/>
                </a:ext>
              </a:extLst>
            </p:cNvPr>
            <p:cNvSpPr txBox="1"/>
            <p:nvPr/>
          </p:nvSpPr>
          <p:spPr>
            <a:xfrm>
              <a:off x="1035086" y="600104"/>
              <a:ext cx="3144437" cy="338554"/>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Digital Technology - AI/IoT/5G</a:t>
              </a:r>
            </a:p>
          </p:txBody>
        </p:sp>
      </p:grpSp>
      <p:sp>
        <p:nvSpPr>
          <p:cNvPr id="5" name="Title 2">
            <a:extLst>
              <a:ext uri="{FF2B5EF4-FFF2-40B4-BE49-F238E27FC236}">
                <a16:creationId xmlns:a16="http://schemas.microsoft.com/office/drawing/2014/main" id="{32D3BC80-7958-4638-95F1-4D492DA7766D}"/>
              </a:ext>
            </a:extLst>
          </p:cNvPr>
          <p:cNvSpPr>
            <a:spLocks noGrp="1"/>
          </p:cNvSpPr>
          <p:nvPr>
            <p:ph type="title"/>
          </p:nvPr>
        </p:nvSpPr>
        <p:spPr>
          <a:xfrm>
            <a:off x="129350" y="-273366"/>
            <a:ext cx="11577235" cy="1325563"/>
          </a:xfrm>
        </p:spPr>
        <p:txBody>
          <a:bodyPr>
            <a:normAutofit/>
          </a:bodyPr>
          <a:lstStyle/>
          <a:p>
            <a:r>
              <a:rPr lang="en-GB" sz="2800" dirty="0"/>
              <a:t>Future opportunities</a:t>
            </a:r>
          </a:p>
        </p:txBody>
      </p:sp>
      <p:grpSp>
        <p:nvGrpSpPr>
          <p:cNvPr id="7" name="Group 6">
            <a:extLst>
              <a:ext uri="{FF2B5EF4-FFF2-40B4-BE49-F238E27FC236}">
                <a16:creationId xmlns:a16="http://schemas.microsoft.com/office/drawing/2014/main" id="{300099BE-6840-4A6E-BB4B-AEA5AEFF4C3F}"/>
              </a:ext>
            </a:extLst>
          </p:cNvPr>
          <p:cNvGrpSpPr/>
          <p:nvPr/>
        </p:nvGrpSpPr>
        <p:grpSpPr>
          <a:xfrm>
            <a:off x="3131835" y="2477891"/>
            <a:ext cx="1947741" cy="1924323"/>
            <a:chOff x="3820963" y="144251"/>
            <a:chExt cx="1947741" cy="1924323"/>
          </a:xfrm>
        </p:grpSpPr>
        <p:pic>
          <p:nvPicPr>
            <p:cNvPr id="26" name="Picture 25" descr="A picture containing water, outdoor, bird, small&#10;&#10;Description automatically generated">
              <a:extLst>
                <a:ext uri="{FF2B5EF4-FFF2-40B4-BE49-F238E27FC236}">
                  <a16:creationId xmlns:a16="http://schemas.microsoft.com/office/drawing/2014/main" id="{FD932382-81B6-4812-9FBF-B1148AF77AB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820963" y="495224"/>
              <a:ext cx="1897511" cy="1573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9" name="TextBox 28">
              <a:extLst>
                <a:ext uri="{FF2B5EF4-FFF2-40B4-BE49-F238E27FC236}">
                  <a16:creationId xmlns:a16="http://schemas.microsoft.com/office/drawing/2014/main" id="{56E7B888-3381-419B-A71B-65D7787D5ED1}"/>
                </a:ext>
              </a:extLst>
            </p:cNvPr>
            <p:cNvSpPr txBox="1"/>
            <p:nvPr/>
          </p:nvSpPr>
          <p:spPr>
            <a:xfrm>
              <a:off x="3876839" y="144251"/>
              <a:ext cx="1891865" cy="338554"/>
            </a:xfrm>
            <a:prstGeom prst="rect">
              <a:avLst/>
            </a:prstGeom>
            <a:noFill/>
          </p:spPr>
          <p:txBody>
            <a:bodyPr wrap="none" rtlCol="0">
              <a:spAutoFit/>
            </a:bodyPr>
            <a:lstStyle/>
            <a:p>
              <a:r>
                <a:rPr lang="en-GB" sz="1600" b="1" dirty="0">
                  <a:latin typeface="Arial" panose="020B0604020202020204" pitchFamily="34" charset="0"/>
                  <a:cs typeface="Arial" panose="020B0604020202020204" pitchFamily="34" charset="0"/>
                </a:rPr>
                <a:t>Aerospace/Space</a:t>
              </a:r>
            </a:p>
          </p:txBody>
        </p:sp>
      </p:grpSp>
      <p:grpSp>
        <p:nvGrpSpPr>
          <p:cNvPr id="9" name="Group 8">
            <a:extLst>
              <a:ext uri="{FF2B5EF4-FFF2-40B4-BE49-F238E27FC236}">
                <a16:creationId xmlns:a16="http://schemas.microsoft.com/office/drawing/2014/main" id="{D087DB3D-9E5B-499A-A614-CCD5AD9656AD}"/>
              </a:ext>
            </a:extLst>
          </p:cNvPr>
          <p:cNvGrpSpPr/>
          <p:nvPr/>
        </p:nvGrpSpPr>
        <p:grpSpPr>
          <a:xfrm>
            <a:off x="8581457" y="2520005"/>
            <a:ext cx="3275601" cy="2487322"/>
            <a:chOff x="7898826" y="658999"/>
            <a:chExt cx="3275601" cy="2487322"/>
          </a:xfrm>
        </p:grpSpPr>
        <p:pic>
          <p:nvPicPr>
            <p:cNvPr id="3" name="Picture 2" descr="A windmill next to a palm tree&#10;&#10;Description automatically generated">
              <a:extLst>
                <a:ext uri="{FF2B5EF4-FFF2-40B4-BE49-F238E27FC236}">
                  <a16:creationId xmlns:a16="http://schemas.microsoft.com/office/drawing/2014/main" id="{1C874C26-EECF-49F2-88E1-E18A6456FF9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86159" y="908384"/>
              <a:ext cx="1488268" cy="22379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3" name="Picture 22" descr="A close up of a green field&#10;&#10;Description automatically generated">
              <a:extLst>
                <a:ext uri="{FF2B5EF4-FFF2-40B4-BE49-F238E27FC236}">
                  <a16:creationId xmlns:a16="http://schemas.microsoft.com/office/drawing/2014/main" id="{53741FDE-5B7A-451F-B063-5C2D01DBB7E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98826" y="1346179"/>
              <a:ext cx="2223498" cy="11725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0" name="TextBox 29">
              <a:extLst>
                <a:ext uri="{FF2B5EF4-FFF2-40B4-BE49-F238E27FC236}">
                  <a16:creationId xmlns:a16="http://schemas.microsoft.com/office/drawing/2014/main" id="{E8DC9177-1624-47CF-9AF2-39A1B383F7BD}"/>
                </a:ext>
              </a:extLst>
            </p:cNvPr>
            <p:cNvSpPr txBox="1"/>
            <p:nvPr/>
          </p:nvSpPr>
          <p:spPr>
            <a:xfrm>
              <a:off x="8017345" y="658999"/>
              <a:ext cx="1746550"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Green Economy /Net Zero</a:t>
              </a:r>
            </a:p>
          </p:txBody>
        </p:sp>
      </p:grpSp>
      <p:grpSp>
        <p:nvGrpSpPr>
          <p:cNvPr id="11" name="Group 10">
            <a:extLst>
              <a:ext uri="{FF2B5EF4-FFF2-40B4-BE49-F238E27FC236}">
                <a16:creationId xmlns:a16="http://schemas.microsoft.com/office/drawing/2014/main" id="{637D10AA-BE53-4FDE-8FEB-44140CD76A2A}"/>
              </a:ext>
            </a:extLst>
          </p:cNvPr>
          <p:cNvGrpSpPr/>
          <p:nvPr/>
        </p:nvGrpSpPr>
        <p:grpSpPr>
          <a:xfrm>
            <a:off x="7091672" y="2395452"/>
            <a:ext cx="1608304" cy="2241047"/>
            <a:chOff x="9146210" y="2181826"/>
            <a:chExt cx="1608304" cy="2241047"/>
          </a:xfrm>
        </p:grpSpPr>
        <p:pic>
          <p:nvPicPr>
            <p:cNvPr id="14" name="Picture 13" descr="A picture containing outdoor, green, sitting, board&#10;&#10;Description automatically generated">
              <a:extLst>
                <a:ext uri="{FF2B5EF4-FFF2-40B4-BE49-F238E27FC236}">
                  <a16:creationId xmlns:a16="http://schemas.microsoft.com/office/drawing/2014/main" id="{3EB62B1D-6A5D-46FE-9F97-FB8E5ADBAD5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146210" y="2812761"/>
              <a:ext cx="1608304" cy="16101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1" name="TextBox 30">
              <a:extLst>
                <a:ext uri="{FF2B5EF4-FFF2-40B4-BE49-F238E27FC236}">
                  <a16:creationId xmlns:a16="http://schemas.microsoft.com/office/drawing/2014/main" id="{5662E738-7A57-4EF6-83CD-0FFF40895FA3}"/>
                </a:ext>
              </a:extLst>
            </p:cNvPr>
            <p:cNvSpPr txBox="1"/>
            <p:nvPr/>
          </p:nvSpPr>
          <p:spPr>
            <a:xfrm>
              <a:off x="9244739" y="2181826"/>
              <a:ext cx="1344140"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Intelligent Mobility</a:t>
              </a:r>
            </a:p>
          </p:txBody>
        </p:sp>
      </p:grpSp>
      <p:grpSp>
        <p:nvGrpSpPr>
          <p:cNvPr id="13" name="Group 12">
            <a:extLst>
              <a:ext uri="{FF2B5EF4-FFF2-40B4-BE49-F238E27FC236}">
                <a16:creationId xmlns:a16="http://schemas.microsoft.com/office/drawing/2014/main" id="{5E7C46AF-D2D0-4B65-90FD-2A3F9BC353FF}"/>
              </a:ext>
            </a:extLst>
          </p:cNvPr>
          <p:cNvGrpSpPr/>
          <p:nvPr/>
        </p:nvGrpSpPr>
        <p:grpSpPr>
          <a:xfrm>
            <a:off x="7800329" y="4560529"/>
            <a:ext cx="2291267" cy="2009235"/>
            <a:chOff x="7999702" y="4626551"/>
            <a:chExt cx="2291267" cy="2009235"/>
          </a:xfrm>
        </p:grpSpPr>
        <p:pic>
          <p:nvPicPr>
            <p:cNvPr id="16" name="Picture 15" descr="A car parked on the side of a road&#10;&#10;Description automatically generated">
              <a:extLst>
                <a:ext uri="{FF2B5EF4-FFF2-40B4-BE49-F238E27FC236}">
                  <a16:creationId xmlns:a16="http://schemas.microsoft.com/office/drawing/2014/main" id="{844B0848-67B7-4B83-9A2C-22C97A6E6FF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99702" y="4626551"/>
              <a:ext cx="2291267" cy="14312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2" name="TextBox 31">
              <a:extLst>
                <a:ext uri="{FF2B5EF4-FFF2-40B4-BE49-F238E27FC236}">
                  <a16:creationId xmlns:a16="http://schemas.microsoft.com/office/drawing/2014/main" id="{6069C3E5-0B00-4F86-AD80-DDF8CA703AF2}"/>
                </a:ext>
              </a:extLst>
            </p:cNvPr>
            <p:cNvSpPr txBox="1"/>
            <p:nvPr/>
          </p:nvSpPr>
          <p:spPr>
            <a:xfrm>
              <a:off x="8081533" y="6051011"/>
              <a:ext cx="2177539"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Non Carbon Fuelled Transport</a:t>
              </a:r>
            </a:p>
          </p:txBody>
        </p:sp>
      </p:grpSp>
      <p:grpSp>
        <p:nvGrpSpPr>
          <p:cNvPr id="17" name="Group 16">
            <a:extLst>
              <a:ext uri="{FF2B5EF4-FFF2-40B4-BE49-F238E27FC236}">
                <a16:creationId xmlns:a16="http://schemas.microsoft.com/office/drawing/2014/main" id="{72519016-3455-46E4-A42C-C1893F690F3B}"/>
              </a:ext>
            </a:extLst>
          </p:cNvPr>
          <p:cNvGrpSpPr/>
          <p:nvPr/>
        </p:nvGrpSpPr>
        <p:grpSpPr>
          <a:xfrm>
            <a:off x="3560384" y="4410171"/>
            <a:ext cx="2177539" cy="2112281"/>
            <a:chOff x="3524538" y="4598481"/>
            <a:chExt cx="2177539" cy="2112281"/>
          </a:xfrm>
        </p:grpSpPr>
        <p:pic>
          <p:nvPicPr>
            <p:cNvPr id="12" name="Picture 11" descr="A small house in front of a building&#10;&#10;Description automatically generated">
              <a:extLst>
                <a:ext uri="{FF2B5EF4-FFF2-40B4-BE49-F238E27FC236}">
                  <a16:creationId xmlns:a16="http://schemas.microsoft.com/office/drawing/2014/main" id="{6103122C-8111-4258-8380-9D77307AD357}"/>
                </a:ext>
              </a:extLst>
            </p:cNvPr>
            <p:cNvPicPr>
              <a:picLocks noChangeAspect="1"/>
            </p:cNvPicPr>
            <p:nvPr/>
          </p:nvPicPr>
          <p:blipFill>
            <a:blip r:embed="rId9" cstate="screen">
              <a:extLst>
                <a:ext uri="{28A0092B-C50C-407E-A947-70E740481C1C}">
                  <a14:useLocalDpi xmlns:a14="http://schemas.microsoft.com/office/drawing/2010/main"/>
                </a:ext>
                <a:ext uri="{837473B0-CC2E-450A-ABE3-18F120FF3D39}">
                  <a1611:picAttrSrcUrl xmlns:a1611="http://schemas.microsoft.com/office/drawing/2016/11/main" r:id="rId10"/>
                </a:ext>
              </a:extLst>
            </a:blip>
            <a:stretch>
              <a:fillRect/>
            </a:stretch>
          </p:blipFill>
          <p:spPr>
            <a:xfrm>
              <a:off x="3639308" y="4598481"/>
              <a:ext cx="2062769" cy="14874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3" name="TextBox 32">
              <a:extLst>
                <a:ext uri="{FF2B5EF4-FFF2-40B4-BE49-F238E27FC236}">
                  <a16:creationId xmlns:a16="http://schemas.microsoft.com/office/drawing/2014/main" id="{E9543066-23AF-44EB-A31C-13F679C224DA}"/>
                </a:ext>
              </a:extLst>
            </p:cNvPr>
            <p:cNvSpPr txBox="1"/>
            <p:nvPr/>
          </p:nvSpPr>
          <p:spPr>
            <a:xfrm>
              <a:off x="3524538" y="6125987"/>
              <a:ext cx="2177539"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Modern Methods </a:t>
              </a:r>
            </a:p>
            <a:p>
              <a:pPr algn="ctr"/>
              <a:r>
                <a:rPr lang="en-GB" sz="1600" b="1" dirty="0">
                  <a:latin typeface="Arial" panose="020B0604020202020204" pitchFamily="34" charset="0"/>
                  <a:cs typeface="Arial" panose="020B0604020202020204" pitchFamily="34" charset="0"/>
                </a:rPr>
                <a:t>of construction</a:t>
              </a:r>
            </a:p>
          </p:txBody>
        </p:sp>
      </p:grpSp>
      <p:grpSp>
        <p:nvGrpSpPr>
          <p:cNvPr id="19" name="Group 18">
            <a:extLst>
              <a:ext uri="{FF2B5EF4-FFF2-40B4-BE49-F238E27FC236}">
                <a16:creationId xmlns:a16="http://schemas.microsoft.com/office/drawing/2014/main" id="{DDABE140-99A2-4DEA-A371-5A4AF22BF32F}"/>
              </a:ext>
            </a:extLst>
          </p:cNvPr>
          <p:cNvGrpSpPr/>
          <p:nvPr/>
        </p:nvGrpSpPr>
        <p:grpSpPr>
          <a:xfrm>
            <a:off x="1634223" y="4902333"/>
            <a:ext cx="2586381" cy="1724518"/>
            <a:chOff x="1481823" y="4654683"/>
            <a:chExt cx="2586381" cy="1724518"/>
          </a:xfrm>
        </p:grpSpPr>
        <p:pic>
          <p:nvPicPr>
            <p:cNvPr id="10" name="Picture 9" descr="A picture containing person, person, holding, looking&#10;&#10;Description automatically generated">
              <a:extLst>
                <a:ext uri="{FF2B5EF4-FFF2-40B4-BE49-F238E27FC236}">
                  <a16:creationId xmlns:a16="http://schemas.microsoft.com/office/drawing/2014/main" id="{F764D068-9F59-4674-A7ED-5C828F3E630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481823" y="4654683"/>
              <a:ext cx="2062769" cy="13750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4" name="TextBox 33">
              <a:extLst>
                <a:ext uri="{FF2B5EF4-FFF2-40B4-BE49-F238E27FC236}">
                  <a16:creationId xmlns:a16="http://schemas.microsoft.com/office/drawing/2014/main" id="{66382CB1-EB85-4A22-B38E-AD2599957AAD}"/>
                </a:ext>
              </a:extLst>
            </p:cNvPr>
            <p:cNvSpPr txBox="1"/>
            <p:nvPr/>
          </p:nvSpPr>
          <p:spPr>
            <a:xfrm>
              <a:off x="1890665" y="6040647"/>
              <a:ext cx="2177539" cy="338554"/>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Agri-tech</a:t>
              </a:r>
            </a:p>
          </p:txBody>
        </p:sp>
      </p:grpSp>
      <p:grpSp>
        <p:nvGrpSpPr>
          <p:cNvPr id="21" name="Group 20">
            <a:extLst>
              <a:ext uri="{FF2B5EF4-FFF2-40B4-BE49-F238E27FC236}">
                <a16:creationId xmlns:a16="http://schemas.microsoft.com/office/drawing/2014/main" id="{95AC0F86-8B16-4B98-A757-BFCB08ECA0CB}"/>
              </a:ext>
            </a:extLst>
          </p:cNvPr>
          <p:cNvGrpSpPr/>
          <p:nvPr/>
        </p:nvGrpSpPr>
        <p:grpSpPr>
          <a:xfrm>
            <a:off x="281750" y="3161296"/>
            <a:ext cx="2928009" cy="1953815"/>
            <a:chOff x="0" y="2476771"/>
            <a:chExt cx="2928009" cy="1953815"/>
          </a:xfrm>
        </p:grpSpPr>
        <p:pic>
          <p:nvPicPr>
            <p:cNvPr id="18" name="Picture 17" descr="A picture containing road, outdoor, street, sitting&#10;&#10;Description automatically generated">
              <a:extLst>
                <a:ext uri="{FF2B5EF4-FFF2-40B4-BE49-F238E27FC236}">
                  <a16:creationId xmlns:a16="http://schemas.microsoft.com/office/drawing/2014/main" id="{51F7C9EF-13B8-4D0F-B8A8-D68343E6DA3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189786" y="2476771"/>
              <a:ext cx="1738223" cy="13019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icture 19" descr="A picture containing indoor, table, sitting, small&#10;&#10;Description automatically generated">
              <a:extLst>
                <a:ext uri="{FF2B5EF4-FFF2-40B4-BE49-F238E27FC236}">
                  <a16:creationId xmlns:a16="http://schemas.microsoft.com/office/drawing/2014/main" id="{BF97119E-0621-44DC-B27B-DA64734E9B77}"/>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57992" y="3193519"/>
              <a:ext cx="1855765" cy="12370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5" name="TextBox 34">
              <a:extLst>
                <a:ext uri="{FF2B5EF4-FFF2-40B4-BE49-F238E27FC236}">
                  <a16:creationId xmlns:a16="http://schemas.microsoft.com/office/drawing/2014/main" id="{0D514C86-D589-4C47-895B-4B91B091212A}"/>
                </a:ext>
              </a:extLst>
            </p:cNvPr>
            <p:cNvSpPr txBox="1"/>
            <p:nvPr/>
          </p:nvSpPr>
          <p:spPr>
            <a:xfrm>
              <a:off x="0" y="2711890"/>
              <a:ext cx="1659044" cy="338554"/>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Logistics</a:t>
              </a:r>
            </a:p>
          </p:txBody>
        </p:sp>
      </p:grpSp>
      <p:grpSp>
        <p:nvGrpSpPr>
          <p:cNvPr id="15" name="Group 14">
            <a:extLst>
              <a:ext uri="{FF2B5EF4-FFF2-40B4-BE49-F238E27FC236}">
                <a16:creationId xmlns:a16="http://schemas.microsoft.com/office/drawing/2014/main" id="{676E4965-A5FF-4E15-B0A2-5E7FBD66B9FB}"/>
              </a:ext>
            </a:extLst>
          </p:cNvPr>
          <p:cNvGrpSpPr/>
          <p:nvPr/>
        </p:nvGrpSpPr>
        <p:grpSpPr>
          <a:xfrm>
            <a:off x="5704621" y="4909166"/>
            <a:ext cx="2417490" cy="1842692"/>
            <a:chOff x="5552221" y="4661516"/>
            <a:chExt cx="2417490" cy="1842692"/>
          </a:xfrm>
        </p:grpSpPr>
        <p:pic>
          <p:nvPicPr>
            <p:cNvPr id="52" name="Picture 51" descr="A picture containing swimming, glass&#10;&#10;Description automatically generated">
              <a:extLst>
                <a:ext uri="{FF2B5EF4-FFF2-40B4-BE49-F238E27FC236}">
                  <a16:creationId xmlns:a16="http://schemas.microsoft.com/office/drawing/2014/main" id="{130AE835-EA5A-45F4-93A3-611126C82196}"/>
                </a:ext>
              </a:extLst>
            </p:cNvPr>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5552221" y="4661516"/>
              <a:ext cx="2108516" cy="14618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3" name="TextBox 52">
              <a:extLst>
                <a:ext uri="{FF2B5EF4-FFF2-40B4-BE49-F238E27FC236}">
                  <a16:creationId xmlns:a16="http://schemas.microsoft.com/office/drawing/2014/main" id="{FCB53297-5EF7-4457-80ED-9EF96309554E}"/>
                </a:ext>
              </a:extLst>
            </p:cNvPr>
            <p:cNvSpPr txBox="1"/>
            <p:nvPr/>
          </p:nvSpPr>
          <p:spPr>
            <a:xfrm>
              <a:off x="5792172" y="6165654"/>
              <a:ext cx="2177539" cy="338554"/>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Health and Care</a:t>
              </a:r>
            </a:p>
          </p:txBody>
        </p:sp>
      </p:grpSp>
      <p:grpSp>
        <p:nvGrpSpPr>
          <p:cNvPr id="8" name="Group 7">
            <a:extLst>
              <a:ext uri="{FF2B5EF4-FFF2-40B4-BE49-F238E27FC236}">
                <a16:creationId xmlns:a16="http://schemas.microsoft.com/office/drawing/2014/main" id="{82BA3DCA-F29C-4AEA-9907-9C1138D70DAB}"/>
              </a:ext>
            </a:extLst>
          </p:cNvPr>
          <p:cNvGrpSpPr/>
          <p:nvPr/>
        </p:nvGrpSpPr>
        <p:grpSpPr>
          <a:xfrm>
            <a:off x="5007486" y="2718998"/>
            <a:ext cx="2117568" cy="1912229"/>
            <a:chOff x="5797733" y="164654"/>
            <a:chExt cx="2117568" cy="1912229"/>
          </a:xfrm>
        </p:grpSpPr>
        <p:sp>
          <p:nvSpPr>
            <p:cNvPr id="57" name="TextBox 56">
              <a:extLst>
                <a:ext uri="{FF2B5EF4-FFF2-40B4-BE49-F238E27FC236}">
                  <a16:creationId xmlns:a16="http://schemas.microsoft.com/office/drawing/2014/main" id="{D38628C7-E01B-44B1-9EC1-1D270DF3784A}"/>
                </a:ext>
              </a:extLst>
            </p:cNvPr>
            <p:cNvSpPr txBox="1"/>
            <p:nvPr/>
          </p:nvSpPr>
          <p:spPr>
            <a:xfrm>
              <a:off x="6057259" y="164654"/>
              <a:ext cx="1598515" cy="338554"/>
            </a:xfrm>
            <a:prstGeom prst="rect">
              <a:avLst/>
            </a:prstGeom>
            <a:noFill/>
          </p:spPr>
          <p:txBody>
            <a:bodyPr wrap="none" rtlCol="0">
              <a:spAutoFit/>
            </a:bodyPr>
            <a:lstStyle/>
            <a:p>
              <a:r>
                <a:rPr lang="en-GB" sz="1600" b="1" dirty="0">
                  <a:latin typeface="Arial" panose="020B0604020202020204" pitchFamily="34" charset="0"/>
                  <a:cs typeface="Arial" panose="020B0604020202020204" pitchFamily="34" charset="0"/>
                </a:rPr>
                <a:t>Manufacturing</a:t>
              </a:r>
            </a:p>
          </p:txBody>
        </p:sp>
        <p:pic>
          <p:nvPicPr>
            <p:cNvPr id="58" name="Picture 57" descr="A picture containing bicycle, racket, person, blue&#10;&#10;Description automatically generated">
              <a:extLst>
                <a:ext uri="{FF2B5EF4-FFF2-40B4-BE49-F238E27FC236}">
                  <a16:creationId xmlns:a16="http://schemas.microsoft.com/office/drawing/2014/main" id="{C48EE2EB-F9DD-45F9-BBD0-CF9E672211F9}"/>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5797733" y="531953"/>
              <a:ext cx="2117568" cy="15449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
        <p:nvSpPr>
          <p:cNvPr id="38" name="Rectangle: Rounded Corners 37">
            <a:extLst>
              <a:ext uri="{FF2B5EF4-FFF2-40B4-BE49-F238E27FC236}">
                <a16:creationId xmlns:a16="http://schemas.microsoft.com/office/drawing/2014/main" id="{7728F043-C055-4093-B89A-DFEDC8919171}"/>
              </a:ext>
            </a:extLst>
          </p:cNvPr>
          <p:cNvSpPr/>
          <p:nvPr/>
        </p:nvSpPr>
        <p:spPr>
          <a:xfrm>
            <a:off x="5290601" y="639051"/>
            <a:ext cx="5663020" cy="1604807"/>
          </a:xfrm>
          <a:prstGeom prst="roundRect">
            <a:avLst/>
          </a:prstGeom>
          <a:solidFill>
            <a:schemeClr val="accent5"/>
          </a:solidFill>
          <a:ln>
            <a:noFill/>
          </a:ln>
          <a:effectLst>
            <a:glow rad="228600">
              <a:schemeClr val="accent5">
                <a:satMod val="175000"/>
                <a:alpha val="40000"/>
              </a:schemeClr>
            </a:glow>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marL="444500" indent="-87313">
              <a:buFont typeface="Arial" panose="020B0604020202020204" pitchFamily="34" charset="0"/>
              <a:buChar char="•"/>
              <a:tabLst>
                <a:tab pos="357188" algn="l"/>
              </a:tabLst>
            </a:pPr>
            <a:r>
              <a:rPr lang="en-GB" b="1" dirty="0">
                <a:latin typeface="Arial" panose="020B0604020202020204" pitchFamily="34" charset="0"/>
                <a:cs typeface="Arial" panose="020B0604020202020204" pitchFamily="34" charset="0"/>
              </a:rPr>
              <a:t>Digital</a:t>
            </a:r>
          </a:p>
          <a:p>
            <a:pPr marL="444500" indent="-87313">
              <a:buFont typeface="Arial" panose="020B0604020202020204" pitchFamily="34" charset="0"/>
              <a:buChar char="•"/>
              <a:tabLst>
                <a:tab pos="357188" algn="l"/>
              </a:tabLst>
            </a:pPr>
            <a:r>
              <a:rPr lang="en-GB" b="1" dirty="0">
                <a:latin typeface="Arial" panose="020B0604020202020204" pitchFamily="34" charset="0"/>
                <a:cs typeface="Arial" panose="020B0604020202020204" pitchFamily="34" charset="0"/>
              </a:rPr>
              <a:t>Engineering</a:t>
            </a:r>
          </a:p>
          <a:p>
            <a:pPr marL="444500" indent="-87313">
              <a:buFont typeface="Arial" panose="020B0604020202020204" pitchFamily="34" charset="0"/>
              <a:buChar char="•"/>
              <a:tabLst>
                <a:tab pos="357188" algn="l"/>
              </a:tabLst>
            </a:pPr>
            <a:r>
              <a:rPr lang="en-GB" b="1" dirty="0">
                <a:latin typeface="Arial" panose="020B0604020202020204" pitchFamily="34" charset="0"/>
                <a:cs typeface="Arial" panose="020B0604020202020204" pitchFamily="34" charset="0"/>
              </a:rPr>
              <a:t>Health &amp; Care</a:t>
            </a:r>
          </a:p>
          <a:p>
            <a:pPr marL="444500" indent="-87313">
              <a:buFont typeface="Arial" panose="020B0604020202020204" pitchFamily="34" charset="0"/>
              <a:buChar char="•"/>
              <a:tabLst>
                <a:tab pos="357188" algn="l"/>
              </a:tabLst>
            </a:pPr>
            <a:r>
              <a:rPr lang="en-GB" b="1" dirty="0">
                <a:latin typeface="Arial" panose="020B0604020202020204" pitchFamily="34" charset="0"/>
                <a:cs typeface="Arial" panose="020B0604020202020204" pitchFamily="34" charset="0"/>
              </a:rPr>
              <a:t>Education </a:t>
            </a:r>
          </a:p>
          <a:p>
            <a:pPr marL="87313" indent="-87313">
              <a:buFont typeface="Arial" panose="020B0604020202020204" pitchFamily="34" charset="0"/>
              <a:buChar char="•"/>
            </a:pPr>
            <a:r>
              <a:rPr lang="en-GB" b="1" dirty="0">
                <a:latin typeface="Arial" panose="020B0604020202020204" pitchFamily="34" charset="0"/>
                <a:cs typeface="Arial" panose="020B0604020202020204" pitchFamily="34" charset="0"/>
              </a:rPr>
              <a:t>Business Management &amp; Operations</a:t>
            </a:r>
          </a:p>
          <a:p>
            <a:pPr marL="87313" indent="-87313">
              <a:buFont typeface="Arial" panose="020B0604020202020204" pitchFamily="34" charset="0"/>
              <a:buChar char="•"/>
            </a:pPr>
            <a:r>
              <a:rPr lang="en-GB" b="1" dirty="0">
                <a:latin typeface="Arial" panose="020B0604020202020204" pitchFamily="34" charset="0"/>
                <a:cs typeface="Arial" panose="020B0604020202020204" pitchFamily="34" charset="0"/>
              </a:rPr>
              <a:t>Construction</a:t>
            </a:r>
          </a:p>
          <a:p>
            <a:pPr marL="87313" indent="-87313">
              <a:buFont typeface="Arial" panose="020B0604020202020204" pitchFamily="34" charset="0"/>
              <a:buChar char="•"/>
            </a:pPr>
            <a:r>
              <a:rPr lang="en-GB" b="1" dirty="0">
                <a:latin typeface="Arial" panose="020B0604020202020204" pitchFamily="34" charset="0"/>
                <a:cs typeface="Arial" panose="020B0604020202020204" pitchFamily="34" charset="0"/>
              </a:rPr>
              <a:t>Logistics</a:t>
            </a:r>
          </a:p>
        </p:txBody>
      </p:sp>
      <p:sp>
        <p:nvSpPr>
          <p:cNvPr id="2" name="Rectangle: Beveled 1">
            <a:hlinkClick r:id="rId16"/>
            <a:extLst>
              <a:ext uri="{FF2B5EF4-FFF2-40B4-BE49-F238E27FC236}">
                <a16:creationId xmlns:a16="http://schemas.microsoft.com/office/drawing/2014/main" id="{61B1EF06-52B2-4962-9A89-B8B5EA5C6DC8}"/>
              </a:ext>
            </a:extLst>
          </p:cNvPr>
          <p:cNvSpPr/>
          <p:nvPr/>
        </p:nvSpPr>
        <p:spPr>
          <a:xfrm>
            <a:off x="10594108" y="5532859"/>
            <a:ext cx="1182255" cy="989593"/>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latin typeface="Arial" panose="020B0604020202020204" pitchFamily="34" charset="0"/>
                <a:cs typeface="Arial" panose="020B0604020202020204" pitchFamily="34" charset="0"/>
              </a:rPr>
              <a:t>Milton Keynes Smart City</a:t>
            </a:r>
          </a:p>
        </p:txBody>
      </p:sp>
    </p:spTree>
    <p:extLst>
      <p:ext uri="{BB962C8B-B14F-4D97-AF65-F5344CB8AC3E}">
        <p14:creationId xmlns:p14="http://schemas.microsoft.com/office/powerpoint/2010/main" val="35578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5CEFA56-13B2-4D33-8EC4-962A608BF24E}"/>
              </a:ext>
            </a:extLst>
          </p:cNvPr>
          <p:cNvSpPr>
            <a:spLocks noGrp="1"/>
          </p:cNvSpPr>
          <p:nvPr>
            <p:ph type="title"/>
          </p:nvPr>
        </p:nvSpPr>
        <p:spPr>
          <a:xfrm>
            <a:off x="246528" y="-159742"/>
            <a:ext cx="10573872" cy="1325563"/>
          </a:xfrm>
        </p:spPr>
        <p:txBody>
          <a:bodyPr>
            <a:normAutofit/>
          </a:bodyPr>
          <a:lstStyle/>
          <a:p>
            <a:r>
              <a:rPr lang="en-GB" sz="3200" dirty="0">
                <a:ea typeface="Cambria" panose="02040503050406030204" pitchFamily="18" charset="0"/>
                <a:cs typeface="Times New Roman" panose="02020603050405020304" pitchFamily="18" charset="0"/>
              </a:rPr>
              <a:t>The Green Economy/Net Zero</a:t>
            </a:r>
            <a:endParaRPr lang="en-GB" sz="3200" dirty="0"/>
          </a:p>
        </p:txBody>
      </p:sp>
      <p:sp>
        <p:nvSpPr>
          <p:cNvPr id="6" name="TextBox 5">
            <a:extLst>
              <a:ext uri="{FF2B5EF4-FFF2-40B4-BE49-F238E27FC236}">
                <a16:creationId xmlns:a16="http://schemas.microsoft.com/office/drawing/2014/main" id="{70797247-C41C-4033-ABAC-120178494111}"/>
              </a:ext>
            </a:extLst>
          </p:cNvPr>
          <p:cNvSpPr txBox="1"/>
          <p:nvPr/>
        </p:nvSpPr>
        <p:spPr>
          <a:xfrm>
            <a:off x="246528" y="881402"/>
            <a:ext cx="7623701" cy="3139321"/>
          </a:xfrm>
          <a:prstGeom prst="rect">
            <a:avLst/>
          </a:prstGeom>
          <a:noFill/>
        </p:spPr>
        <p:txBody>
          <a:bodyPr wrap="square">
            <a:spAutoFit/>
          </a:bodyPr>
          <a:lstStyle/>
          <a:p>
            <a:r>
              <a:rPr lang="en-GB" sz="1800" dirty="0">
                <a:effectLst/>
                <a:latin typeface="Arial" panose="020B0604020202020204" pitchFamily="34" charset="0"/>
                <a:ea typeface="Calibri" panose="020F0502020204030204" pitchFamily="34" charset="0"/>
                <a:cs typeface="Arial" panose="020B0604020202020204" pitchFamily="34" charset="0"/>
              </a:rPr>
              <a:t>Government has a ten-point plan for a green industrial </a:t>
            </a:r>
            <a:r>
              <a:rPr lang="en-GB" dirty="0">
                <a:latin typeface="Arial" panose="020B0604020202020204" pitchFamily="34" charset="0"/>
                <a:cs typeface="Arial" panose="020B0604020202020204" pitchFamily="34" charset="0"/>
              </a:rPr>
              <a:t>following areas: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Offshore wind</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Low carbon hydrogen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Nuclear power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Zero emission vehicles – vehicles and infrastructure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Green public transport, cycling and walking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‘Jet zero’ and greener maritime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Greener homes and public buildings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Carbon capture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Nature</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Innovation and finance </a:t>
            </a:r>
          </a:p>
        </p:txBody>
      </p:sp>
      <p:sp>
        <p:nvSpPr>
          <p:cNvPr id="5" name="Rectangle 4">
            <a:extLst>
              <a:ext uri="{FF2B5EF4-FFF2-40B4-BE49-F238E27FC236}">
                <a16:creationId xmlns:a16="http://schemas.microsoft.com/office/drawing/2014/main" id="{C0D2723A-8E6A-4577-BF5C-833F54703C72}"/>
              </a:ext>
            </a:extLst>
          </p:cNvPr>
          <p:cNvSpPr/>
          <p:nvPr/>
        </p:nvSpPr>
        <p:spPr>
          <a:xfrm>
            <a:off x="8137236" y="843677"/>
            <a:ext cx="3740728" cy="3416320"/>
          </a:xfrm>
          <a:prstGeom prst="rect">
            <a:avLst/>
          </a:prstGeom>
          <a:solidFill>
            <a:srgbClr val="2B4345"/>
          </a:solidFill>
        </p:spPr>
        <p:txBody>
          <a:bodyPr wrap="square">
            <a:spAutoFit/>
          </a:bodyPr>
          <a:lstStyle/>
          <a:p>
            <a:pPr algn="ctr">
              <a:buClr>
                <a:schemeClr val="accent1"/>
              </a:buClr>
            </a:pPr>
            <a:r>
              <a:rPr lang="en-GB" b="1" dirty="0">
                <a:solidFill>
                  <a:schemeClr val="bg1"/>
                </a:solidFill>
                <a:latin typeface="Arial" panose="020B0604020202020204" pitchFamily="34" charset="0"/>
                <a:cs typeface="Arial" panose="020B0604020202020204" pitchFamily="34" charset="0"/>
              </a:rPr>
              <a:t>South East Midlands</a:t>
            </a:r>
          </a:p>
          <a:p>
            <a:pPr>
              <a:buClr>
                <a:schemeClr val="accent1"/>
              </a:buClr>
            </a:pPr>
            <a:endParaRPr lang="en-GB" b="1" dirty="0">
              <a:solidFill>
                <a:schemeClr val="bg1"/>
              </a:solidFill>
              <a:latin typeface="Arial" panose="020B0604020202020204" pitchFamily="34" charset="0"/>
              <a:cs typeface="Arial" panose="020B0604020202020204" pitchFamily="34" charset="0"/>
            </a:endParaRPr>
          </a:p>
          <a:p>
            <a:pPr algn="ctr">
              <a:buClr>
                <a:schemeClr val="accent1"/>
              </a:buClr>
            </a:pPr>
            <a:r>
              <a:rPr lang="en-GB" b="1" dirty="0">
                <a:solidFill>
                  <a:schemeClr val="bg1"/>
                </a:solidFill>
                <a:latin typeface="Arial" panose="020B0604020202020204" pitchFamily="34" charset="0"/>
                <a:cs typeface="Arial" panose="020B0604020202020204" pitchFamily="34" charset="0"/>
              </a:rPr>
              <a:t>17,500 direct jobs in low-carbon/</a:t>
            </a:r>
          </a:p>
          <a:p>
            <a:pPr algn="ctr">
              <a:buClr>
                <a:schemeClr val="accent1"/>
              </a:buClr>
            </a:pPr>
            <a:r>
              <a:rPr lang="en-GB" b="1" dirty="0">
                <a:solidFill>
                  <a:schemeClr val="bg1"/>
                </a:solidFill>
                <a:latin typeface="Arial" panose="020B0604020202020204" pitchFamily="34" charset="0"/>
                <a:cs typeface="Arial" panose="020B0604020202020204" pitchFamily="34" charset="0"/>
              </a:rPr>
              <a:t>renewable energy in 2030 </a:t>
            </a:r>
          </a:p>
          <a:p>
            <a:pPr algn="ctr">
              <a:buClr>
                <a:schemeClr val="accent1"/>
              </a:buClr>
            </a:pPr>
            <a:endParaRPr lang="en-GB" b="1" dirty="0">
              <a:solidFill>
                <a:schemeClr val="bg1"/>
              </a:solidFill>
              <a:latin typeface="Arial" panose="020B0604020202020204" pitchFamily="34" charset="0"/>
              <a:cs typeface="Arial" panose="020B0604020202020204" pitchFamily="34" charset="0"/>
            </a:endParaRPr>
          </a:p>
          <a:p>
            <a:pPr algn="ctr">
              <a:buClr>
                <a:schemeClr val="accent1"/>
              </a:buClr>
            </a:pPr>
            <a:r>
              <a:rPr lang="en-GB" b="1" dirty="0">
                <a:solidFill>
                  <a:schemeClr val="bg1"/>
                </a:solidFill>
                <a:latin typeface="Arial" panose="020B0604020202020204" pitchFamily="34" charset="0"/>
                <a:cs typeface="Arial" panose="020B0604020202020204" pitchFamily="34" charset="0"/>
              </a:rPr>
              <a:t>Increasing to 28,750 by 2050</a:t>
            </a:r>
          </a:p>
          <a:p>
            <a:pPr algn="ctr">
              <a:buClr>
                <a:schemeClr val="accent1"/>
              </a:buClr>
            </a:pPr>
            <a:endParaRPr lang="en-GB" b="1" dirty="0">
              <a:solidFill>
                <a:schemeClr val="bg1"/>
              </a:solidFill>
              <a:latin typeface="Arial" panose="020B0604020202020204" pitchFamily="34" charset="0"/>
              <a:cs typeface="Arial" panose="020B0604020202020204" pitchFamily="34" charset="0"/>
            </a:endParaRPr>
          </a:p>
          <a:p>
            <a:pPr algn="ctr">
              <a:buClr>
                <a:schemeClr val="accent1"/>
              </a:buClr>
            </a:pPr>
            <a:r>
              <a:rPr lang="en-GB" b="1" dirty="0">
                <a:solidFill>
                  <a:schemeClr val="bg1"/>
                </a:solidFill>
                <a:latin typeface="Arial" panose="020B0604020202020204" pitchFamily="34" charset="0"/>
                <a:cs typeface="Arial" panose="020B0604020202020204" pitchFamily="34" charset="0"/>
              </a:rPr>
              <a:t>Most roles within engineering and manufacturing, digital, construction and business operations and management</a:t>
            </a:r>
          </a:p>
          <a:p>
            <a:pPr algn="ctr">
              <a:buClr>
                <a:schemeClr val="accent1"/>
              </a:buClr>
            </a:pPr>
            <a:endParaRPr lang="en-GB" b="1" dirty="0">
              <a:solidFill>
                <a:schemeClr val="bg1"/>
              </a:solidFill>
              <a:latin typeface="Arial" panose="020B0604020202020204" pitchFamily="34" charset="0"/>
              <a:cs typeface="Arial" panose="020B0604020202020204" pitchFamily="34" charset="0"/>
            </a:endParaRPr>
          </a:p>
        </p:txBody>
      </p:sp>
      <p:pic>
        <p:nvPicPr>
          <p:cNvPr id="18" name="Picture 17" descr="A close up of a green field&#10;&#10;Description automatically generated">
            <a:extLst>
              <a:ext uri="{FF2B5EF4-FFF2-40B4-BE49-F238E27FC236}">
                <a16:creationId xmlns:a16="http://schemas.microsoft.com/office/drawing/2014/main" id="{04C5A6CF-7215-4813-8B03-9EA6B77148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48735" y="4697792"/>
            <a:ext cx="2693746" cy="14205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8" descr="A car parked on the side of a road&#10;&#10;Description automatically generated">
            <a:extLst>
              <a:ext uri="{FF2B5EF4-FFF2-40B4-BE49-F238E27FC236}">
                <a16:creationId xmlns:a16="http://schemas.microsoft.com/office/drawing/2014/main" id="{9F09D551-F3BE-483A-B2DA-FCC9A0915F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79586" y="4687043"/>
            <a:ext cx="2291267" cy="14312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icture 19" descr="A picture containing person, person, holding, looking&#10;&#10;Description automatically generated">
            <a:extLst>
              <a:ext uri="{FF2B5EF4-FFF2-40B4-BE49-F238E27FC236}">
                <a16:creationId xmlns:a16="http://schemas.microsoft.com/office/drawing/2014/main" id="{B392C40B-116A-43B7-9261-4D61A649F1C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87256" y="4697792"/>
            <a:ext cx="2147128" cy="14312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10652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32D3BC80-7958-4638-95F1-4D492DA7766D}"/>
              </a:ext>
            </a:extLst>
          </p:cNvPr>
          <p:cNvSpPr>
            <a:spLocks noGrp="1"/>
          </p:cNvSpPr>
          <p:nvPr>
            <p:ph type="title"/>
          </p:nvPr>
        </p:nvSpPr>
        <p:spPr>
          <a:xfrm>
            <a:off x="307382" y="-124592"/>
            <a:ext cx="11577235" cy="1325563"/>
          </a:xfrm>
        </p:spPr>
        <p:txBody>
          <a:bodyPr>
            <a:normAutofit/>
          </a:bodyPr>
          <a:lstStyle/>
          <a:p>
            <a:r>
              <a:rPr lang="en-GB" sz="3600" dirty="0"/>
              <a:t>Green Economy</a:t>
            </a:r>
          </a:p>
        </p:txBody>
      </p:sp>
      <p:sp>
        <p:nvSpPr>
          <p:cNvPr id="10" name="TextBox 9">
            <a:extLst>
              <a:ext uri="{FF2B5EF4-FFF2-40B4-BE49-F238E27FC236}">
                <a16:creationId xmlns:a16="http://schemas.microsoft.com/office/drawing/2014/main" id="{EC23A5C9-F996-4C89-A49E-DA33B289B8B4}"/>
              </a:ext>
            </a:extLst>
          </p:cNvPr>
          <p:cNvSpPr txBox="1"/>
          <p:nvPr/>
        </p:nvSpPr>
        <p:spPr>
          <a:xfrm>
            <a:off x="55817" y="6500763"/>
            <a:ext cx="4984534"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rPr>
              <a:t>Source: Labour Insight (Burning Glass Technologies) and ONS, Annual Population Survey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endParaRPr>
          </a:p>
        </p:txBody>
      </p:sp>
      <p:graphicFrame>
        <p:nvGraphicFramePr>
          <p:cNvPr id="8" name="Table 7">
            <a:extLst>
              <a:ext uri="{FF2B5EF4-FFF2-40B4-BE49-F238E27FC236}">
                <a16:creationId xmlns:a16="http://schemas.microsoft.com/office/drawing/2014/main" id="{63891B86-D803-4AE4-8052-B4265ED81A1F}"/>
              </a:ext>
            </a:extLst>
          </p:cNvPr>
          <p:cNvGraphicFramePr>
            <a:graphicFrameLocks noGrp="1"/>
          </p:cNvGraphicFramePr>
          <p:nvPr>
            <p:extLst>
              <p:ext uri="{D42A27DB-BD31-4B8C-83A1-F6EECF244321}">
                <p14:modId xmlns:p14="http://schemas.microsoft.com/office/powerpoint/2010/main" val="322535272"/>
              </p:ext>
            </p:extLst>
          </p:nvPr>
        </p:nvGraphicFramePr>
        <p:xfrm>
          <a:off x="4330900" y="2175677"/>
          <a:ext cx="3804363" cy="760095"/>
        </p:xfrm>
        <a:graphic>
          <a:graphicData uri="http://schemas.openxmlformats.org/drawingml/2006/table">
            <a:tbl>
              <a:tblPr>
                <a:tableStyleId>{21E4AEA4-8DFA-4A89-87EB-49C32662AFE0}</a:tableStyleId>
              </a:tblPr>
              <a:tblGrid>
                <a:gridCol w="2974320">
                  <a:extLst>
                    <a:ext uri="{9D8B030D-6E8A-4147-A177-3AD203B41FA5}">
                      <a16:colId xmlns:a16="http://schemas.microsoft.com/office/drawing/2014/main" val="2706378457"/>
                    </a:ext>
                  </a:extLst>
                </a:gridCol>
                <a:gridCol w="830043">
                  <a:extLst>
                    <a:ext uri="{9D8B030D-6E8A-4147-A177-3AD203B41FA5}">
                      <a16:colId xmlns:a16="http://schemas.microsoft.com/office/drawing/2014/main" val="2754234505"/>
                    </a:ext>
                  </a:extLst>
                </a:gridCol>
              </a:tblGrid>
              <a:tr h="190500">
                <a:tc>
                  <a:txBody>
                    <a:bodyPr/>
                    <a:lstStyle/>
                    <a:p>
                      <a:pPr algn="ctr" fontAlgn="b"/>
                      <a:r>
                        <a:rPr lang="en-GB" sz="1200" b="1" u="none" strike="noStrike" dirty="0">
                          <a:effectLst/>
                          <a:latin typeface="Arial" panose="020B0604020202020204" pitchFamily="34" charset="0"/>
                          <a:cs typeface="Arial" panose="020B0604020202020204" pitchFamily="34" charset="0"/>
                        </a:rPr>
                        <a:t>Top Vacancies</a:t>
                      </a:r>
                      <a:endParaRPr lang="en-GB" sz="1200" b="1"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1200" b="1" u="none" strike="noStrike" dirty="0">
                          <a:effectLst/>
                          <a:latin typeface="Arial" panose="020B0604020202020204" pitchFamily="34" charset="0"/>
                          <a:cs typeface="Arial" panose="020B0604020202020204" pitchFamily="34" charset="0"/>
                        </a:rPr>
                        <a:t>Last 12 Months</a:t>
                      </a:r>
                      <a:endParaRPr lang="en-GB" sz="1200" b="1" i="0" u="none" strike="noStrike" dirty="0">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683317750"/>
                  </a:ext>
                </a:extLst>
              </a:tr>
              <a:tr h="190500">
                <a:tc>
                  <a:txBody>
                    <a:bodyPr/>
                    <a:lstStyle/>
                    <a:p>
                      <a:pPr algn="l" fontAlgn="b"/>
                      <a:r>
                        <a:rPr lang="en-GB" sz="1200" b="0" i="0" u="none" strike="noStrike">
                          <a:solidFill>
                            <a:srgbClr val="000000"/>
                          </a:solidFill>
                          <a:effectLst/>
                          <a:latin typeface="Arial" panose="020B0604020202020204" pitchFamily="34" charset="0"/>
                        </a:rPr>
                        <a:t>Automotive Service Technician / Mechanic</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2,002</a:t>
                      </a:r>
                    </a:p>
                  </a:txBody>
                  <a:tcPr marL="9525" marR="9525" marT="9525" marB="0" anchor="b"/>
                </a:tc>
                <a:extLst>
                  <a:ext uri="{0D108BD9-81ED-4DB2-BD59-A6C34878D82A}">
                    <a16:rowId xmlns:a16="http://schemas.microsoft.com/office/drawing/2014/main" val="1419860495"/>
                  </a:ext>
                </a:extLst>
              </a:tr>
              <a:tr h="190500">
                <a:tc>
                  <a:txBody>
                    <a:bodyPr/>
                    <a:lstStyle/>
                    <a:p>
                      <a:pPr algn="l" fontAlgn="b"/>
                      <a:r>
                        <a:rPr lang="en-GB" sz="1200" b="0" i="0" u="none" strike="noStrike">
                          <a:solidFill>
                            <a:srgbClr val="000000"/>
                          </a:solidFill>
                          <a:effectLst/>
                          <a:latin typeface="Arial" panose="020B0604020202020204" pitchFamily="34" charset="0"/>
                        </a:rPr>
                        <a:t>Auto Body Technician</a:t>
                      </a:r>
                    </a:p>
                  </a:txBody>
                  <a:tcPr marL="9525" marR="9525" marT="9525" marB="0" anchor="b"/>
                </a:tc>
                <a:tc>
                  <a:txBody>
                    <a:bodyPr/>
                    <a:lstStyle/>
                    <a:p>
                      <a:pPr algn="ctr" fontAlgn="b"/>
                      <a:r>
                        <a:rPr lang="en-GB" sz="1200" b="0" i="0" u="none" strike="noStrike" dirty="0">
                          <a:solidFill>
                            <a:srgbClr val="000000"/>
                          </a:solidFill>
                          <a:effectLst/>
                          <a:latin typeface="Arial" panose="020B0604020202020204" pitchFamily="34" charset="0"/>
                        </a:rPr>
                        <a:t>305</a:t>
                      </a:r>
                    </a:p>
                  </a:txBody>
                  <a:tcPr marL="9525" marR="9525" marT="9525" marB="0" anchor="b"/>
                </a:tc>
                <a:extLst>
                  <a:ext uri="{0D108BD9-81ED-4DB2-BD59-A6C34878D82A}">
                    <a16:rowId xmlns:a16="http://schemas.microsoft.com/office/drawing/2014/main" val="621354874"/>
                  </a:ext>
                </a:extLst>
              </a:tr>
            </a:tbl>
          </a:graphicData>
        </a:graphic>
      </p:graphicFrame>
      <p:pic>
        <p:nvPicPr>
          <p:cNvPr id="14" name="Graphic 13" descr="Smiling face with no fill">
            <a:extLst>
              <a:ext uri="{FF2B5EF4-FFF2-40B4-BE49-F238E27FC236}">
                <a16:creationId xmlns:a16="http://schemas.microsoft.com/office/drawing/2014/main" id="{206C75BA-2DAF-4662-B2C6-814D7A0AA22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21783" y="5755640"/>
            <a:ext cx="914400" cy="914400"/>
          </a:xfrm>
          <a:prstGeom prst="rect">
            <a:avLst/>
          </a:prstGeom>
        </p:spPr>
      </p:pic>
      <p:graphicFrame>
        <p:nvGraphicFramePr>
          <p:cNvPr id="13" name="Chart 12">
            <a:extLst>
              <a:ext uri="{FF2B5EF4-FFF2-40B4-BE49-F238E27FC236}">
                <a16:creationId xmlns:a16="http://schemas.microsoft.com/office/drawing/2014/main" id="{966B0404-F122-4E1B-9E0E-B2BD04B16ECF}"/>
              </a:ext>
            </a:extLst>
          </p:cNvPr>
          <p:cNvGraphicFramePr>
            <a:graphicFrameLocks/>
          </p:cNvGraphicFramePr>
          <p:nvPr>
            <p:extLst>
              <p:ext uri="{D42A27DB-BD31-4B8C-83A1-F6EECF244321}">
                <p14:modId xmlns:p14="http://schemas.microsoft.com/office/powerpoint/2010/main" val="1579723567"/>
              </p:ext>
            </p:extLst>
          </p:nvPr>
        </p:nvGraphicFramePr>
        <p:xfrm>
          <a:off x="4248186" y="3079129"/>
          <a:ext cx="3804363" cy="26929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1AB26B71-F162-4A18-AE41-68D45A582D59}"/>
              </a:ext>
            </a:extLst>
          </p:cNvPr>
          <p:cNvGraphicFramePr>
            <a:graphicFrameLocks/>
          </p:cNvGraphicFramePr>
          <p:nvPr>
            <p:extLst>
              <p:ext uri="{D42A27DB-BD31-4B8C-83A1-F6EECF244321}">
                <p14:modId xmlns:p14="http://schemas.microsoft.com/office/powerpoint/2010/main" val="1096215931"/>
              </p:ext>
            </p:extLst>
          </p:nvPr>
        </p:nvGraphicFramePr>
        <p:xfrm>
          <a:off x="261202" y="3062710"/>
          <a:ext cx="3804363" cy="269292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Table 14">
            <a:extLst>
              <a:ext uri="{FF2B5EF4-FFF2-40B4-BE49-F238E27FC236}">
                <a16:creationId xmlns:a16="http://schemas.microsoft.com/office/drawing/2014/main" id="{CA493C2C-9E1D-48A4-A97A-60CC6F372BE6}"/>
              </a:ext>
            </a:extLst>
          </p:cNvPr>
          <p:cNvGraphicFramePr>
            <a:graphicFrameLocks noGrp="1"/>
          </p:cNvGraphicFramePr>
          <p:nvPr>
            <p:extLst>
              <p:ext uri="{D42A27DB-BD31-4B8C-83A1-F6EECF244321}">
                <p14:modId xmlns:p14="http://schemas.microsoft.com/office/powerpoint/2010/main" val="2485647382"/>
              </p:ext>
            </p:extLst>
          </p:nvPr>
        </p:nvGraphicFramePr>
        <p:xfrm>
          <a:off x="476565" y="2175677"/>
          <a:ext cx="3373635" cy="567690"/>
        </p:xfrm>
        <a:graphic>
          <a:graphicData uri="http://schemas.openxmlformats.org/drawingml/2006/table">
            <a:tbl>
              <a:tblPr>
                <a:tableStyleId>{21E4AEA4-8DFA-4A89-87EB-49C32662AFE0}</a:tableStyleId>
              </a:tblPr>
              <a:tblGrid>
                <a:gridCol w="2637569">
                  <a:extLst>
                    <a:ext uri="{9D8B030D-6E8A-4147-A177-3AD203B41FA5}">
                      <a16:colId xmlns:a16="http://schemas.microsoft.com/office/drawing/2014/main" val="2706378457"/>
                    </a:ext>
                  </a:extLst>
                </a:gridCol>
                <a:gridCol w="736066">
                  <a:extLst>
                    <a:ext uri="{9D8B030D-6E8A-4147-A177-3AD203B41FA5}">
                      <a16:colId xmlns:a16="http://schemas.microsoft.com/office/drawing/2014/main" val="2754234505"/>
                    </a:ext>
                  </a:extLst>
                </a:gridCol>
              </a:tblGrid>
              <a:tr h="190500">
                <a:tc>
                  <a:txBody>
                    <a:bodyPr/>
                    <a:lstStyle/>
                    <a:p>
                      <a:pPr algn="ctr" fontAlgn="b"/>
                      <a:r>
                        <a:rPr lang="en-GB" sz="1200" b="1" u="none" strike="noStrike" dirty="0">
                          <a:effectLst/>
                          <a:latin typeface="Arial" panose="020B0604020202020204" pitchFamily="34" charset="0"/>
                          <a:cs typeface="Arial" panose="020B0604020202020204" pitchFamily="34" charset="0"/>
                        </a:rPr>
                        <a:t>Top Vacancies</a:t>
                      </a:r>
                      <a:endParaRPr lang="en-GB" sz="1200" b="1"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1200" b="1" u="none" strike="noStrike" dirty="0">
                          <a:effectLst/>
                          <a:latin typeface="Arial" panose="020B0604020202020204" pitchFamily="34" charset="0"/>
                          <a:cs typeface="Arial" panose="020B0604020202020204" pitchFamily="34" charset="0"/>
                        </a:rPr>
                        <a:t>Last 12 Months</a:t>
                      </a:r>
                      <a:endParaRPr lang="en-GB" sz="1200" b="1" i="0" u="none" strike="noStrike" dirty="0">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683317750"/>
                  </a:ext>
                </a:extLst>
              </a:tr>
              <a:tr h="190500">
                <a:tc>
                  <a:txBody>
                    <a:bodyPr/>
                    <a:lstStyle/>
                    <a:p>
                      <a:pPr algn="l" fontAlgn="b"/>
                      <a:r>
                        <a:rPr lang="en-GB" sz="1200" b="0" i="0" u="none" strike="noStrike" dirty="0">
                          <a:solidFill>
                            <a:srgbClr val="000000"/>
                          </a:solidFill>
                          <a:effectLst/>
                          <a:latin typeface="Arial" panose="020B0604020202020204" pitchFamily="34" charset="0"/>
                          <a:cs typeface="Arial" panose="020B0604020202020204" pitchFamily="34" charset="0"/>
                        </a:rPr>
                        <a:t>Utilities Technician</a:t>
                      </a:r>
                    </a:p>
                  </a:txBody>
                  <a:tcPr marL="9525" marR="9525" marT="9525" marB="0" anchor="b"/>
                </a:tc>
                <a:tc>
                  <a:txBody>
                    <a:bodyPr/>
                    <a:lstStyle/>
                    <a:p>
                      <a:pPr algn="ctr" fontAlgn="b"/>
                      <a:r>
                        <a:rPr lang="en-GB" sz="1200" b="0" i="0" u="none" strike="noStrike" dirty="0">
                          <a:effectLst/>
                          <a:latin typeface="Arial" panose="020B0604020202020204" pitchFamily="34" charset="0"/>
                          <a:cs typeface="Arial" panose="020B0604020202020204" pitchFamily="34" charset="0"/>
                        </a:rPr>
                        <a:t>1666</a:t>
                      </a:r>
                    </a:p>
                  </a:txBody>
                  <a:tcPr marL="9525" marR="9525" marT="9525" marB="0" anchor="ctr"/>
                </a:tc>
                <a:extLst>
                  <a:ext uri="{0D108BD9-81ED-4DB2-BD59-A6C34878D82A}">
                    <a16:rowId xmlns:a16="http://schemas.microsoft.com/office/drawing/2014/main" val="1419860495"/>
                  </a:ext>
                </a:extLst>
              </a:tr>
            </a:tbl>
          </a:graphicData>
        </a:graphic>
      </p:graphicFrame>
      <p:graphicFrame>
        <p:nvGraphicFramePr>
          <p:cNvPr id="16" name="Chart 15">
            <a:extLst>
              <a:ext uri="{FF2B5EF4-FFF2-40B4-BE49-F238E27FC236}">
                <a16:creationId xmlns:a16="http://schemas.microsoft.com/office/drawing/2014/main" id="{BD1FAB61-DAEA-427D-B092-45D3D95DB59A}"/>
              </a:ext>
            </a:extLst>
          </p:cNvPr>
          <p:cNvGraphicFramePr>
            <a:graphicFrameLocks/>
          </p:cNvGraphicFramePr>
          <p:nvPr>
            <p:extLst>
              <p:ext uri="{D42A27DB-BD31-4B8C-83A1-F6EECF244321}">
                <p14:modId xmlns:p14="http://schemas.microsoft.com/office/powerpoint/2010/main" val="2869982612"/>
              </p:ext>
            </p:extLst>
          </p:nvPr>
        </p:nvGraphicFramePr>
        <p:xfrm>
          <a:off x="8310751" y="3077419"/>
          <a:ext cx="3804364" cy="269292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Table 17">
            <a:extLst>
              <a:ext uri="{FF2B5EF4-FFF2-40B4-BE49-F238E27FC236}">
                <a16:creationId xmlns:a16="http://schemas.microsoft.com/office/drawing/2014/main" id="{3DC637EE-FD64-4E1F-9BF7-1CE247CBD989}"/>
              </a:ext>
            </a:extLst>
          </p:cNvPr>
          <p:cNvGraphicFramePr>
            <a:graphicFrameLocks noGrp="1"/>
          </p:cNvGraphicFramePr>
          <p:nvPr>
            <p:extLst>
              <p:ext uri="{D42A27DB-BD31-4B8C-83A1-F6EECF244321}">
                <p14:modId xmlns:p14="http://schemas.microsoft.com/office/powerpoint/2010/main" val="2133653339"/>
              </p:ext>
            </p:extLst>
          </p:nvPr>
        </p:nvGraphicFramePr>
        <p:xfrm>
          <a:off x="8510982" y="2164645"/>
          <a:ext cx="3373635" cy="771127"/>
        </p:xfrm>
        <a:graphic>
          <a:graphicData uri="http://schemas.openxmlformats.org/drawingml/2006/table">
            <a:tbl>
              <a:tblPr>
                <a:tableStyleId>{21E4AEA4-8DFA-4A89-87EB-49C32662AFE0}</a:tableStyleId>
              </a:tblPr>
              <a:tblGrid>
                <a:gridCol w="2637569">
                  <a:extLst>
                    <a:ext uri="{9D8B030D-6E8A-4147-A177-3AD203B41FA5}">
                      <a16:colId xmlns:a16="http://schemas.microsoft.com/office/drawing/2014/main" val="2706378457"/>
                    </a:ext>
                  </a:extLst>
                </a:gridCol>
                <a:gridCol w="736066">
                  <a:extLst>
                    <a:ext uri="{9D8B030D-6E8A-4147-A177-3AD203B41FA5}">
                      <a16:colId xmlns:a16="http://schemas.microsoft.com/office/drawing/2014/main" val="2754234505"/>
                    </a:ext>
                  </a:extLst>
                </a:gridCol>
              </a:tblGrid>
              <a:tr h="340803">
                <a:tc>
                  <a:txBody>
                    <a:bodyPr/>
                    <a:lstStyle/>
                    <a:p>
                      <a:pPr algn="ctr" fontAlgn="b"/>
                      <a:r>
                        <a:rPr lang="en-GB" sz="1200" b="1" u="none" strike="noStrike" dirty="0">
                          <a:effectLst/>
                          <a:latin typeface="Arial" panose="020B0604020202020204" pitchFamily="34" charset="0"/>
                          <a:cs typeface="Arial" panose="020B0604020202020204" pitchFamily="34" charset="0"/>
                        </a:rPr>
                        <a:t>Top Vacancies</a:t>
                      </a:r>
                      <a:endParaRPr lang="en-GB" sz="1200" b="1"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1200" b="1" u="none" strike="noStrike" dirty="0">
                          <a:effectLst/>
                          <a:latin typeface="Arial" panose="020B0604020202020204" pitchFamily="34" charset="0"/>
                          <a:cs typeface="Arial" panose="020B0604020202020204" pitchFamily="34" charset="0"/>
                        </a:rPr>
                        <a:t>Last 12 Months</a:t>
                      </a:r>
                      <a:endParaRPr lang="en-GB" sz="1200" b="1"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683317750"/>
                  </a:ext>
                </a:extLst>
              </a:tr>
              <a:tr h="174726">
                <a:tc>
                  <a:txBody>
                    <a:bodyPr/>
                    <a:lstStyle/>
                    <a:p>
                      <a:pPr algn="l" fontAlgn="b"/>
                      <a:r>
                        <a:rPr lang="en-GB" sz="1200" b="0" i="0" u="none" strike="noStrike" dirty="0">
                          <a:solidFill>
                            <a:srgbClr val="000000"/>
                          </a:solidFill>
                          <a:effectLst/>
                          <a:latin typeface="Arial" panose="020B0604020202020204" pitchFamily="34" charset="0"/>
                          <a:cs typeface="Arial" panose="020B0604020202020204" pitchFamily="34" charset="0"/>
                        </a:rPr>
                        <a:t>Landscaping/Groundskeeping Worker</a:t>
                      </a:r>
                    </a:p>
                  </a:txBody>
                  <a:tcPr marL="9525" marR="9525" marT="9525" marB="0" anchor="b"/>
                </a:tc>
                <a:tc>
                  <a:txBody>
                    <a:bodyPr/>
                    <a:lstStyle/>
                    <a:p>
                      <a:pPr algn="ctr" fontAlgn="b"/>
                      <a:r>
                        <a:rPr lang="en-GB" sz="1200" b="0" i="0" u="none" strike="noStrike">
                          <a:solidFill>
                            <a:srgbClr val="000000"/>
                          </a:solidFill>
                          <a:effectLst/>
                          <a:latin typeface="Arial" panose="020B0604020202020204" pitchFamily="34" charset="0"/>
                        </a:rPr>
                        <a:t>466</a:t>
                      </a:r>
                    </a:p>
                  </a:txBody>
                  <a:tcPr marL="9525" marR="9525" marT="9525" marB="0" anchor="b"/>
                </a:tc>
                <a:extLst>
                  <a:ext uri="{0D108BD9-81ED-4DB2-BD59-A6C34878D82A}">
                    <a16:rowId xmlns:a16="http://schemas.microsoft.com/office/drawing/2014/main" val="1726583617"/>
                  </a:ext>
                </a:extLst>
              </a:tr>
              <a:tr h="203437">
                <a:tc>
                  <a:txBody>
                    <a:bodyPr/>
                    <a:lstStyle/>
                    <a:p>
                      <a:pPr algn="l" fontAlgn="b"/>
                      <a:r>
                        <a:rPr lang="en-GB" sz="1200" b="0" i="0" u="none" strike="noStrike" dirty="0">
                          <a:solidFill>
                            <a:srgbClr val="000000"/>
                          </a:solidFill>
                          <a:effectLst/>
                          <a:latin typeface="Arial" panose="020B0604020202020204" pitchFamily="34" charset="0"/>
                          <a:cs typeface="Arial" panose="020B0604020202020204" pitchFamily="34" charset="0"/>
                        </a:rPr>
                        <a:t>Farm / Nursery / Greenhouse Worker</a:t>
                      </a:r>
                    </a:p>
                  </a:txBody>
                  <a:tcPr marL="9525" marR="9525" marT="9525" marB="0" anchor="b"/>
                </a:tc>
                <a:tc>
                  <a:txBody>
                    <a:bodyPr/>
                    <a:lstStyle/>
                    <a:p>
                      <a:pPr algn="ctr" fontAlgn="b"/>
                      <a:r>
                        <a:rPr lang="en-GB" sz="1200" b="0" i="0" u="none" strike="noStrike" dirty="0">
                          <a:solidFill>
                            <a:srgbClr val="000000"/>
                          </a:solidFill>
                          <a:effectLst/>
                          <a:latin typeface="Arial" panose="020B0604020202020204" pitchFamily="34" charset="0"/>
                        </a:rPr>
                        <a:t>182</a:t>
                      </a:r>
                    </a:p>
                  </a:txBody>
                  <a:tcPr marL="9525" marR="9525" marT="9525" marB="0" anchor="b"/>
                </a:tc>
                <a:extLst>
                  <a:ext uri="{0D108BD9-81ED-4DB2-BD59-A6C34878D82A}">
                    <a16:rowId xmlns:a16="http://schemas.microsoft.com/office/drawing/2014/main" val="1419860495"/>
                  </a:ext>
                </a:extLst>
              </a:tr>
            </a:tbl>
          </a:graphicData>
        </a:graphic>
      </p:graphicFrame>
      <p:pic>
        <p:nvPicPr>
          <p:cNvPr id="19" name="Picture 18" descr="A close up of a green field&#10;&#10;Description automatically generated">
            <a:extLst>
              <a:ext uri="{FF2B5EF4-FFF2-40B4-BE49-F238E27FC236}">
                <a16:creationId xmlns:a16="http://schemas.microsoft.com/office/drawing/2014/main" id="{521B8E4E-43C5-431B-BB80-F8B71373B6E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76565" y="1058477"/>
            <a:ext cx="1478668" cy="9236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icture 19" descr="A car parked on the side of a road&#10;&#10;Description automatically generated">
            <a:extLst>
              <a:ext uri="{FF2B5EF4-FFF2-40B4-BE49-F238E27FC236}">
                <a16:creationId xmlns:a16="http://schemas.microsoft.com/office/drawing/2014/main" id="{F116F524-5D5A-4204-BCEB-995E8D1DDCF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374378" y="1022421"/>
            <a:ext cx="1478667" cy="9236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 name="Picture 20" descr="A picture containing person, person, holding, looking&#10;&#10;Description automatically generated">
            <a:extLst>
              <a:ext uri="{FF2B5EF4-FFF2-40B4-BE49-F238E27FC236}">
                <a16:creationId xmlns:a16="http://schemas.microsoft.com/office/drawing/2014/main" id="{5D8B1870-0987-4522-9E92-C3CBFE53157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510982" y="959614"/>
            <a:ext cx="1408962" cy="9392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extBox 1">
            <a:extLst>
              <a:ext uri="{FF2B5EF4-FFF2-40B4-BE49-F238E27FC236}">
                <a16:creationId xmlns:a16="http://schemas.microsoft.com/office/drawing/2014/main" id="{837B3572-9D2D-4777-BE89-FE9ABA663AB2}"/>
              </a:ext>
            </a:extLst>
          </p:cNvPr>
          <p:cNvSpPr txBox="1"/>
          <p:nvPr/>
        </p:nvSpPr>
        <p:spPr>
          <a:xfrm>
            <a:off x="2124416" y="1313476"/>
            <a:ext cx="1018227" cy="369332"/>
          </a:xfrm>
          <a:prstGeom prst="rect">
            <a:avLst/>
          </a:prstGeom>
          <a:noFill/>
        </p:spPr>
        <p:txBody>
          <a:bodyPr wrap="none" rtlCol="0">
            <a:spAutoFit/>
          </a:bodyPr>
          <a:lstStyle/>
          <a:p>
            <a:r>
              <a:rPr lang="en-GB" b="1" dirty="0">
                <a:latin typeface="Arial" panose="020B0604020202020204" pitchFamily="34" charset="0"/>
                <a:cs typeface="Arial" panose="020B0604020202020204" pitchFamily="34" charset="0"/>
              </a:rPr>
              <a:t>Utilities</a:t>
            </a:r>
          </a:p>
        </p:txBody>
      </p:sp>
      <p:sp>
        <p:nvSpPr>
          <p:cNvPr id="22" name="TextBox 21">
            <a:extLst>
              <a:ext uri="{FF2B5EF4-FFF2-40B4-BE49-F238E27FC236}">
                <a16:creationId xmlns:a16="http://schemas.microsoft.com/office/drawing/2014/main" id="{340CD932-E39D-4E41-87EE-0737A99786CC}"/>
              </a:ext>
            </a:extLst>
          </p:cNvPr>
          <p:cNvSpPr txBox="1"/>
          <p:nvPr/>
        </p:nvSpPr>
        <p:spPr>
          <a:xfrm>
            <a:off x="6096750" y="1197148"/>
            <a:ext cx="1454244" cy="646331"/>
          </a:xfrm>
          <a:prstGeom prst="rect">
            <a:avLst/>
          </a:prstGeom>
          <a:noFill/>
        </p:spPr>
        <p:txBody>
          <a:bodyPr wrap="none" rtlCol="0">
            <a:spAutoFit/>
          </a:bodyPr>
          <a:lstStyle/>
          <a:p>
            <a:r>
              <a:rPr lang="en-GB" b="1" dirty="0">
                <a:latin typeface="Arial" panose="020B0604020202020204" pitchFamily="34" charset="0"/>
                <a:cs typeface="Arial" panose="020B0604020202020204" pitchFamily="34" charset="0"/>
              </a:rPr>
              <a:t>Automotive</a:t>
            </a:r>
          </a:p>
          <a:p>
            <a:r>
              <a:rPr lang="en-GB" b="1" dirty="0">
                <a:latin typeface="Arial" panose="020B0604020202020204" pitchFamily="34" charset="0"/>
                <a:cs typeface="Arial" panose="020B0604020202020204" pitchFamily="34" charset="0"/>
              </a:rPr>
              <a:t>Service</a:t>
            </a:r>
          </a:p>
        </p:txBody>
      </p:sp>
      <p:sp>
        <p:nvSpPr>
          <p:cNvPr id="23" name="TextBox 22">
            <a:extLst>
              <a:ext uri="{FF2B5EF4-FFF2-40B4-BE49-F238E27FC236}">
                <a16:creationId xmlns:a16="http://schemas.microsoft.com/office/drawing/2014/main" id="{A0BEB105-5343-488E-89B7-0D04B3C2167D}"/>
              </a:ext>
            </a:extLst>
          </p:cNvPr>
          <p:cNvSpPr txBox="1"/>
          <p:nvPr/>
        </p:nvSpPr>
        <p:spPr>
          <a:xfrm>
            <a:off x="10158833" y="1199060"/>
            <a:ext cx="1595309" cy="646331"/>
          </a:xfrm>
          <a:prstGeom prst="rect">
            <a:avLst/>
          </a:prstGeom>
          <a:noFill/>
        </p:spPr>
        <p:txBody>
          <a:bodyPr wrap="none" rtlCol="0">
            <a:spAutoFit/>
          </a:bodyPr>
          <a:lstStyle/>
          <a:p>
            <a:r>
              <a:rPr lang="en-GB" b="1" dirty="0">
                <a:latin typeface="Arial" panose="020B0604020202020204" pitchFamily="34" charset="0"/>
                <a:cs typeface="Arial" panose="020B0604020202020204" pitchFamily="34" charset="0"/>
              </a:rPr>
              <a:t>Agriculture/</a:t>
            </a:r>
          </a:p>
          <a:p>
            <a:r>
              <a:rPr lang="en-GB" b="1" dirty="0">
                <a:latin typeface="Arial" panose="020B0604020202020204" pitchFamily="34" charset="0"/>
                <a:cs typeface="Arial" panose="020B0604020202020204" pitchFamily="34" charset="0"/>
              </a:rPr>
              <a:t>Environment</a:t>
            </a:r>
          </a:p>
        </p:txBody>
      </p:sp>
    </p:spTree>
    <p:extLst>
      <p:ext uri="{BB962C8B-B14F-4D97-AF65-F5344CB8AC3E}">
        <p14:creationId xmlns:p14="http://schemas.microsoft.com/office/powerpoint/2010/main" val="263110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0-#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0-#ppt_w/2"/>
                                          </p:val>
                                        </p:tav>
                                        <p:tav tm="100000">
                                          <p:val>
                                            <p:strVal val="#ppt_x"/>
                                          </p:val>
                                        </p:tav>
                                      </p:tavLst>
                                    </p:anim>
                                    <p:anim calcmode="lin" valueType="num">
                                      <p:cBhvr additive="base">
                                        <p:cTn id="44" dur="500" fill="hold"/>
                                        <p:tgtEl>
                                          <p:spTgt spid="16"/>
                                        </p:tgtEl>
                                        <p:attrNameLst>
                                          <p:attrName>ppt_y</p:attrName>
                                        </p:attrNameLst>
                                      </p:cBhvr>
                                      <p:tavLst>
                                        <p:tav tm="0">
                                          <p:val>
                                            <p:strVal val="#ppt_y"/>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Graphic spid="11" grpId="0">
        <p:bldAsOne/>
      </p:bldGraphic>
      <p:bldGraphic spid="16" grpId="0">
        <p:bldAsOne/>
      </p:bldGraphic>
      <p:bldP spid="2" grpId="0"/>
      <p:bldP spid="22" grpId="0"/>
      <p:bldP spid="2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04699-450A-4A66-A99F-318117EB60D2}"/>
              </a:ext>
            </a:extLst>
          </p:cNvPr>
          <p:cNvSpPr>
            <a:spLocks noGrp="1"/>
          </p:cNvSpPr>
          <p:nvPr>
            <p:ph type="ctrTitle"/>
          </p:nvPr>
        </p:nvSpPr>
        <p:spPr>
          <a:xfrm>
            <a:off x="4547383" y="2300099"/>
            <a:ext cx="7494506" cy="1128901"/>
          </a:xfrm>
        </p:spPr>
        <p:txBody>
          <a:bodyPr>
            <a:normAutofit fontScale="90000"/>
          </a:bodyPr>
          <a:lstStyle/>
          <a:p>
            <a:r>
              <a:rPr lang="en-GB" dirty="0"/>
              <a:t>South East Midlands Career Opportunities</a:t>
            </a:r>
          </a:p>
        </p:txBody>
      </p:sp>
      <p:sp>
        <p:nvSpPr>
          <p:cNvPr id="3" name="Subtitle 2">
            <a:extLst>
              <a:ext uri="{FF2B5EF4-FFF2-40B4-BE49-F238E27FC236}">
                <a16:creationId xmlns:a16="http://schemas.microsoft.com/office/drawing/2014/main" id="{D558939E-10E7-44B7-95EF-D93697F47119}"/>
              </a:ext>
            </a:extLst>
          </p:cNvPr>
          <p:cNvSpPr>
            <a:spLocks noGrp="1"/>
          </p:cNvSpPr>
          <p:nvPr>
            <p:ph type="subTitle" idx="1"/>
          </p:nvPr>
        </p:nvSpPr>
        <p:spPr>
          <a:xfrm>
            <a:off x="4547383" y="3893775"/>
            <a:ext cx="6256083" cy="1655762"/>
          </a:xfrm>
        </p:spPr>
        <p:txBody>
          <a:bodyPr>
            <a:normAutofit/>
          </a:bodyPr>
          <a:lstStyle/>
          <a:p>
            <a:r>
              <a:rPr lang="en-GB" sz="3200" dirty="0"/>
              <a:t>Sources of Information</a:t>
            </a:r>
          </a:p>
        </p:txBody>
      </p:sp>
    </p:spTree>
    <p:extLst>
      <p:ext uri="{BB962C8B-B14F-4D97-AF65-F5344CB8AC3E}">
        <p14:creationId xmlns:p14="http://schemas.microsoft.com/office/powerpoint/2010/main" val="4204319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32D3BC80-7958-4638-95F1-4D492DA7766D}"/>
              </a:ext>
            </a:extLst>
          </p:cNvPr>
          <p:cNvSpPr>
            <a:spLocks noGrp="1"/>
          </p:cNvSpPr>
          <p:nvPr>
            <p:ph type="title"/>
          </p:nvPr>
        </p:nvSpPr>
        <p:spPr>
          <a:xfrm>
            <a:off x="307382" y="-180234"/>
            <a:ext cx="11577235" cy="1325563"/>
          </a:xfrm>
        </p:spPr>
        <p:txBody>
          <a:bodyPr>
            <a:normAutofit/>
          </a:bodyPr>
          <a:lstStyle/>
          <a:p>
            <a:r>
              <a:rPr lang="en-GB" sz="3600" dirty="0"/>
              <a:t>Other Sources of Information</a:t>
            </a:r>
          </a:p>
        </p:txBody>
      </p:sp>
      <p:sp>
        <p:nvSpPr>
          <p:cNvPr id="7" name="Content Placeholder 2">
            <a:extLst>
              <a:ext uri="{FF2B5EF4-FFF2-40B4-BE49-F238E27FC236}">
                <a16:creationId xmlns:a16="http://schemas.microsoft.com/office/drawing/2014/main" id="{DE5CCFF0-1C6B-49C1-A491-DAC9723B56C0}"/>
              </a:ext>
            </a:extLst>
          </p:cNvPr>
          <p:cNvSpPr txBox="1">
            <a:spLocks/>
          </p:cNvSpPr>
          <p:nvPr/>
        </p:nvSpPr>
        <p:spPr>
          <a:xfrm>
            <a:off x="407099" y="842309"/>
            <a:ext cx="11577235"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600"/>
              </a:spcBef>
            </a:pPr>
            <a:r>
              <a:rPr lang="en-GB" altLang="en-US" sz="1800" dirty="0">
                <a:latin typeface="Arial" panose="020B0604020202020204" pitchFamily="34" charset="0"/>
                <a:ea typeface="Times New Roman" panose="02020603050405020304" pitchFamily="18" charset="0"/>
                <a:cs typeface="Arial" panose="020B0604020202020204" pitchFamily="34" charset="0"/>
              </a:rPr>
              <a:t>‘Get the Jump’ brings together </a:t>
            </a:r>
            <a:r>
              <a:rPr lang="en-GB" alt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all pathway choices for young people </a:t>
            </a:r>
            <a:r>
              <a:rPr lang="en-GB" altLang="en-US" sz="1800" dirty="0">
                <a:latin typeface="Arial" panose="020B0604020202020204" pitchFamily="34" charset="0"/>
                <a:ea typeface="Times New Roman" panose="02020603050405020304" pitchFamily="18" charset="0"/>
                <a:cs typeface="Arial" panose="020B0604020202020204" pitchFamily="34" charset="0"/>
                <a:hlinkClick r:id="rId2"/>
              </a:rPr>
              <a:t>gov.uk/get-the-jump</a:t>
            </a:r>
            <a:endParaRPr lang="en-GB" sz="1800" dirty="0">
              <a:latin typeface="Arial" panose="020B0604020202020204" pitchFamily="34" charset="0"/>
              <a:cs typeface="Arial" panose="020B0604020202020204" pitchFamily="34" charset="0"/>
            </a:endParaRPr>
          </a:p>
          <a:p>
            <a:pPr>
              <a:lnSpc>
                <a:spcPct val="120000"/>
              </a:lnSpc>
              <a:spcBef>
                <a:spcPts val="600"/>
              </a:spcBef>
            </a:pPr>
            <a:r>
              <a:rPr lang="en-GB" sz="1800" dirty="0">
                <a:latin typeface="Arial" panose="020B0604020202020204" pitchFamily="34" charset="0"/>
                <a:cs typeface="Arial" panose="020B0604020202020204" pitchFamily="34" charset="0"/>
              </a:rPr>
              <a:t>Prospects – Information on jobs, work experience and pathways </a:t>
            </a:r>
            <a:r>
              <a:rPr lang="en-GB" sz="1800" dirty="0">
                <a:latin typeface="Arial" panose="020B0604020202020204" pitchFamily="34" charset="0"/>
                <a:cs typeface="Arial" panose="020B0604020202020204" pitchFamily="34" charset="0"/>
                <a:hlinkClick r:id="rId3"/>
              </a:rPr>
              <a:t>https://www.prospects.ac.uk/jobs-and-work-experience/job-sectors/</a:t>
            </a:r>
            <a:r>
              <a:rPr lang="en-GB" sz="1800" dirty="0">
                <a:latin typeface="Arial" panose="020B0604020202020204" pitchFamily="34" charset="0"/>
                <a:cs typeface="Arial" panose="020B0604020202020204" pitchFamily="34" charset="0"/>
              </a:rPr>
              <a:t>   </a:t>
            </a:r>
          </a:p>
          <a:p>
            <a:pPr>
              <a:lnSpc>
                <a:spcPct val="120000"/>
              </a:lnSpc>
              <a:spcBef>
                <a:spcPts val="600"/>
              </a:spcBef>
            </a:pPr>
            <a:r>
              <a:rPr lang="en-GB" sz="1800" dirty="0">
                <a:latin typeface="Arial" panose="020B0604020202020204" pitchFamily="34" charset="0"/>
                <a:cs typeface="Arial" panose="020B0604020202020204" pitchFamily="34" charset="0"/>
              </a:rPr>
              <a:t>Youth Employment Careers and pathways into work </a:t>
            </a:r>
            <a:r>
              <a:rPr lang="en-GB" sz="1800" dirty="0">
                <a:latin typeface="Arial" panose="020B0604020202020204" pitchFamily="34" charset="0"/>
                <a:cs typeface="Arial" panose="020B0604020202020204" pitchFamily="34" charset="0"/>
                <a:hlinkClick r:id="rId4"/>
              </a:rPr>
              <a:t>https://www.youthemployment.org.uk/careers-hub/</a:t>
            </a:r>
            <a:r>
              <a:rPr lang="en-GB" sz="1800" dirty="0">
                <a:latin typeface="Arial" panose="020B0604020202020204" pitchFamily="34" charset="0"/>
                <a:cs typeface="Arial" panose="020B0604020202020204" pitchFamily="34" charset="0"/>
              </a:rPr>
              <a:t> </a:t>
            </a:r>
          </a:p>
          <a:p>
            <a:pPr>
              <a:lnSpc>
                <a:spcPct val="120000"/>
              </a:lnSpc>
              <a:spcBef>
                <a:spcPts val="600"/>
              </a:spcBef>
            </a:pPr>
            <a:r>
              <a:rPr lang="en-GB" sz="1800" dirty="0">
                <a:latin typeface="Arial" panose="020B0604020202020204" pitchFamily="34" charset="0"/>
                <a:cs typeface="Arial" panose="020B0604020202020204" pitchFamily="34" charset="0"/>
              </a:rPr>
              <a:t>National Careers Service </a:t>
            </a:r>
            <a:r>
              <a:rPr lang="en-GB" sz="1800" dirty="0">
                <a:latin typeface="Arial" panose="020B0604020202020204" pitchFamily="34" charset="0"/>
                <a:cs typeface="Arial" panose="020B0604020202020204" pitchFamily="34" charset="0"/>
                <a:hlinkClick r:id="rId5"/>
              </a:rPr>
              <a:t>https://nationalcareers.service.gov.uk/explore-careers</a:t>
            </a:r>
            <a:r>
              <a:rPr lang="en-GB" sz="1800" dirty="0">
                <a:latin typeface="Arial" panose="020B0604020202020204" pitchFamily="34" charset="0"/>
                <a:cs typeface="Arial" panose="020B0604020202020204" pitchFamily="34" charset="0"/>
              </a:rPr>
              <a:t> </a:t>
            </a:r>
          </a:p>
          <a:p>
            <a:pPr>
              <a:lnSpc>
                <a:spcPct val="120000"/>
              </a:lnSpc>
              <a:spcBef>
                <a:spcPts val="600"/>
              </a:spcBef>
            </a:pPr>
            <a:r>
              <a:rPr lang="en-GB" sz="1800" dirty="0" err="1">
                <a:latin typeface="Arial" panose="020B0604020202020204" pitchFamily="34" charset="0"/>
                <a:cs typeface="Arial" panose="020B0604020202020204" pitchFamily="34" charset="0"/>
              </a:rPr>
              <a:t>icould</a:t>
            </a:r>
            <a:r>
              <a:rPr lang="en-GB" sz="1800" dirty="0">
                <a:latin typeface="Arial" panose="020B0604020202020204" pitchFamily="34" charset="0"/>
                <a:cs typeface="Arial" panose="020B0604020202020204" pitchFamily="34" charset="0"/>
              </a:rPr>
              <a:t> – video and careers information - </a:t>
            </a:r>
            <a:r>
              <a:rPr lang="en-GB" sz="1800" dirty="0">
                <a:latin typeface="Arial" panose="020B0604020202020204" pitchFamily="34" charset="0"/>
                <a:cs typeface="Arial" panose="020B0604020202020204" pitchFamily="34" charset="0"/>
                <a:hlinkClick r:id="rId6"/>
              </a:rPr>
              <a:t>https://icould.com/explore/categories/job-types/#jobtype</a:t>
            </a:r>
            <a:r>
              <a:rPr lang="en-GB" sz="1800" dirty="0">
                <a:latin typeface="Arial" panose="020B0604020202020204" pitchFamily="34" charset="0"/>
                <a:cs typeface="Arial" panose="020B0604020202020204" pitchFamily="34" charset="0"/>
              </a:rPr>
              <a:t> </a:t>
            </a:r>
          </a:p>
          <a:p>
            <a:pPr>
              <a:lnSpc>
                <a:spcPct val="120000"/>
              </a:lnSpc>
              <a:spcBef>
                <a:spcPts val="600"/>
              </a:spcBef>
            </a:pPr>
            <a:r>
              <a:rPr lang="en-GB" sz="1800" dirty="0">
                <a:latin typeface="Arial" panose="020B0604020202020204" pitchFamily="34" charset="0"/>
                <a:cs typeface="Arial" panose="020B0604020202020204" pitchFamily="34" charset="0"/>
              </a:rPr>
              <a:t>This is </a:t>
            </a:r>
            <a:r>
              <a:rPr lang="en-GB" sz="1800" b="1" dirty="0">
                <a:latin typeface="Arial" panose="020B0604020202020204" pitchFamily="34" charset="0"/>
                <a:cs typeface="Arial" panose="020B0604020202020204" pitchFamily="34" charset="0"/>
              </a:rPr>
              <a:t>Engineering</a:t>
            </a:r>
            <a:r>
              <a:rPr lang="en-GB" sz="1800" dirty="0">
                <a:latin typeface="Arial" panose="020B0604020202020204" pitchFamily="34" charset="0"/>
                <a:cs typeface="Arial" panose="020B0604020202020204" pitchFamily="34" charset="0"/>
              </a:rPr>
              <a:t> - An introduction to the sector and the opportunities it offers </a:t>
            </a:r>
            <a:r>
              <a:rPr lang="en-GB" sz="1800" dirty="0">
                <a:latin typeface="Arial" panose="020B0604020202020204" pitchFamily="34" charset="0"/>
                <a:cs typeface="Arial" panose="020B0604020202020204" pitchFamily="34" charset="0"/>
                <a:hlinkClick r:id="rId7"/>
              </a:rPr>
              <a:t>https://www.thisisengineering.org.uk/</a:t>
            </a:r>
            <a:r>
              <a:rPr lang="en-GB" sz="1800" dirty="0">
                <a:latin typeface="Arial" panose="020B0604020202020204" pitchFamily="34" charset="0"/>
                <a:cs typeface="Arial" panose="020B0604020202020204" pitchFamily="34" charset="0"/>
              </a:rPr>
              <a:t>  </a:t>
            </a:r>
          </a:p>
          <a:p>
            <a:pPr>
              <a:lnSpc>
                <a:spcPct val="120000"/>
              </a:lnSpc>
              <a:spcBef>
                <a:spcPts val="600"/>
              </a:spcBef>
            </a:pPr>
            <a:r>
              <a:rPr lang="en-GB" sz="1800" dirty="0" err="1">
                <a:latin typeface="Arial" panose="020B0604020202020204" pitchFamily="34" charset="0"/>
                <a:cs typeface="Arial" panose="020B0604020202020204" pitchFamily="34" charset="0"/>
              </a:rPr>
              <a:t>GoConstruct</a:t>
            </a:r>
            <a:r>
              <a:rPr lang="en-GB" sz="1800" dirty="0">
                <a:latin typeface="Arial" panose="020B0604020202020204" pitchFamily="34" charset="0"/>
                <a:cs typeface="Arial" panose="020B0604020202020204" pitchFamily="34" charset="0"/>
              </a:rPr>
              <a:t> - the </a:t>
            </a:r>
            <a:r>
              <a:rPr lang="en-GB" sz="1800" b="1" dirty="0">
                <a:latin typeface="Arial" panose="020B0604020202020204" pitchFamily="34" charset="0"/>
                <a:cs typeface="Arial" panose="020B0604020202020204" pitchFamily="34" charset="0"/>
              </a:rPr>
              <a:t>construction</a:t>
            </a:r>
            <a:r>
              <a:rPr lang="en-GB" sz="1800" dirty="0">
                <a:latin typeface="Arial" panose="020B0604020202020204" pitchFamily="34" charset="0"/>
                <a:cs typeface="Arial" panose="020B0604020202020204" pitchFamily="34" charset="0"/>
              </a:rPr>
              <a:t> industry guide to careers </a:t>
            </a:r>
            <a:r>
              <a:rPr lang="en-GB" sz="1800" dirty="0">
                <a:latin typeface="Arial" panose="020B0604020202020204" pitchFamily="34" charset="0"/>
                <a:cs typeface="Arial" panose="020B0604020202020204" pitchFamily="34" charset="0"/>
                <a:hlinkClick r:id="rId8"/>
              </a:rPr>
              <a:t>https://www.goconstruct.org/</a:t>
            </a:r>
            <a:r>
              <a:rPr lang="en-GB" sz="1800" dirty="0">
                <a:latin typeface="Arial" panose="020B0604020202020204" pitchFamily="34" charset="0"/>
                <a:cs typeface="Arial" panose="020B0604020202020204" pitchFamily="34" charset="0"/>
              </a:rPr>
              <a:t>  </a:t>
            </a:r>
          </a:p>
          <a:p>
            <a:pPr>
              <a:lnSpc>
                <a:spcPct val="120000"/>
              </a:lnSpc>
              <a:spcBef>
                <a:spcPts val="600"/>
              </a:spcBef>
            </a:pPr>
            <a:r>
              <a:rPr lang="en-GB" sz="1800" b="1" dirty="0">
                <a:latin typeface="Arial" panose="020B0604020202020204" pitchFamily="34" charset="0"/>
                <a:cs typeface="Arial" panose="020B0604020202020204" pitchFamily="34" charset="0"/>
              </a:rPr>
              <a:t>Creative Industries </a:t>
            </a:r>
            <a:r>
              <a:rPr lang="en-GB" sz="1800" dirty="0">
                <a:latin typeface="Arial" panose="020B0604020202020204" pitchFamily="34" charset="0"/>
                <a:cs typeface="Arial" panose="020B0604020202020204" pitchFamily="34" charset="0"/>
              </a:rPr>
              <a:t>Federation - Discover creative careers </a:t>
            </a:r>
            <a:r>
              <a:rPr lang="en-GB" sz="1800" dirty="0">
                <a:latin typeface="Arial" panose="020B0604020202020204" pitchFamily="34" charset="0"/>
                <a:cs typeface="Arial" panose="020B0604020202020204" pitchFamily="34" charset="0"/>
                <a:hlinkClick r:id="rId9"/>
              </a:rPr>
              <a:t>https://discovercreative.careers/#/</a:t>
            </a:r>
            <a:r>
              <a:rPr lang="en-GB" sz="1800" dirty="0">
                <a:latin typeface="Arial" panose="020B0604020202020204" pitchFamily="34" charset="0"/>
                <a:cs typeface="Arial" panose="020B0604020202020204" pitchFamily="34" charset="0"/>
              </a:rPr>
              <a:t> </a:t>
            </a:r>
          </a:p>
          <a:p>
            <a:pPr>
              <a:lnSpc>
                <a:spcPct val="120000"/>
              </a:lnSpc>
              <a:spcBef>
                <a:spcPts val="600"/>
              </a:spcBef>
            </a:pPr>
            <a:r>
              <a:rPr lang="en-GB" sz="1800" b="1" dirty="0">
                <a:latin typeface="Arial" panose="020B0604020202020204" pitchFamily="34" charset="0"/>
                <a:cs typeface="Arial" panose="020B0604020202020204" pitchFamily="34" charset="0"/>
              </a:rPr>
              <a:t>NHS</a:t>
            </a:r>
            <a:r>
              <a:rPr lang="en-GB" sz="1800" dirty="0">
                <a:latin typeface="Arial" panose="020B0604020202020204" pitchFamily="34" charset="0"/>
                <a:cs typeface="Arial" panose="020B0604020202020204" pitchFamily="34" charset="0"/>
              </a:rPr>
              <a:t> Find Your Career https://www.healthcareers.nhs.uk/FindYourCareer and  </a:t>
            </a:r>
            <a:r>
              <a:rPr lang="en-GB" sz="1800" dirty="0">
                <a:latin typeface="Arial" panose="020B0604020202020204" pitchFamily="34" charset="0"/>
                <a:cs typeface="Arial" panose="020B0604020202020204" pitchFamily="34" charset="0"/>
                <a:hlinkClick r:id="rId10"/>
              </a:rPr>
              <a:t>https://www.jobs.nhs.uk/</a:t>
            </a:r>
            <a:r>
              <a:rPr lang="en-GB" sz="1800" dirty="0">
                <a:latin typeface="Arial" panose="020B0604020202020204" pitchFamily="34" charset="0"/>
                <a:cs typeface="Arial" panose="020B0604020202020204" pitchFamily="34" charset="0"/>
              </a:rPr>
              <a:t> </a:t>
            </a:r>
          </a:p>
          <a:p>
            <a:pPr>
              <a:lnSpc>
                <a:spcPct val="120000"/>
              </a:lnSpc>
              <a:spcBef>
                <a:spcPts val="600"/>
              </a:spcBef>
            </a:pPr>
            <a:r>
              <a:rPr lang="en-GB" sz="1800" dirty="0">
                <a:latin typeface="Arial" panose="020B0604020202020204" pitchFamily="34" charset="0"/>
                <a:cs typeface="Arial" panose="020B0604020202020204" pitchFamily="34" charset="0"/>
              </a:rPr>
              <a:t>Think </a:t>
            </a:r>
            <a:r>
              <a:rPr lang="en-GB" sz="1800" b="1" dirty="0">
                <a:latin typeface="Arial" panose="020B0604020202020204" pitchFamily="34" charset="0"/>
                <a:cs typeface="Arial" panose="020B0604020202020204" pitchFamily="34" charset="0"/>
              </a:rPr>
              <a:t>Care</a:t>
            </a:r>
            <a:r>
              <a:rPr lang="en-GB" sz="1800" dirty="0">
                <a:latin typeface="Arial" panose="020B0604020202020204" pitchFamily="34" charset="0"/>
                <a:cs typeface="Arial" panose="020B0604020202020204" pitchFamily="34" charset="0"/>
              </a:rPr>
              <a:t> Careers – Skills for Care </a:t>
            </a:r>
            <a:r>
              <a:rPr lang="en-GB" sz="1800" dirty="0">
                <a:latin typeface="Arial" panose="020B0604020202020204" pitchFamily="34" charset="0"/>
                <a:cs typeface="Arial" panose="020B0604020202020204" pitchFamily="34" charset="0"/>
                <a:hlinkClick r:id="rId11"/>
              </a:rPr>
              <a:t>https://www.skillsforcare.org.uk/Careers-in-care/Think-Care-Careers.aspx</a:t>
            </a:r>
            <a:r>
              <a:rPr lang="en-GB" sz="1800" dirty="0">
                <a:latin typeface="Arial" panose="020B0604020202020204" pitchFamily="34" charset="0"/>
                <a:cs typeface="Arial" panose="020B0604020202020204" pitchFamily="34" charset="0"/>
              </a:rPr>
              <a:t> </a:t>
            </a:r>
          </a:p>
          <a:p>
            <a:pPr>
              <a:lnSpc>
                <a:spcPct val="120000"/>
              </a:lnSpc>
              <a:spcBef>
                <a:spcPts val="600"/>
              </a:spcBef>
            </a:pPr>
            <a:r>
              <a:rPr lang="en-GB" sz="1800" b="1" dirty="0">
                <a:latin typeface="Arial" panose="020B0604020202020204" pitchFamily="34" charset="0"/>
                <a:cs typeface="Arial" panose="020B0604020202020204" pitchFamily="34" charset="0"/>
              </a:rPr>
              <a:t>Transport &amp; Logistics </a:t>
            </a:r>
            <a:r>
              <a:rPr lang="en-GB" sz="1800" dirty="0">
                <a:latin typeface="Arial" panose="020B0604020202020204" pitchFamily="34" charset="0"/>
                <a:cs typeface="Arial" panose="020B0604020202020204" pitchFamily="34" charset="0"/>
              </a:rPr>
              <a:t>careers - https://www.allaboutcareers.com/career-industry/transport-logistics/  and </a:t>
            </a:r>
            <a:r>
              <a:rPr lang="en-GB" sz="1800" dirty="0">
                <a:latin typeface="Arial" panose="020B0604020202020204" pitchFamily="34" charset="0"/>
                <a:cs typeface="Arial" panose="020B0604020202020204" pitchFamily="34" charset="0"/>
                <a:hlinkClick r:id="rId12"/>
              </a:rPr>
              <a:t>https://www.think-logistics.co.uk/resources/</a:t>
            </a:r>
            <a:endParaRPr lang="en-GB" sz="1800" dirty="0">
              <a:latin typeface="Arial" panose="020B0604020202020204" pitchFamily="34" charset="0"/>
              <a:cs typeface="Arial" panose="020B0604020202020204" pitchFamily="34" charset="0"/>
            </a:endParaRPr>
          </a:p>
          <a:p>
            <a:pPr>
              <a:lnSpc>
                <a:spcPct val="120000"/>
              </a:lnSpc>
              <a:spcBef>
                <a:spcPts val="600"/>
              </a:spcBef>
            </a:pPr>
            <a:r>
              <a:rPr lang="en-GB" sz="1800" b="1" dirty="0">
                <a:latin typeface="Arial" panose="020B0604020202020204" pitchFamily="34" charset="0"/>
                <a:cs typeface="Arial" panose="020B0604020202020204" pitchFamily="34" charset="0"/>
              </a:rPr>
              <a:t>Digital</a:t>
            </a:r>
            <a:r>
              <a:rPr lang="en-GB" sz="1800" dirty="0">
                <a:latin typeface="Arial" panose="020B0604020202020204" pitchFamily="34" charset="0"/>
                <a:cs typeface="Arial" panose="020B0604020202020204" pitchFamily="34" charset="0"/>
              </a:rPr>
              <a:t> World - </a:t>
            </a:r>
            <a:r>
              <a:rPr lang="en-GB" sz="1800" dirty="0">
                <a:latin typeface="Arial" panose="020B0604020202020204" pitchFamily="34" charset="0"/>
                <a:cs typeface="Arial" panose="020B0604020202020204" pitchFamily="34" charset="0"/>
                <a:hlinkClick r:id="rId13"/>
              </a:rPr>
              <a:t>https://www.digitalworld.net/industries-and-jobs</a:t>
            </a:r>
            <a:r>
              <a:rPr lang="en-GB" sz="1800" dirty="0">
                <a:latin typeface="Arial" panose="020B0604020202020204" pitchFamily="34" charset="0"/>
                <a:cs typeface="Arial" panose="020B0604020202020204" pitchFamily="34" charset="0"/>
              </a:rPr>
              <a:t> </a:t>
            </a:r>
          </a:p>
          <a:p>
            <a:pPr marL="0" indent="0">
              <a:buFont typeface="Arial" panose="020B0604020202020204" pitchFamily="34" charset="0"/>
              <a:buNone/>
            </a:pP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056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 calcmode="lin" valueType="num">
                                      <p:cBhvr additive="base">
                                        <p:cTn id="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anim calcmode="lin" valueType="num">
                                      <p:cBhvr additive="base">
                                        <p:cTn id="1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anim calcmode="lin" valueType="num">
                                      <p:cBhvr additive="base">
                                        <p:cTn id="15"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anim calcmode="lin" valueType="num">
                                      <p:cBhvr additive="base">
                                        <p:cTn id="19"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anim calcmode="lin" valueType="num">
                                      <p:cBhvr additive="base">
                                        <p:cTn id="23"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9" end="9"/>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anim calcmode="lin" valueType="num">
                                      <p:cBhvr additive="base">
                                        <p:cTn id="27"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10" end="1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xEl>
                                              <p:pRg st="11" end="11"/>
                                            </p:txEl>
                                          </p:spTgt>
                                        </p:tgtEl>
                                        <p:attrNameLst>
                                          <p:attrName>style.visibility</p:attrName>
                                        </p:attrNameLst>
                                      </p:cBhvr>
                                      <p:to>
                                        <p:strVal val="visible"/>
                                      </p:to>
                                    </p:set>
                                    <p:anim calcmode="lin" valueType="num">
                                      <p:cBhvr additive="base">
                                        <p:cTn id="31"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04699-450A-4A66-A99F-318117EB60D2}"/>
              </a:ext>
            </a:extLst>
          </p:cNvPr>
          <p:cNvSpPr>
            <a:spLocks noGrp="1"/>
          </p:cNvSpPr>
          <p:nvPr>
            <p:ph type="ctrTitle"/>
          </p:nvPr>
        </p:nvSpPr>
        <p:spPr>
          <a:xfrm>
            <a:off x="4547383" y="2300099"/>
            <a:ext cx="7494506" cy="1128901"/>
          </a:xfrm>
        </p:spPr>
        <p:txBody>
          <a:bodyPr>
            <a:normAutofit fontScale="90000"/>
          </a:bodyPr>
          <a:lstStyle/>
          <a:p>
            <a:r>
              <a:rPr lang="en-GB" dirty="0"/>
              <a:t>South East Midlands Career Opportunities</a:t>
            </a:r>
          </a:p>
        </p:txBody>
      </p:sp>
      <p:sp>
        <p:nvSpPr>
          <p:cNvPr id="3" name="Subtitle 2">
            <a:extLst>
              <a:ext uri="{FF2B5EF4-FFF2-40B4-BE49-F238E27FC236}">
                <a16:creationId xmlns:a16="http://schemas.microsoft.com/office/drawing/2014/main" id="{D558939E-10E7-44B7-95EF-D93697F47119}"/>
              </a:ext>
            </a:extLst>
          </p:cNvPr>
          <p:cNvSpPr>
            <a:spLocks noGrp="1"/>
          </p:cNvSpPr>
          <p:nvPr>
            <p:ph type="subTitle" idx="1"/>
          </p:nvPr>
        </p:nvSpPr>
        <p:spPr>
          <a:xfrm>
            <a:off x="4547383" y="3893775"/>
            <a:ext cx="6256083" cy="1655762"/>
          </a:xfrm>
        </p:spPr>
        <p:txBody>
          <a:bodyPr>
            <a:normAutofit/>
          </a:bodyPr>
          <a:lstStyle/>
          <a:p>
            <a:r>
              <a:rPr lang="en-GB" sz="3200" dirty="0"/>
              <a:t>The Current Labour Market</a:t>
            </a:r>
          </a:p>
        </p:txBody>
      </p:sp>
    </p:spTree>
    <p:extLst>
      <p:ext uri="{BB962C8B-B14F-4D97-AF65-F5344CB8AC3E}">
        <p14:creationId xmlns:p14="http://schemas.microsoft.com/office/powerpoint/2010/main" val="4398277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32D3BC80-7958-4638-95F1-4D492DA7766D}"/>
              </a:ext>
            </a:extLst>
          </p:cNvPr>
          <p:cNvSpPr>
            <a:spLocks noGrp="1"/>
          </p:cNvSpPr>
          <p:nvPr>
            <p:ph type="title"/>
          </p:nvPr>
        </p:nvSpPr>
        <p:spPr>
          <a:xfrm>
            <a:off x="307382" y="-180234"/>
            <a:ext cx="11577235" cy="1325563"/>
          </a:xfrm>
        </p:spPr>
        <p:txBody>
          <a:bodyPr>
            <a:normAutofit/>
          </a:bodyPr>
          <a:lstStyle/>
          <a:p>
            <a:r>
              <a:rPr lang="en-GB" sz="3600" dirty="0"/>
              <a:t>Other labour market information</a:t>
            </a:r>
          </a:p>
        </p:txBody>
      </p:sp>
      <p:sp>
        <p:nvSpPr>
          <p:cNvPr id="7" name="Content Placeholder 2">
            <a:extLst>
              <a:ext uri="{FF2B5EF4-FFF2-40B4-BE49-F238E27FC236}">
                <a16:creationId xmlns:a16="http://schemas.microsoft.com/office/drawing/2014/main" id="{DE5CCFF0-1C6B-49C1-A491-DAC9723B56C0}"/>
              </a:ext>
            </a:extLst>
          </p:cNvPr>
          <p:cNvSpPr txBox="1">
            <a:spLocks/>
          </p:cNvSpPr>
          <p:nvPr/>
        </p:nvSpPr>
        <p:spPr>
          <a:xfrm>
            <a:off x="422597" y="1012791"/>
            <a:ext cx="11577235"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latin typeface="Arial" panose="020B0604020202020204" pitchFamily="34" charset="0"/>
                <a:cs typeface="Arial" panose="020B0604020202020204" pitchFamily="34" charset="0"/>
              </a:rPr>
              <a:t>Data shown covers 88% of job vacancies.</a:t>
            </a:r>
          </a:p>
          <a:p>
            <a:pPr marL="0" indent="0">
              <a:buFont typeface="Arial" panose="020B0604020202020204" pitchFamily="34" charset="0"/>
              <a:buNone/>
            </a:pPr>
            <a:endParaRPr lang="en-GB" sz="8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2400" dirty="0">
                <a:latin typeface="Arial" panose="020B0604020202020204" pitchFamily="34" charset="0"/>
                <a:cs typeface="Arial" panose="020B0604020202020204" pitchFamily="34" charset="0"/>
              </a:rPr>
              <a:t>SEMLEP also has data for:</a:t>
            </a:r>
          </a:p>
          <a:p>
            <a:r>
              <a:rPr lang="en-GB" sz="2400" dirty="0">
                <a:latin typeface="Arial" panose="020B0604020202020204" pitchFamily="34" charset="0"/>
                <a:cs typeface="Arial" panose="020B0604020202020204" pitchFamily="34" charset="0"/>
              </a:rPr>
              <a:t>Service occupations – cleaning/security (3% - 5,500)</a:t>
            </a:r>
          </a:p>
          <a:p>
            <a:r>
              <a:rPr lang="en-GB" sz="2400" dirty="0">
                <a:latin typeface="Arial" panose="020B0604020202020204" pitchFamily="34" charset="0"/>
                <a:cs typeface="Arial" panose="020B0604020202020204" pitchFamily="34" charset="0"/>
              </a:rPr>
              <a:t>Food and accommodation (3% - 5,200)</a:t>
            </a:r>
          </a:p>
          <a:p>
            <a:r>
              <a:rPr lang="en-GB" sz="2400" dirty="0">
                <a:latin typeface="Arial" panose="020B0604020202020204" pitchFamily="34" charset="0"/>
                <a:cs typeface="Arial" panose="020B0604020202020204" pitchFamily="34" charset="0"/>
              </a:rPr>
              <a:t>Retail, hair and beauty (2% - 3,300)</a:t>
            </a:r>
          </a:p>
          <a:p>
            <a:r>
              <a:rPr lang="en-GB" sz="2400" dirty="0">
                <a:latin typeface="Arial" panose="020B0604020202020204" pitchFamily="34" charset="0"/>
                <a:cs typeface="Arial" panose="020B0604020202020204" pitchFamily="34" charset="0"/>
              </a:rPr>
              <a:t>Legal (1% - 2,500)</a:t>
            </a:r>
          </a:p>
          <a:p>
            <a:r>
              <a:rPr lang="en-GB" sz="2400" dirty="0">
                <a:latin typeface="Arial" panose="020B0604020202020204" pitchFamily="34" charset="0"/>
                <a:cs typeface="Arial" panose="020B0604020202020204" pitchFamily="34" charset="0"/>
              </a:rPr>
              <a:t>Real estate (1% - 1,900)</a:t>
            </a:r>
          </a:p>
          <a:p>
            <a:r>
              <a:rPr lang="en-GB" sz="2400" dirty="0">
                <a:latin typeface="Arial" panose="020B0604020202020204" pitchFamily="34" charset="0"/>
                <a:cs typeface="Arial" panose="020B0604020202020204" pitchFamily="34" charset="0"/>
              </a:rPr>
              <a:t>Childcare (0.8% - 1,500)</a:t>
            </a:r>
          </a:p>
          <a:p>
            <a:r>
              <a:rPr lang="en-GB" sz="2400" dirty="0">
                <a:latin typeface="Arial" panose="020B0604020202020204" pitchFamily="34" charset="0"/>
                <a:cs typeface="Arial" panose="020B0604020202020204" pitchFamily="34" charset="0"/>
              </a:rPr>
              <a:t>Support services – social workers/housing offices/benefit officers (0.5% - 1,100)</a:t>
            </a:r>
          </a:p>
          <a:p>
            <a:r>
              <a:rPr lang="en-GB" sz="2400" dirty="0">
                <a:latin typeface="Arial" panose="020B0604020202020204" pitchFamily="34" charset="0"/>
                <a:cs typeface="Arial" panose="020B0604020202020204" pitchFamily="34" charset="0"/>
              </a:rPr>
              <a:t>Sports and leisure specific (0.5% - 1,000)</a:t>
            </a:r>
          </a:p>
          <a:p>
            <a:r>
              <a:rPr lang="en-GB" sz="2400" dirty="0">
                <a:latin typeface="Arial" panose="020B0604020202020204" pitchFamily="34" charset="0"/>
                <a:cs typeface="Arial" panose="020B0604020202020204" pitchFamily="34" charset="0"/>
              </a:rPr>
              <a:t>Animal Care (0.2% - 400)</a:t>
            </a:r>
          </a:p>
        </p:txBody>
      </p:sp>
    </p:spTree>
    <p:extLst>
      <p:ext uri="{BB962C8B-B14F-4D97-AF65-F5344CB8AC3E}">
        <p14:creationId xmlns:p14="http://schemas.microsoft.com/office/powerpoint/2010/main" val="1185849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FDF3BB-2C3D-4D24-889E-5650F429F4C2}"/>
              </a:ext>
            </a:extLst>
          </p:cNvPr>
          <p:cNvSpPr/>
          <p:nvPr/>
        </p:nvSpPr>
        <p:spPr>
          <a:xfrm>
            <a:off x="3498503" y="3901771"/>
            <a:ext cx="8132162" cy="4015330"/>
          </a:xfrm>
          <a:prstGeom prst="rect">
            <a:avLst/>
          </a:prstGeom>
        </p:spPr>
        <p:txBody>
          <a:bodyPr wrap="square">
            <a:spAutoFit/>
          </a:bodyPr>
          <a:lstStyle/>
          <a:p>
            <a:pPr>
              <a:lnSpc>
                <a:spcPct val="107000"/>
              </a:lnSpc>
            </a:pPr>
            <a:r>
              <a:rPr lang="en-GB" sz="2400" dirty="0">
                <a:latin typeface="Arial" panose="020B0604020202020204" pitchFamily="34" charset="0"/>
                <a:cs typeface="Arial" panose="020B0604020202020204" pitchFamily="34" charset="0"/>
                <a:hlinkClick r:id="rId2"/>
              </a:rPr>
              <a:t>www.semlep.com/employment-support-for-students/</a:t>
            </a:r>
          </a:p>
          <a:p>
            <a:pPr>
              <a:lnSpc>
                <a:spcPct val="107000"/>
              </a:lnSpc>
            </a:pPr>
            <a:endParaRPr lang="en-GB" sz="2400" dirty="0">
              <a:latin typeface="Arial" panose="020B0604020202020204" pitchFamily="34" charset="0"/>
              <a:cs typeface="Arial" panose="020B0604020202020204" pitchFamily="34" charset="0"/>
              <a:hlinkClick r:id="rId2"/>
            </a:endParaRPr>
          </a:p>
          <a:p>
            <a:pPr>
              <a:lnSpc>
                <a:spcPct val="107000"/>
              </a:lnSpc>
            </a:pPr>
            <a:r>
              <a:rPr lang="en-GB" sz="2400" b="1" dirty="0">
                <a:solidFill>
                  <a:schemeClr val="accent3"/>
                </a:solidFill>
                <a:latin typeface="Arial" panose="020B0604020202020204" pitchFamily="34" charset="0"/>
                <a:ea typeface="Calibri" panose="020F0502020204030204" pitchFamily="34" charset="0"/>
                <a:cs typeface="Arial" panose="020B0604020202020204" pitchFamily="34" charset="0"/>
              </a:rPr>
              <a:t>Details of occupations can be found at</a:t>
            </a:r>
          </a:p>
          <a:p>
            <a:pPr>
              <a:lnSpc>
                <a:spcPct val="107000"/>
              </a:lnSpc>
            </a:pPr>
            <a:endParaRPr lang="en-GB" sz="2400" b="1" dirty="0">
              <a:solidFill>
                <a:schemeClr val="accent3"/>
              </a:solidFill>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GB" sz="2400" dirty="0">
                <a:solidFill>
                  <a:schemeClr val="accent3"/>
                </a:solidFill>
                <a:latin typeface="Arial" panose="020B0604020202020204" pitchFamily="34" charset="0"/>
                <a:ea typeface="Calibri" panose="020F0502020204030204" pitchFamily="34" charset="0"/>
                <a:cs typeface="Arial" panose="020B0604020202020204" pitchFamily="34" charset="0"/>
                <a:hlinkClick r:id="rId3"/>
              </a:rPr>
              <a:t>https://nationalcareers.service.gov.uk/explore-careers</a:t>
            </a:r>
            <a:r>
              <a:rPr lang="en-GB" sz="2400" dirty="0">
                <a:solidFill>
                  <a:schemeClr val="accent3"/>
                </a:solidFill>
                <a:latin typeface="Arial" panose="020B0604020202020204" pitchFamily="34" charset="0"/>
                <a:ea typeface="Calibri" panose="020F0502020204030204" pitchFamily="34" charset="0"/>
                <a:cs typeface="Arial" panose="020B0604020202020204" pitchFamily="34" charset="0"/>
              </a:rPr>
              <a:t> </a:t>
            </a:r>
          </a:p>
          <a:p>
            <a:pPr>
              <a:lnSpc>
                <a:spcPct val="107000"/>
              </a:lnSpc>
            </a:pPr>
            <a:endParaRPr lang="en-GB" sz="2400" dirty="0">
              <a:latin typeface="Arial" panose="020B0604020202020204" pitchFamily="34" charset="0"/>
              <a:cs typeface="Arial" panose="020B0604020202020204" pitchFamily="34" charset="0"/>
            </a:endParaRPr>
          </a:p>
          <a:p>
            <a:pPr>
              <a:lnSpc>
                <a:spcPct val="107000"/>
              </a:lnSpc>
            </a:pPr>
            <a:endParaRPr lang="en-GB" sz="2400" dirty="0">
              <a:solidFill>
                <a:schemeClr val="accent3"/>
              </a:solidFill>
              <a:latin typeface="Arial" panose="020B0604020202020204" pitchFamily="34" charset="0"/>
              <a:ea typeface="Calibri" panose="020F0502020204030204" pitchFamily="34" charset="0"/>
              <a:cs typeface="Arial" panose="020B0604020202020204" pitchFamily="34" charset="0"/>
            </a:endParaRPr>
          </a:p>
          <a:p>
            <a:pPr>
              <a:lnSpc>
                <a:spcPct val="107000"/>
              </a:lnSpc>
            </a:pPr>
            <a:endParaRPr lang="en-GB" sz="2400" dirty="0">
              <a:solidFill>
                <a:schemeClr val="accent3"/>
              </a:solidFill>
              <a:latin typeface="Arial" panose="020B0604020202020204" pitchFamily="34" charset="0"/>
              <a:ea typeface="Calibri" panose="020F0502020204030204" pitchFamily="34" charset="0"/>
              <a:cs typeface="Arial" panose="020B0604020202020204" pitchFamily="34" charset="0"/>
            </a:endParaRPr>
          </a:p>
          <a:p>
            <a:pPr>
              <a:lnSpc>
                <a:spcPct val="107000"/>
              </a:lnSpc>
            </a:pPr>
            <a:endParaRPr lang="en-GB" sz="2400" dirty="0">
              <a:solidFill>
                <a:schemeClr val="accent3"/>
              </a:solidFill>
              <a:latin typeface="Arial" panose="020B0604020202020204" pitchFamily="34" charset="0"/>
              <a:ea typeface="Calibri" panose="020F0502020204030204" pitchFamily="34" charset="0"/>
              <a:cs typeface="Arial" panose="020B0604020202020204" pitchFamily="34" charset="0"/>
            </a:endParaRPr>
          </a:p>
          <a:p>
            <a:pPr>
              <a:lnSpc>
                <a:spcPct val="107000"/>
              </a:lnSpc>
            </a:pPr>
            <a:endParaRPr lang="en-GB" sz="2400" dirty="0">
              <a:solidFill>
                <a:schemeClr val="accent3"/>
              </a:solidFill>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62D9824-D600-4ECF-BD9B-40DB1EE73DDE}"/>
              </a:ext>
            </a:extLst>
          </p:cNvPr>
          <p:cNvSpPr txBox="1"/>
          <p:nvPr/>
        </p:nvSpPr>
        <p:spPr>
          <a:xfrm>
            <a:off x="3498504" y="3149804"/>
            <a:ext cx="3055645" cy="461665"/>
          </a:xfrm>
          <a:prstGeom prst="rect">
            <a:avLst/>
          </a:prstGeom>
          <a:noFill/>
        </p:spPr>
        <p:txBody>
          <a:bodyPr wrap="none" rtlCol="0">
            <a:spAutoFit/>
          </a:bodyPr>
          <a:lstStyle/>
          <a:p>
            <a:r>
              <a:rPr lang="en-GB" sz="2400" b="1" dirty="0">
                <a:solidFill>
                  <a:schemeClr val="accent3"/>
                </a:solidFill>
                <a:latin typeface="Arial" panose="020B0604020202020204" pitchFamily="34" charset="0"/>
                <a:cs typeface="Arial" panose="020B0604020202020204" pitchFamily="34" charset="0"/>
              </a:rPr>
              <a:t>More information at</a:t>
            </a:r>
          </a:p>
        </p:txBody>
      </p:sp>
      <p:sp>
        <p:nvSpPr>
          <p:cNvPr id="7" name="TextBox 6">
            <a:extLst>
              <a:ext uri="{FF2B5EF4-FFF2-40B4-BE49-F238E27FC236}">
                <a16:creationId xmlns:a16="http://schemas.microsoft.com/office/drawing/2014/main" id="{C614D084-7B88-4956-9B8F-BD1CD50F78AA}"/>
              </a:ext>
            </a:extLst>
          </p:cNvPr>
          <p:cNvSpPr txBox="1"/>
          <p:nvPr/>
        </p:nvSpPr>
        <p:spPr>
          <a:xfrm>
            <a:off x="3498503" y="776047"/>
            <a:ext cx="7993124" cy="164429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AD007A"/>
                </a:solidFill>
                <a:effectLst/>
                <a:uLnTx/>
                <a:uFillTx/>
                <a:latin typeface="Arial" panose="020B0604020202020204" pitchFamily="34" charset="0"/>
                <a:ea typeface="Calibri" panose="020F0502020204030204" pitchFamily="34" charset="0"/>
                <a:cs typeface="Arial" panose="020B0604020202020204" pitchFamily="34" charset="0"/>
              </a:rPr>
              <a:t>Additional labour market information can be found at</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www.semlep.com/school-labour-market-information/</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17771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65F60-382C-46DA-A46B-318CEE730FB2}"/>
              </a:ext>
            </a:extLst>
          </p:cNvPr>
          <p:cNvSpPr>
            <a:spLocks noGrp="1"/>
          </p:cNvSpPr>
          <p:nvPr>
            <p:ph type="title"/>
          </p:nvPr>
        </p:nvSpPr>
        <p:spPr>
          <a:xfrm>
            <a:off x="3081698" y="0"/>
            <a:ext cx="8700381" cy="1325563"/>
          </a:xfrm>
        </p:spPr>
        <p:txBody>
          <a:bodyPr/>
          <a:lstStyle/>
          <a:p>
            <a:r>
              <a:rPr lang="en-GB" dirty="0"/>
              <a:t>The Labour Market</a:t>
            </a:r>
          </a:p>
        </p:txBody>
      </p:sp>
      <p:sp>
        <p:nvSpPr>
          <p:cNvPr id="8" name="TextBox 7">
            <a:extLst>
              <a:ext uri="{FF2B5EF4-FFF2-40B4-BE49-F238E27FC236}">
                <a16:creationId xmlns:a16="http://schemas.microsoft.com/office/drawing/2014/main" id="{4D4A8DF7-7A36-4676-8528-96F8ACEAA228}"/>
              </a:ext>
            </a:extLst>
          </p:cNvPr>
          <p:cNvSpPr txBox="1"/>
          <p:nvPr/>
        </p:nvSpPr>
        <p:spPr>
          <a:xfrm>
            <a:off x="8382000" y="3926231"/>
            <a:ext cx="3810000" cy="1938992"/>
          </a:xfrm>
          <a:prstGeom prst="rect">
            <a:avLst/>
          </a:prstGeom>
          <a:noFill/>
          <a:ln>
            <a:noFill/>
          </a:ln>
        </p:spPr>
        <p:txBody>
          <a:bodyPr wrap="square" rtlCol="0">
            <a:spAutoFit/>
          </a:bodyPr>
          <a:lstStyle/>
          <a:p>
            <a:pPr>
              <a:buClr>
                <a:schemeClr val="accent3"/>
              </a:buClr>
            </a:pPr>
            <a:r>
              <a:rPr lang="en-GB" sz="1200" b="1" dirty="0">
                <a:latin typeface="Arial" panose="020B0604020202020204" pitchFamily="34" charset="0"/>
                <a:cs typeface="Arial" panose="020B0604020202020204" pitchFamily="34" charset="0"/>
              </a:rPr>
              <a:t>Job Density (2020)</a:t>
            </a:r>
          </a:p>
          <a:p>
            <a:pPr>
              <a:buClr>
                <a:schemeClr val="accent3"/>
              </a:buClr>
            </a:pPr>
            <a:r>
              <a:rPr lang="en-GB" sz="1200" b="1" dirty="0">
                <a:latin typeface="Arial" panose="020B0604020202020204" pitchFamily="34" charset="0"/>
                <a:cs typeface="Arial" panose="020B0604020202020204" pitchFamily="34" charset="0"/>
              </a:rPr>
              <a:t>Ratio of total jobs to population aged 16-64</a:t>
            </a:r>
          </a:p>
          <a:p>
            <a:pPr algn="ctr">
              <a:buClr>
                <a:schemeClr val="accent3"/>
              </a:buClr>
            </a:pPr>
            <a:endParaRPr lang="en-GB" sz="1200" b="1" dirty="0">
              <a:latin typeface="Arial" panose="020B0604020202020204" pitchFamily="34" charset="0"/>
              <a:cs typeface="Arial" panose="020B0604020202020204" pitchFamily="34" charset="0"/>
            </a:endParaRPr>
          </a:p>
          <a:p>
            <a:pPr marL="171450" indent="-171450">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Milton Keynes 	1.13 </a:t>
            </a:r>
          </a:p>
          <a:p>
            <a:pPr marL="171450" indent="-171450">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West Northamptonshire	0.95</a:t>
            </a:r>
          </a:p>
          <a:p>
            <a:pPr marL="171450" indent="-171450">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SEMLEP		0.87</a:t>
            </a:r>
          </a:p>
          <a:p>
            <a:pPr marL="171450" indent="-171450">
              <a:buClr>
                <a:schemeClr val="accent3"/>
              </a:buClr>
              <a:buFont typeface="Arial" panose="020B0604020202020204" pitchFamily="34" charset="0"/>
              <a:buChar char="►"/>
            </a:pPr>
            <a:r>
              <a:rPr lang="en-GB" sz="1200" dirty="0">
                <a:latin typeface="Arial" panose="020B0604020202020204" pitchFamily="34" charset="0"/>
                <a:cs typeface="Arial" panose="020B0604020202020204" pitchFamily="34" charset="0"/>
              </a:rPr>
              <a:t>England 		0.85</a:t>
            </a:r>
          </a:p>
          <a:p>
            <a:pPr marL="171450" indent="-171450">
              <a:buClr>
                <a:schemeClr val="accent3"/>
              </a:buClr>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a:buClr>
                <a:schemeClr val="accent3"/>
              </a:buClr>
            </a:pPr>
            <a:r>
              <a:rPr lang="en-GB" sz="1200" dirty="0">
                <a:latin typeface="Arial" panose="020B0604020202020204" pitchFamily="34" charset="0"/>
                <a:cs typeface="Arial" panose="020B0604020202020204" pitchFamily="34" charset="0"/>
              </a:rPr>
              <a:t>Over 1 indicates more jobs than 16-64 population</a:t>
            </a:r>
          </a:p>
          <a:p>
            <a:pPr>
              <a:buClr>
                <a:schemeClr val="accent3"/>
              </a:buClr>
            </a:pPr>
            <a:endParaRPr lang="en-GB" sz="12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9F40B3AC-3A25-42B8-A66D-2D309B91C256}"/>
              </a:ext>
            </a:extLst>
          </p:cNvPr>
          <p:cNvSpPr/>
          <p:nvPr/>
        </p:nvSpPr>
        <p:spPr>
          <a:xfrm>
            <a:off x="8425751" y="6102853"/>
            <a:ext cx="3108543" cy="369332"/>
          </a:xfrm>
          <a:prstGeom prst="rect">
            <a:avLst/>
          </a:prstGeom>
          <a:solidFill>
            <a:srgbClr val="2B4345"/>
          </a:solidFill>
        </p:spPr>
        <p:txBody>
          <a:bodyPr wrap="none">
            <a:spAutoFit/>
          </a:bodyPr>
          <a:lstStyle/>
          <a:p>
            <a:pPr>
              <a:buClr>
                <a:schemeClr val="accent3"/>
              </a:buClr>
            </a:pPr>
            <a:r>
              <a:rPr lang="en-GB" b="1" dirty="0">
                <a:solidFill>
                  <a:schemeClr val="bg1"/>
                </a:solidFill>
                <a:latin typeface="Arial" panose="020B0604020202020204" pitchFamily="34" charset="0"/>
                <a:cs typeface="Arial" panose="020B0604020202020204" pitchFamily="34" charset="0"/>
              </a:rPr>
              <a:t>High levels of employment</a:t>
            </a:r>
          </a:p>
        </p:txBody>
      </p:sp>
      <p:sp>
        <p:nvSpPr>
          <p:cNvPr id="10" name="TextBox 9">
            <a:extLst>
              <a:ext uri="{FF2B5EF4-FFF2-40B4-BE49-F238E27FC236}">
                <a16:creationId xmlns:a16="http://schemas.microsoft.com/office/drawing/2014/main" id="{F7F51081-BCCF-4AA1-BD08-72761E53511E}"/>
              </a:ext>
            </a:extLst>
          </p:cNvPr>
          <p:cNvSpPr txBox="1"/>
          <p:nvPr/>
        </p:nvSpPr>
        <p:spPr>
          <a:xfrm>
            <a:off x="3244979" y="6472185"/>
            <a:ext cx="392459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rPr>
              <a:t>Source: </a:t>
            </a:r>
            <a:r>
              <a:rPr kumimoji="0" lang="en-GB" sz="800" b="0" i="0" u="none" strike="noStrike" kern="0" cap="none" spc="0" normalizeH="0" baseline="0" noProof="0" dirty="0" err="1">
                <a:ln>
                  <a:noFill/>
                </a:ln>
                <a:solidFill>
                  <a:prstClr val="black"/>
                </a:solidFill>
                <a:effectLst/>
                <a:uLnTx/>
                <a:uFillTx/>
              </a:rPr>
              <a:t>ONS,Annual</a:t>
            </a:r>
            <a:r>
              <a:rPr kumimoji="0" lang="en-GB" sz="800" b="0" i="0" u="none" strike="noStrike" kern="0" cap="none" spc="0" normalizeH="0" baseline="0" noProof="0" dirty="0">
                <a:ln>
                  <a:noFill/>
                </a:ln>
                <a:solidFill>
                  <a:prstClr val="black"/>
                </a:solidFill>
                <a:effectLst/>
                <a:uLnTx/>
                <a:uFillTx/>
              </a:rPr>
              <a:t> population survey, ONS/ONS Job Density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endParaRPr>
          </a:p>
        </p:txBody>
      </p:sp>
      <p:graphicFrame>
        <p:nvGraphicFramePr>
          <p:cNvPr id="14" name="Chart 13">
            <a:extLst>
              <a:ext uri="{FF2B5EF4-FFF2-40B4-BE49-F238E27FC236}">
                <a16:creationId xmlns:a16="http://schemas.microsoft.com/office/drawing/2014/main" id="{78D33493-024C-4271-B7F4-18D82D4FEB9C}"/>
              </a:ext>
            </a:extLst>
          </p:cNvPr>
          <p:cNvGraphicFramePr>
            <a:graphicFrameLocks/>
          </p:cNvGraphicFramePr>
          <p:nvPr>
            <p:extLst>
              <p:ext uri="{D42A27DB-BD31-4B8C-83A1-F6EECF244321}">
                <p14:modId xmlns:p14="http://schemas.microsoft.com/office/powerpoint/2010/main" val="1669477127"/>
              </p:ext>
            </p:extLst>
          </p:nvPr>
        </p:nvGraphicFramePr>
        <p:xfrm>
          <a:off x="3244978" y="1047536"/>
          <a:ext cx="4670585"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DBD1595D-ACFA-483D-85B1-5DCD0AABC1BA}"/>
              </a:ext>
            </a:extLst>
          </p:cNvPr>
          <p:cNvGraphicFramePr>
            <a:graphicFrameLocks/>
          </p:cNvGraphicFramePr>
          <p:nvPr/>
        </p:nvGraphicFramePr>
        <p:xfrm>
          <a:off x="7871190" y="1056552"/>
          <a:ext cx="4217663"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a:extLst>
              <a:ext uri="{FF2B5EF4-FFF2-40B4-BE49-F238E27FC236}">
                <a16:creationId xmlns:a16="http://schemas.microsoft.com/office/drawing/2014/main" id="{037B124C-633F-4B0B-AC0B-3098AFB62B31}"/>
              </a:ext>
            </a:extLst>
          </p:cNvPr>
          <p:cNvGraphicFramePr>
            <a:graphicFrameLocks/>
          </p:cNvGraphicFramePr>
          <p:nvPr/>
        </p:nvGraphicFramePr>
        <p:xfrm>
          <a:off x="3170981" y="3663190"/>
          <a:ext cx="4645998" cy="28089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373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Graphic spid="1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65F60-382C-46DA-A46B-318CEE730FB2}"/>
              </a:ext>
            </a:extLst>
          </p:cNvPr>
          <p:cNvSpPr>
            <a:spLocks noGrp="1"/>
          </p:cNvSpPr>
          <p:nvPr>
            <p:ph type="title"/>
          </p:nvPr>
        </p:nvSpPr>
        <p:spPr>
          <a:xfrm>
            <a:off x="3081698" y="0"/>
            <a:ext cx="8700381" cy="1325563"/>
          </a:xfrm>
        </p:spPr>
        <p:txBody>
          <a:bodyPr/>
          <a:lstStyle/>
          <a:p>
            <a:r>
              <a:rPr lang="en-GB" dirty="0"/>
              <a:t>Job Posting Trends</a:t>
            </a:r>
          </a:p>
        </p:txBody>
      </p:sp>
      <p:sp>
        <p:nvSpPr>
          <p:cNvPr id="11" name="TextBox 10">
            <a:extLst>
              <a:ext uri="{FF2B5EF4-FFF2-40B4-BE49-F238E27FC236}">
                <a16:creationId xmlns:a16="http://schemas.microsoft.com/office/drawing/2014/main" id="{35BBFC40-4FB0-40B0-9A42-2FEB28658199}"/>
              </a:ext>
            </a:extLst>
          </p:cNvPr>
          <p:cNvSpPr txBox="1"/>
          <p:nvPr/>
        </p:nvSpPr>
        <p:spPr>
          <a:xfrm>
            <a:off x="7976880" y="2313344"/>
            <a:ext cx="3919197" cy="3093154"/>
          </a:xfrm>
          <a:prstGeom prst="rect">
            <a:avLst/>
          </a:prstGeom>
          <a:noFill/>
        </p:spPr>
        <p:txBody>
          <a:bodyPr wrap="square" rtlCol="0">
            <a:spAutoFit/>
          </a:bodyPr>
          <a:lstStyle/>
          <a:p>
            <a:pPr marL="273050" indent="-273050">
              <a:spcBef>
                <a:spcPts val="600"/>
              </a:spcBef>
              <a:buClr>
                <a:schemeClr val="accent3"/>
              </a:buClr>
              <a:buFont typeface="Arial" panose="020B0604020202020204" pitchFamily="34" charset="0"/>
              <a:buChar char="►"/>
            </a:pPr>
            <a:r>
              <a:rPr lang="en-GB" dirty="0">
                <a:latin typeface="Arial" panose="020B0604020202020204" pitchFamily="34" charset="0"/>
                <a:cs typeface="Arial" panose="020B0604020202020204" pitchFamily="34" charset="0"/>
              </a:rPr>
              <a:t>The impact of COVID-19 has stalled this growth but there is a large increase from Easter 2021</a:t>
            </a:r>
          </a:p>
          <a:p>
            <a:pPr marL="273050" indent="-273050">
              <a:spcBef>
                <a:spcPts val="600"/>
              </a:spcBef>
              <a:buClr>
                <a:schemeClr val="accent3"/>
              </a:buClr>
              <a:buFont typeface="Arial" panose="020B0604020202020204" pitchFamily="34" charset="0"/>
              <a:buChar char="►"/>
            </a:pPr>
            <a:r>
              <a:rPr lang="en-GB" dirty="0">
                <a:latin typeface="Arial" panose="020B0604020202020204" pitchFamily="34" charset="0"/>
                <a:cs typeface="Arial" panose="020B0604020202020204" pitchFamily="34" charset="0"/>
              </a:rPr>
              <a:t>Currently, job vacancies are highest since 2018</a:t>
            </a:r>
          </a:p>
          <a:p>
            <a:pPr marL="273050" indent="-273050">
              <a:spcBef>
                <a:spcPts val="600"/>
              </a:spcBef>
              <a:buClr>
                <a:schemeClr val="accent3"/>
              </a:buClr>
              <a:buFont typeface="Arial" panose="020B0604020202020204" pitchFamily="34" charset="0"/>
              <a:buChar char="►"/>
            </a:pPr>
            <a:r>
              <a:rPr lang="en-GB" dirty="0">
                <a:latin typeface="Arial" panose="020B0604020202020204" pitchFamily="34" charset="0"/>
                <a:cs typeface="Arial" panose="020B0604020202020204" pitchFamily="34" charset="0"/>
              </a:rPr>
              <a:t>SEMLEP Business Survey – Most employers advertise on websites, social media and through word of mouth</a:t>
            </a:r>
          </a:p>
          <a:p>
            <a:pPr>
              <a:spcBef>
                <a:spcPts val="600"/>
              </a:spcBef>
              <a:buClr>
                <a:schemeClr val="accent3"/>
              </a:buClr>
            </a:pPr>
            <a:endParaRPr lang="en-GB"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AAA358C-6331-48E8-AA1E-329EC58735C5}"/>
              </a:ext>
            </a:extLst>
          </p:cNvPr>
          <p:cNvSpPr txBox="1"/>
          <p:nvPr/>
        </p:nvSpPr>
        <p:spPr>
          <a:xfrm>
            <a:off x="3015225" y="6438221"/>
            <a:ext cx="3755728"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rPr>
              <a:t>Source: Labour Insight (Burning Glass Technologies)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endParaRPr>
          </a:p>
        </p:txBody>
      </p:sp>
      <p:graphicFrame>
        <p:nvGraphicFramePr>
          <p:cNvPr id="7" name="Chart 6">
            <a:extLst>
              <a:ext uri="{FF2B5EF4-FFF2-40B4-BE49-F238E27FC236}">
                <a16:creationId xmlns:a16="http://schemas.microsoft.com/office/drawing/2014/main" id="{5FCC7024-51AA-41B1-88C3-977BC487B711}"/>
              </a:ext>
            </a:extLst>
          </p:cNvPr>
          <p:cNvGraphicFramePr>
            <a:graphicFrameLocks/>
          </p:cNvGraphicFramePr>
          <p:nvPr>
            <p:extLst>
              <p:ext uri="{D42A27DB-BD31-4B8C-83A1-F6EECF244321}">
                <p14:modId xmlns:p14="http://schemas.microsoft.com/office/powerpoint/2010/main" val="1379334685"/>
              </p:ext>
            </p:extLst>
          </p:nvPr>
        </p:nvGraphicFramePr>
        <p:xfrm>
          <a:off x="3177309" y="1256144"/>
          <a:ext cx="4673600" cy="48660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8251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DEBC586-2AA2-413F-8D05-8B684AEB0C5B}"/>
              </a:ext>
            </a:extLst>
          </p:cNvPr>
          <p:cNvSpPr/>
          <p:nvPr/>
        </p:nvSpPr>
        <p:spPr>
          <a:xfrm>
            <a:off x="1" y="3657600"/>
            <a:ext cx="12192000" cy="29983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28579846-41E6-430F-931E-CAD7C4D15E5B}"/>
              </a:ext>
            </a:extLst>
          </p:cNvPr>
          <p:cNvSpPr/>
          <p:nvPr/>
        </p:nvSpPr>
        <p:spPr>
          <a:xfrm>
            <a:off x="1" y="1339702"/>
            <a:ext cx="12192000" cy="231789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2">
            <a:extLst>
              <a:ext uri="{FF2B5EF4-FFF2-40B4-BE49-F238E27FC236}">
                <a16:creationId xmlns:a16="http://schemas.microsoft.com/office/drawing/2014/main" id="{32D3BC80-7958-4638-95F1-4D492DA7766D}"/>
              </a:ext>
            </a:extLst>
          </p:cNvPr>
          <p:cNvSpPr>
            <a:spLocks noGrp="1"/>
          </p:cNvSpPr>
          <p:nvPr>
            <p:ph type="title"/>
          </p:nvPr>
        </p:nvSpPr>
        <p:spPr>
          <a:xfrm>
            <a:off x="307382" y="-180234"/>
            <a:ext cx="11577235" cy="1325563"/>
          </a:xfrm>
        </p:spPr>
        <p:txBody>
          <a:bodyPr>
            <a:normAutofit/>
          </a:bodyPr>
          <a:lstStyle/>
          <a:p>
            <a:r>
              <a:rPr lang="en-GB" sz="2800" dirty="0"/>
              <a:t>Occupational groups/sectors with need</a:t>
            </a:r>
          </a:p>
        </p:txBody>
      </p:sp>
      <p:sp>
        <p:nvSpPr>
          <p:cNvPr id="6" name="TextBox 5">
            <a:extLst>
              <a:ext uri="{FF2B5EF4-FFF2-40B4-BE49-F238E27FC236}">
                <a16:creationId xmlns:a16="http://schemas.microsoft.com/office/drawing/2014/main" id="{12884248-25E3-4024-8AEB-55309B870EDE}"/>
              </a:ext>
            </a:extLst>
          </p:cNvPr>
          <p:cNvSpPr txBox="1"/>
          <p:nvPr/>
        </p:nvSpPr>
        <p:spPr>
          <a:xfrm>
            <a:off x="7760599" y="4223542"/>
            <a:ext cx="213988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effectLst/>
                <a:uLnTx/>
                <a:uFillTx/>
                <a:latin typeface="Arial" panose="020B0604020202020204" pitchFamily="34" charset="0"/>
                <a:cs typeface="Arial" panose="020B0604020202020204" pitchFamily="34" charset="0"/>
              </a:rPr>
              <a:t>Logistics &amp;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effectLst/>
                <a:uLnTx/>
                <a:uFillTx/>
                <a:latin typeface="Arial" panose="020B0604020202020204" pitchFamily="34" charset="0"/>
                <a:cs typeface="Arial" panose="020B0604020202020204" pitchFamily="34" charset="0"/>
              </a:rPr>
              <a:t>Supply Chain</a:t>
            </a:r>
          </a:p>
        </p:txBody>
      </p:sp>
      <p:cxnSp>
        <p:nvCxnSpPr>
          <p:cNvPr id="7" name="Straight Connector 6">
            <a:extLst>
              <a:ext uri="{FF2B5EF4-FFF2-40B4-BE49-F238E27FC236}">
                <a16:creationId xmlns:a16="http://schemas.microsoft.com/office/drawing/2014/main" id="{E4BE9C8F-2AED-4A8B-8AD0-71B278BDC854}"/>
              </a:ext>
            </a:extLst>
          </p:cNvPr>
          <p:cNvCxnSpPr/>
          <p:nvPr/>
        </p:nvCxnSpPr>
        <p:spPr>
          <a:xfrm>
            <a:off x="8830542" y="459637"/>
            <a:ext cx="4454" cy="9631"/>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E65F944F-97C8-47E9-A05F-5CC3C030A940}"/>
              </a:ext>
            </a:extLst>
          </p:cNvPr>
          <p:cNvSpPr txBox="1"/>
          <p:nvPr/>
        </p:nvSpPr>
        <p:spPr>
          <a:xfrm>
            <a:off x="2256517" y="2020069"/>
            <a:ext cx="213988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effectLst/>
                <a:uLnTx/>
                <a:uFillTx/>
                <a:latin typeface="Arial" panose="020B0604020202020204" pitchFamily="34" charset="0"/>
                <a:cs typeface="Arial" panose="020B0604020202020204" pitchFamily="34" charset="0"/>
              </a:rPr>
              <a:t>Engineering &amp;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effectLst/>
                <a:uLnTx/>
                <a:uFillTx/>
                <a:latin typeface="Arial" panose="020B0604020202020204" pitchFamily="34" charset="0"/>
                <a:cs typeface="Arial" panose="020B0604020202020204" pitchFamily="34" charset="0"/>
              </a:rPr>
              <a:t>Manufacturing</a:t>
            </a:r>
          </a:p>
        </p:txBody>
      </p:sp>
      <p:sp>
        <p:nvSpPr>
          <p:cNvPr id="9" name="TextBox 8">
            <a:extLst>
              <a:ext uri="{FF2B5EF4-FFF2-40B4-BE49-F238E27FC236}">
                <a16:creationId xmlns:a16="http://schemas.microsoft.com/office/drawing/2014/main" id="{5B9A4376-2159-44F0-A06D-8CD422C56AC6}"/>
              </a:ext>
            </a:extLst>
          </p:cNvPr>
          <p:cNvSpPr txBox="1"/>
          <p:nvPr/>
        </p:nvSpPr>
        <p:spPr>
          <a:xfrm>
            <a:off x="307382" y="757685"/>
            <a:ext cx="9950665" cy="400110"/>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Occupational groups/sectors with employment growth/high replacement need</a:t>
            </a:r>
          </a:p>
        </p:txBody>
      </p:sp>
      <p:sp>
        <p:nvSpPr>
          <p:cNvPr id="10" name="TextBox 9">
            <a:extLst>
              <a:ext uri="{FF2B5EF4-FFF2-40B4-BE49-F238E27FC236}">
                <a16:creationId xmlns:a16="http://schemas.microsoft.com/office/drawing/2014/main" id="{7E6F1092-FAAF-4D2B-9638-F6398C89E8C4}"/>
              </a:ext>
            </a:extLst>
          </p:cNvPr>
          <p:cNvSpPr txBox="1"/>
          <p:nvPr/>
        </p:nvSpPr>
        <p:spPr>
          <a:xfrm>
            <a:off x="2661591" y="4265675"/>
            <a:ext cx="1133805" cy="64633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effectLst/>
                <a:uLnTx/>
                <a:uFillTx/>
                <a:latin typeface="Arial" panose="020B0604020202020204" pitchFamily="34" charset="0"/>
                <a:cs typeface="Arial" panose="020B0604020202020204" pitchFamily="34" charset="0"/>
              </a:rPr>
              <a:t>Health &amp; Care</a:t>
            </a:r>
          </a:p>
        </p:txBody>
      </p:sp>
      <p:sp>
        <p:nvSpPr>
          <p:cNvPr id="11" name="TextBox 10">
            <a:extLst>
              <a:ext uri="{FF2B5EF4-FFF2-40B4-BE49-F238E27FC236}">
                <a16:creationId xmlns:a16="http://schemas.microsoft.com/office/drawing/2014/main" id="{2BA4F728-A68D-4807-8D83-52B30CA594FC}"/>
              </a:ext>
            </a:extLst>
          </p:cNvPr>
          <p:cNvSpPr txBox="1"/>
          <p:nvPr/>
        </p:nvSpPr>
        <p:spPr>
          <a:xfrm>
            <a:off x="9328979" y="1483737"/>
            <a:ext cx="2734800" cy="2154436"/>
          </a:xfrm>
          <a:prstGeom prst="rect">
            <a:avLst/>
          </a:prstGeom>
          <a:noFill/>
        </p:spPr>
        <p:txBody>
          <a:bodyPr wrap="square" rtlCol="0">
            <a:spAutoFit/>
          </a:bodyPr>
          <a:lstStyle/>
          <a:p>
            <a:pPr marR="0" lvl="0" defTabSz="457200" rtl="0" eaLnBrk="1" fontAlgn="auto" latinLnBrk="0" hangingPunct="1">
              <a:lnSpc>
                <a:spcPct val="100000"/>
              </a:lnSpc>
              <a:spcBef>
                <a:spcPts val="0"/>
              </a:spcBef>
              <a:spcAft>
                <a:spcPts val="0"/>
              </a:spcAft>
              <a:buClrTx/>
              <a:buSzTx/>
              <a:tabLst/>
              <a:defRPr/>
            </a:pPr>
            <a:r>
              <a:rPr lang="en-GB" b="1" dirty="0">
                <a:latin typeface="Arial" panose="020B0604020202020204" pitchFamily="34" charset="0"/>
                <a:cs typeface="Arial" panose="020B0604020202020204" pitchFamily="34" charset="0"/>
              </a:rPr>
              <a:t>Business Operations</a:t>
            </a:r>
          </a:p>
          <a:p>
            <a:pPr marR="0" lvl="0" defTabSz="457200" rtl="0" eaLnBrk="1" fontAlgn="auto" latinLnBrk="0" hangingPunct="1">
              <a:lnSpc>
                <a:spcPct val="100000"/>
              </a:lnSpc>
              <a:spcBef>
                <a:spcPts val="0"/>
              </a:spcBef>
              <a:spcAft>
                <a:spcPts val="0"/>
              </a:spcAft>
              <a:buClrTx/>
              <a:buSzTx/>
              <a:tabLst/>
              <a:defRPr/>
            </a:pPr>
            <a:r>
              <a:rPr lang="en-GB" b="1" dirty="0">
                <a:latin typeface="Arial" panose="020B0604020202020204" pitchFamily="34" charset="0"/>
                <a:cs typeface="Arial" panose="020B0604020202020204" pitchFamily="34" charset="0"/>
              </a:rPr>
              <a:t>&amp; Management</a:t>
            </a:r>
          </a:p>
          <a:p>
            <a:pPr marL="185738" lvl="1" indent="-185738" defTabSz="457200">
              <a:buFont typeface="Arial" panose="020B0604020202020204" pitchFamily="34" charset="0"/>
              <a:buChar char="•"/>
              <a:defRPr/>
            </a:pPr>
            <a:r>
              <a:rPr lang="en-GB" sz="1400" b="1" dirty="0">
                <a:latin typeface="Arial" panose="020B0604020202020204" pitchFamily="34" charset="0"/>
                <a:cs typeface="Arial" panose="020B0604020202020204" pitchFamily="34" charset="0"/>
              </a:rPr>
              <a:t>Business Operations</a:t>
            </a:r>
          </a:p>
          <a:p>
            <a:pPr marL="185738" lvl="1" indent="-185738" defTabSz="457200">
              <a:buFont typeface="Arial" panose="020B0604020202020204" pitchFamily="34" charset="0"/>
              <a:buChar char="•"/>
              <a:defRPr/>
            </a:pPr>
            <a:r>
              <a:rPr lang="en-GB" sz="1400" b="1" dirty="0">
                <a:latin typeface="Arial" panose="020B0604020202020204" pitchFamily="34" charset="0"/>
                <a:cs typeface="Arial" panose="020B0604020202020204" pitchFamily="34" charset="0"/>
              </a:rPr>
              <a:t>Management</a:t>
            </a:r>
          </a:p>
          <a:p>
            <a:pPr marL="185738" lvl="1" indent="-185738" defTabSz="457200">
              <a:buFont typeface="Arial" panose="020B0604020202020204" pitchFamily="34" charset="0"/>
              <a:buChar char="•"/>
              <a:defRPr/>
            </a:pPr>
            <a:r>
              <a:rPr kumimoji="0" lang="en-GB" sz="1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Sales/Marketing</a:t>
            </a:r>
          </a:p>
          <a:p>
            <a:pPr marL="185738" lvl="1" indent="-185738" defTabSz="457200">
              <a:buFont typeface="Arial" panose="020B0604020202020204" pitchFamily="34" charset="0"/>
              <a:buChar char="•"/>
              <a:defRPr/>
            </a:pPr>
            <a:r>
              <a:rPr lang="en-GB" sz="1400" b="1" dirty="0">
                <a:latin typeface="Arial" panose="020B0604020202020204" pitchFamily="34" charset="0"/>
                <a:cs typeface="Arial" panose="020B0604020202020204" pitchFamily="34" charset="0"/>
              </a:rPr>
              <a:t>Financial</a:t>
            </a:r>
          </a:p>
          <a:p>
            <a:pPr marL="185738" lvl="1" indent="-185738" defTabSz="457200">
              <a:buFont typeface="Arial" panose="020B0604020202020204" pitchFamily="34" charset="0"/>
              <a:buChar char="•"/>
              <a:defRPr/>
            </a:pPr>
            <a:r>
              <a:rPr lang="en-GB" sz="1400" b="1" dirty="0">
                <a:latin typeface="Arial" panose="020B0604020202020204" pitchFamily="34" charset="0"/>
                <a:cs typeface="Arial" panose="020B0604020202020204" pitchFamily="34" charset="0"/>
              </a:rPr>
              <a:t>Legal</a:t>
            </a:r>
          </a:p>
          <a:p>
            <a:pPr marL="185738" lvl="1" indent="-185738" defTabSz="457200">
              <a:buFont typeface="Arial" panose="020B0604020202020204" pitchFamily="34" charset="0"/>
              <a:buChar char="•"/>
              <a:defRPr/>
            </a:pPr>
            <a:r>
              <a:rPr lang="en-GB" sz="1400" b="1" dirty="0">
                <a:latin typeface="Arial" panose="020B0604020202020204" pitchFamily="34" charset="0"/>
                <a:cs typeface="Arial" panose="020B0604020202020204" pitchFamily="34" charset="0"/>
              </a:rPr>
              <a:t>Human Resources</a:t>
            </a:r>
          </a:p>
          <a:p>
            <a:pPr marL="185738" lvl="1" indent="-185738" defTabSz="457200">
              <a:buFont typeface="Arial" panose="020B0604020202020204" pitchFamily="34" charset="0"/>
              <a:buChar char="•"/>
              <a:defRPr/>
            </a:pPr>
            <a:r>
              <a:rPr lang="en-GB" sz="1400" b="1" dirty="0">
                <a:latin typeface="Arial" panose="020B0604020202020204" pitchFamily="34" charset="0"/>
                <a:cs typeface="Arial" panose="020B0604020202020204" pitchFamily="34" charset="0"/>
              </a:rPr>
              <a:t>Procurement</a:t>
            </a:r>
          </a:p>
        </p:txBody>
      </p:sp>
      <p:sp>
        <p:nvSpPr>
          <p:cNvPr id="12" name="TextBox 11">
            <a:extLst>
              <a:ext uri="{FF2B5EF4-FFF2-40B4-BE49-F238E27FC236}">
                <a16:creationId xmlns:a16="http://schemas.microsoft.com/office/drawing/2014/main" id="{423BF357-27A6-4EC2-95B8-CD648F6D9884}"/>
              </a:ext>
            </a:extLst>
          </p:cNvPr>
          <p:cNvSpPr txBox="1"/>
          <p:nvPr/>
        </p:nvSpPr>
        <p:spPr>
          <a:xfrm>
            <a:off x="4638389" y="5403849"/>
            <a:ext cx="133873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effectLst/>
                <a:uLnTx/>
                <a:uFillTx/>
                <a:latin typeface="Arial" panose="020B0604020202020204" pitchFamily="34" charset="0"/>
                <a:cs typeface="Arial" panose="020B0604020202020204" pitchFamily="34" charset="0"/>
              </a:rPr>
              <a:t>Education</a:t>
            </a:r>
          </a:p>
        </p:txBody>
      </p:sp>
      <p:sp>
        <p:nvSpPr>
          <p:cNvPr id="13" name="TextBox 12">
            <a:extLst>
              <a:ext uri="{FF2B5EF4-FFF2-40B4-BE49-F238E27FC236}">
                <a16:creationId xmlns:a16="http://schemas.microsoft.com/office/drawing/2014/main" id="{3E63DBCB-AAD6-4E38-9AF2-1447A96B3BE9}"/>
              </a:ext>
            </a:extLst>
          </p:cNvPr>
          <p:cNvSpPr txBox="1"/>
          <p:nvPr/>
        </p:nvSpPr>
        <p:spPr>
          <a:xfrm>
            <a:off x="9923894" y="5403849"/>
            <a:ext cx="213988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effectLst/>
                <a:uLnTx/>
                <a:uFillTx/>
                <a:latin typeface="Arial" panose="020B0604020202020204" pitchFamily="34" charset="0"/>
                <a:cs typeface="Arial" panose="020B0604020202020204" pitchFamily="34" charset="0"/>
              </a:rPr>
              <a:t>Construction</a:t>
            </a:r>
          </a:p>
        </p:txBody>
      </p:sp>
      <p:pic>
        <p:nvPicPr>
          <p:cNvPr id="15" name="Picture 14" descr="A picture containing person, standing, boy, man&#10;&#10;Description automatically generated">
            <a:extLst>
              <a:ext uri="{FF2B5EF4-FFF2-40B4-BE49-F238E27FC236}">
                <a16:creationId xmlns:a16="http://schemas.microsoft.com/office/drawing/2014/main" id="{42073248-F593-441E-927F-7180BECE6B2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92118" y="5304666"/>
            <a:ext cx="1703555" cy="11354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Picture 15" descr="A picture containing person, man, building, sitting&#10;&#10;Description automatically generated">
            <a:extLst>
              <a:ext uri="{FF2B5EF4-FFF2-40B4-BE49-F238E27FC236}">
                <a16:creationId xmlns:a16="http://schemas.microsoft.com/office/drawing/2014/main" id="{F4EDD502-F414-4BE0-9BB0-DE63934ABFF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37908" y="4185388"/>
            <a:ext cx="1693739" cy="11192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16" descr="A picture containing object, man&#10;&#10;Description automatically generated">
            <a:extLst>
              <a:ext uri="{FF2B5EF4-FFF2-40B4-BE49-F238E27FC236}">
                <a16:creationId xmlns:a16="http://schemas.microsoft.com/office/drawing/2014/main" id="{60392A79-06B3-4E53-9EC2-3BB44AA28B7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79208" y="1961273"/>
            <a:ext cx="1693738" cy="11303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Picture 17" descr="A picture containing cake, birthday, looking, table&#10;&#10;Description automatically generated">
            <a:extLst>
              <a:ext uri="{FF2B5EF4-FFF2-40B4-BE49-F238E27FC236}">
                <a16:creationId xmlns:a16="http://schemas.microsoft.com/office/drawing/2014/main" id="{16909913-0030-47FE-9680-BE0012CD684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289645" y="1898260"/>
            <a:ext cx="1687479" cy="11512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8" descr="A group of people looking at a computer&#10;&#10;Description automatically generated">
            <a:extLst>
              <a:ext uri="{FF2B5EF4-FFF2-40B4-BE49-F238E27FC236}">
                <a16:creationId xmlns:a16="http://schemas.microsoft.com/office/drawing/2014/main" id="{84F72707-5DD1-49F5-BF1B-C2944DE0BCF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74892" y="5366516"/>
            <a:ext cx="1681794" cy="11214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icture 19" descr="A group of people standing around a table&#10;&#10;Description automatically generated">
            <a:extLst>
              <a:ext uri="{FF2B5EF4-FFF2-40B4-BE49-F238E27FC236}">
                <a16:creationId xmlns:a16="http://schemas.microsoft.com/office/drawing/2014/main" id="{E046F038-B1BF-44E0-8FD2-FDB352D8339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339584" y="1898760"/>
            <a:ext cx="1799673" cy="11997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 name="Picture 20" descr="A picture containing blue, man&#10;&#10;Description automatically generated">
            <a:extLst>
              <a:ext uri="{FF2B5EF4-FFF2-40B4-BE49-F238E27FC236}">
                <a16:creationId xmlns:a16="http://schemas.microsoft.com/office/drawing/2014/main" id="{E24FF0F8-6EE0-4C63-BAA7-378A7022ADA8}"/>
              </a:ext>
            </a:extLst>
          </p:cNvPr>
          <p:cNvPicPr>
            <a:picLocks noChangeAspect="1"/>
          </p:cNvPicPr>
          <p:nvPr/>
        </p:nvPicPr>
        <p:blipFill>
          <a:blip r:embed="rId9" cstate="screen">
            <a:extLst>
              <a:ext uri="{28A0092B-C50C-407E-A947-70E740481C1C}">
                <a14:useLocalDpi xmlns:a14="http://schemas.microsoft.com/office/drawing/2010/main"/>
              </a:ext>
              <a:ext uri="{837473B0-CC2E-450A-ABE3-18F120FF3D39}">
                <a1611:picAttrSrcUrl xmlns:a1611="http://schemas.microsoft.com/office/drawing/2016/11/main" r:id="rId10"/>
              </a:ext>
            </a:extLst>
          </a:blip>
          <a:stretch>
            <a:fillRect/>
          </a:stretch>
        </p:blipFill>
        <p:spPr>
          <a:xfrm>
            <a:off x="923862" y="4216391"/>
            <a:ext cx="1681982" cy="11215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2" name="TextBox 21">
            <a:extLst>
              <a:ext uri="{FF2B5EF4-FFF2-40B4-BE49-F238E27FC236}">
                <a16:creationId xmlns:a16="http://schemas.microsoft.com/office/drawing/2014/main" id="{C3FE70D9-7DEB-4992-9A1F-4507D5615945}"/>
              </a:ext>
            </a:extLst>
          </p:cNvPr>
          <p:cNvSpPr txBox="1"/>
          <p:nvPr/>
        </p:nvSpPr>
        <p:spPr>
          <a:xfrm>
            <a:off x="354885" y="1407961"/>
            <a:ext cx="5669742" cy="369332"/>
          </a:xfrm>
          <a:prstGeom prst="rect">
            <a:avLst/>
          </a:prstGeom>
          <a:noFill/>
        </p:spPr>
        <p:txBody>
          <a:bodyPr wrap="square" rtlCol="0">
            <a:spAutoFit/>
          </a:bodyPr>
          <a:lstStyle/>
          <a:p>
            <a:pPr lvl="0">
              <a:defRPr/>
            </a:pPr>
            <a:r>
              <a:rPr lang="en-GB" b="1" dirty="0">
                <a:latin typeface="Arial" panose="020B0604020202020204" pitchFamily="34" charset="0"/>
                <a:cs typeface="Arial" panose="020B0604020202020204" pitchFamily="34" charset="0"/>
              </a:rPr>
              <a:t>Cross cutting transferable occupational groups</a:t>
            </a:r>
          </a:p>
        </p:txBody>
      </p:sp>
      <p:sp>
        <p:nvSpPr>
          <p:cNvPr id="23" name="TextBox 22">
            <a:extLst>
              <a:ext uri="{FF2B5EF4-FFF2-40B4-BE49-F238E27FC236}">
                <a16:creationId xmlns:a16="http://schemas.microsoft.com/office/drawing/2014/main" id="{F52E3AA6-8E96-425E-A051-ADA8397136EF}"/>
              </a:ext>
            </a:extLst>
          </p:cNvPr>
          <p:cNvSpPr txBox="1"/>
          <p:nvPr/>
        </p:nvSpPr>
        <p:spPr>
          <a:xfrm>
            <a:off x="6095999" y="2013976"/>
            <a:ext cx="213988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effectLst/>
                <a:uLnTx/>
                <a:uFillTx/>
                <a:latin typeface="Arial" panose="020B0604020202020204" pitchFamily="34" charset="0"/>
                <a:cs typeface="Arial" panose="020B0604020202020204" pitchFamily="34" charset="0"/>
              </a:rPr>
              <a:t>Digital</a:t>
            </a:r>
          </a:p>
        </p:txBody>
      </p:sp>
      <p:sp>
        <p:nvSpPr>
          <p:cNvPr id="24" name="TextBox 23">
            <a:extLst>
              <a:ext uri="{FF2B5EF4-FFF2-40B4-BE49-F238E27FC236}">
                <a16:creationId xmlns:a16="http://schemas.microsoft.com/office/drawing/2014/main" id="{DA98BA83-1353-45AA-8FCF-606BACA4A306}"/>
              </a:ext>
            </a:extLst>
          </p:cNvPr>
          <p:cNvSpPr txBox="1"/>
          <p:nvPr/>
        </p:nvSpPr>
        <p:spPr>
          <a:xfrm>
            <a:off x="426257" y="3762636"/>
            <a:ext cx="5669742" cy="369332"/>
          </a:xfrm>
          <a:prstGeom prst="rect">
            <a:avLst/>
          </a:prstGeom>
          <a:noFill/>
        </p:spPr>
        <p:txBody>
          <a:bodyPr wrap="square" rtlCol="0">
            <a:spAutoFit/>
          </a:bodyPr>
          <a:lstStyle/>
          <a:p>
            <a:pPr lvl="0">
              <a:defRPr/>
            </a:pPr>
            <a:r>
              <a:rPr lang="en-GB" b="1" dirty="0">
                <a:latin typeface="Arial" panose="020B0604020202020204" pitchFamily="34" charset="0"/>
                <a:cs typeface="Arial" panose="020B0604020202020204" pitchFamily="34" charset="0"/>
              </a:rPr>
              <a:t>Plus other sector specific focused occupations</a:t>
            </a:r>
          </a:p>
        </p:txBody>
      </p:sp>
    </p:spTree>
    <p:extLst>
      <p:ext uri="{BB962C8B-B14F-4D97-AF65-F5344CB8AC3E}">
        <p14:creationId xmlns:p14="http://schemas.microsoft.com/office/powerpoint/2010/main" val="201892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6" grpId="0"/>
      <p:bldP spid="8" grpId="0"/>
      <p:bldP spid="10" grpId="0"/>
      <p:bldP spid="11" grpId="0"/>
      <p:bldP spid="12" grpId="0"/>
      <p:bldP spid="13"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32D3BC80-7958-4638-95F1-4D492DA7766D}"/>
              </a:ext>
            </a:extLst>
          </p:cNvPr>
          <p:cNvSpPr>
            <a:spLocks noGrp="1"/>
          </p:cNvSpPr>
          <p:nvPr>
            <p:ph type="title"/>
          </p:nvPr>
        </p:nvSpPr>
        <p:spPr>
          <a:xfrm>
            <a:off x="307382" y="-180234"/>
            <a:ext cx="11577235" cy="1325563"/>
          </a:xfrm>
        </p:spPr>
        <p:txBody>
          <a:bodyPr>
            <a:normAutofit/>
          </a:bodyPr>
          <a:lstStyle/>
          <a:p>
            <a:r>
              <a:rPr lang="en-GB" sz="3600" dirty="0"/>
              <a:t>Top occupational groups in demand now</a:t>
            </a:r>
          </a:p>
        </p:txBody>
      </p:sp>
      <p:sp>
        <p:nvSpPr>
          <p:cNvPr id="9" name="TextBox 8">
            <a:extLst>
              <a:ext uri="{FF2B5EF4-FFF2-40B4-BE49-F238E27FC236}">
                <a16:creationId xmlns:a16="http://schemas.microsoft.com/office/drawing/2014/main" id="{508AE791-2479-4CB4-9429-1A6D61958895}"/>
              </a:ext>
            </a:extLst>
          </p:cNvPr>
          <p:cNvSpPr txBox="1"/>
          <p:nvPr/>
        </p:nvSpPr>
        <p:spPr>
          <a:xfrm>
            <a:off x="0" y="6497991"/>
            <a:ext cx="3755728"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rPr>
              <a:t>Source: Labour Insight (Burning Glass Technologies)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endParaRPr>
          </a:p>
        </p:txBody>
      </p:sp>
      <p:graphicFrame>
        <p:nvGraphicFramePr>
          <p:cNvPr id="6" name="Chart 5">
            <a:extLst>
              <a:ext uri="{FF2B5EF4-FFF2-40B4-BE49-F238E27FC236}">
                <a16:creationId xmlns:a16="http://schemas.microsoft.com/office/drawing/2014/main" id="{6B283FA7-3991-4DAD-BDA8-D300D444D619}"/>
              </a:ext>
            </a:extLst>
          </p:cNvPr>
          <p:cNvGraphicFramePr>
            <a:graphicFrameLocks/>
          </p:cNvGraphicFramePr>
          <p:nvPr>
            <p:extLst>
              <p:ext uri="{D42A27DB-BD31-4B8C-83A1-F6EECF244321}">
                <p14:modId xmlns:p14="http://schemas.microsoft.com/office/powerpoint/2010/main" val="3515882622"/>
              </p:ext>
            </p:extLst>
          </p:nvPr>
        </p:nvGraphicFramePr>
        <p:xfrm>
          <a:off x="2078182" y="822036"/>
          <a:ext cx="7629236" cy="56064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5652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32D3BC80-7958-4638-95F1-4D492DA7766D}"/>
              </a:ext>
            </a:extLst>
          </p:cNvPr>
          <p:cNvSpPr>
            <a:spLocks noGrp="1"/>
          </p:cNvSpPr>
          <p:nvPr>
            <p:ph type="title"/>
          </p:nvPr>
        </p:nvSpPr>
        <p:spPr>
          <a:xfrm>
            <a:off x="307382" y="-180234"/>
            <a:ext cx="11577235" cy="1325563"/>
          </a:xfrm>
        </p:spPr>
        <p:txBody>
          <a:bodyPr>
            <a:normAutofit/>
          </a:bodyPr>
          <a:lstStyle/>
          <a:p>
            <a:r>
              <a:rPr lang="en-GB" sz="3600" dirty="0"/>
              <a:t>Top occupational groups vs pre Covid-19</a:t>
            </a:r>
          </a:p>
        </p:txBody>
      </p:sp>
      <p:sp>
        <p:nvSpPr>
          <p:cNvPr id="9" name="TextBox 8">
            <a:extLst>
              <a:ext uri="{FF2B5EF4-FFF2-40B4-BE49-F238E27FC236}">
                <a16:creationId xmlns:a16="http://schemas.microsoft.com/office/drawing/2014/main" id="{508AE791-2479-4CB4-9429-1A6D61958895}"/>
              </a:ext>
            </a:extLst>
          </p:cNvPr>
          <p:cNvSpPr txBox="1"/>
          <p:nvPr/>
        </p:nvSpPr>
        <p:spPr>
          <a:xfrm>
            <a:off x="0" y="6497991"/>
            <a:ext cx="3755728"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rPr>
              <a:t>Source: Labour Insight (Burning Glass Technologies)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endParaRPr>
          </a:p>
        </p:txBody>
      </p:sp>
      <p:graphicFrame>
        <p:nvGraphicFramePr>
          <p:cNvPr id="32" name="Chart 31">
            <a:extLst>
              <a:ext uri="{FF2B5EF4-FFF2-40B4-BE49-F238E27FC236}">
                <a16:creationId xmlns:a16="http://schemas.microsoft.com/office/drawing/2014/main" id="{3698D283-32E0-4C1A-848E-3D950C0BC6A3}"/>
              </a:ext>
            </a:extLst>
          </p:cNvPr>
          <p:cNvGraphicFramePr>
            <a:graphicFrameLocks/>
          </p:cNvGraphicFramePr>
          <p:nvPr>
            <p:extLst>
              <p:ext uri="{D42A27DB-BD31-4B8C-83A1-F6EECF244321}">
                <p14:modId xmlns:p14="http://schemas.microsoft.com/office/powerpoint/2010/main" val="57126074"/>
              </p:ext>
            </p:extLst>
          </p:nvPr>
        </p:nvGraphicFramePr>
        <p:xfrm>
          <a:off x="1044770" y="848968"/>
          <a:ext cx="9126245" cy="5504155"/>
        </p:xfrm>
        <a:graphic>
          <a:graphicData uri="http://schemas.openxmlformats.org/drawingml/2006/chart">
            <c:chart xmlns:c="http://schemas.openxmlformats.org/drawingml/2006/chart" xmlns:r="http://schemas.openxmlformats.org/officeDocument/2006/relationships" r:id="rId3"/>
          </a:graphicData>
        </a:graphic>
      </p:graphicFrame>
      <p:sp>
        <p:nvSpPr>
          <p:cNvPr id="33" name="Oval 32">
            <a:extLst>
              <a:ext uri="{FF2B5EF4-FFF2-40B4-BE49-F238E27FC236}">
                <a16:creationId xmlns:a16="http://schemas.microsoft.com/office/drawing/2014/main" id="{F3026717-5BF4-4364-93B6-4B893C3E8C0A}"/>
              </a:ext>
            </a:extLst>
          </p:cNvPr>
          <p:cNvSpPr/>
          <p:nvPr/>
        </p:nvSpPr>
        <p:spPr>
          <a:xfrm>
            <a:off x="6365551" y="2153705"/>
            <a:ext cx="152721" cy="14037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7321FB4F-5D5E-4BED-B21D-34646116FEBF}"/>
              </a:ext>
            </a:extLst>
          </p:cNvPr>
          <p:cNvSpPr/>
          <p:nvPr/>
        </p:nvSpPr>
        <p:spPr>
          <a:xfrm>
            <a:off x="6608206" y="2153705"/>
            <a:ext cx="152721" cy="1403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3D09A882-B79A-486C-9C9D-E47538A7351E}"/>
              </a:ext>
            </a:extLst>
          </p:cNvPr>
          <p:cNvSpPr/>
          <p:nvPr/>
        </p:nvSpPr>
        <p:spPr>
          <a:xfrm>
            <a:off x="6032945" y="2368249"/>
            <a:ext cx="152721" cy="14037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7DF9DD51-BBB3-48D2-BD31-05E2E64F2B89}"/>
              </a:ext>
            </a:extLst>
          </p:cNvPr>
          <p:cNvSpPr/>
          <p:nvPr/>
        </p:nvSpPr>
        <p:spPr>
          <a:xfrm>
            <a:off x="6271822" y="2371208"/>
            <a:ext cx="152721" cy="14037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A2D1A3BF-07C6-4001-AE4B-A1256CFEBAF6}"/>
              </a:ext>
            </a:extLst>
          </p:cNvPr>
          <p:cNvSpPr/>
          <p:nvPr/>
        </p:nvSpPr>
        <p:spPr>
          <a:xfrm>
            <a:off x="5913839" y="2573635"/>
            <a:ext cx="152721" cy="14037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4AFB5C26-330D-4645-B6CF-C65E949B004D}"/>
              </a:ext>
            </a:extLst>
          </p:cNvPr>
          <p:cNvSpPr/>
          <p:nvPr/>
        </p:nvSpPr>
        <p:spPr>
          <a:xfrm>
            <a:off x="6152716" y="2573635"/>
            <a:ext cx="152721" cy="14037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BCBCDF41-8417-47FA-A7EB-6547E14B4343}"/>
              </a:ext>
            </a:extLst>
          </p:cNvPr>
          <p:cNvSpPr/>
          <p:nvPr/>
        </p:nvSpPr>
        <p:spPr>
          <a:xfrm>
            <a:off x="6374562" y="2565957"/>
            <a:ext cx="152721" cy="1403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7B7B20C6-E1D3-4CD3-A47E-89571C143027}"/>
              </a:ext>
            </a:extLst>
          </p:cNvPr>
          <p:cNvSpPr/>
          <p:nvPr/>
        </p:nvSpPr>
        <p:spPr>
          <a:xfrm>
            <a:off x="5560353" y="2779300"/>
            <a:ext cx="152721" cy="14037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0D49F10C-604A-4B27-B734-AD9F8ABD8C47}"/>
              </a:ext>
            </a:extLst>
          </p:cNvPr>
          <p:cNvSpPr/>
          <p:nvPr/>
        </p:nvSpPr>
        <p:spPr>
          <a:xfrm>
            <a:off x="5799230" y="2773758"/>
            <a:ext cx="152721" cy="1403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20249928-8A2A-4395-B3ED-C5A4409565DD}"/>
              </a:ext>
            </a:extLst>
          </p:cNvPr>
          <p:cNvSpPr/>
          <p:nvPr/>
        </p:nvSpPr>
        <p:spPr>
          <a:xfrm>
            <a:off x="5213335" y="2973881"/>
            <a:ext cx="152721" cy="14037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171C6B31-F98D-45D8-AAFC-05E407174DA2}"/>
              </a:ext>
            </a:extLst>
          </p:cNvPr>
          <p:cNvSpPr/>
          <p:nvPr/>
        </p:nvSpPr>
        <p:spPr>
          <a:xfrm>
            <a:off x="5428194" y="2973881"/>
            <a:ext cx="152721" cy="14037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80825514-F3F5-458F-9000-B7D6A0BC57FF}"/>
              </a:ext>
            </a:extLst>
          </p:cNvPr>
          <p:cNvSpPr/>
          <p:nvPr/>
        </p:nvSpPr>
        <p:spPr>
          <a:xfrm>
            <a:off x="5637939" y="2973881"/>
            <a:ext cx="152721" cy="1403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337EE395-B332-45CD-8C10-9F4F2DF54853}"/>
              </a:ext>
            </a:extLst>
          </p:cNvPr>
          <p:cNvSpPr/>
          <p:nvPr/>
        </p:nvSpPr>
        <p:spPr>
          <a:xfrm>
            <a:off x="5213335" y="3190184"/>
            <a:ext cx="152721" cy="14037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0DFD1189-0A73-4A77-9E38-5BACB476B447}"/>
              </a:ext>
            </a:extLst>
          </p:cNvPr>
          <p:cNvSpPr/>
          <p:nvPr/>
        </p:nvSpPr>
        <p:spPr>
          <a:xfrm>
            <a:off x="5428194" y="3190184"/>
            <a:ext cx="152721" cy="14037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9EBA943B-3036-488D-84F7-317FEE9D1D43}"/>
              </a:ext>
            </a:extLst>
          </p:cNvPr>
          <p:cNvSpPr/>
          <p:nvPr/>
        </p:nvSpPr>
        <p:spPr>
          <a:xfrm>
            <a:off x="5637939" y="3182506"/>
            <a:ext cx="152721" cy="1403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F591A4DB-C2A6-40C8-88A8-CF2C6816FADD}"/>
              </a:ext>
            </a:extLst>
          </p:cNvPr>
          <p:cNvSpPr/>
          <p:nvPr/>
        </p:nvSpPr>
        <p:spPr>
          <a:xfrm>
            <a:off x="5213335" y="3398359"/>
            <a:ext cx="152721" cy="14037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FFAC497D-D79C-498B-B910-3BA4C3CE0F49}"/>
              </a:ext>
            </a:extLst>
          </p:cNvPr>
          <p:cNvSpPr/>
          <p:nvPr/>
        </p:nvSpPr>
        <p:spPr>
          <a:xfrm>
            <a:off x="5428194" y="3398359"/>
            <a:ext cx="152721" cy="14037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E6554771-129C-44C1-A835-A952383B8081}"/>
              </a:ext>
            </a:extLst>
          </p:cNvPr>
          <p:cNvSpPr/>
          <p:nvPr/>
        </p:nvSpPr>
        <p:spPr>
          <a:xfrm>
            <a:off x="5637939" y="3404275"/>
            <a:ext cx="152721" cy="1403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67F54290-2A01-4002-A5E2-F5D3AEA2D5FC}"/>
              </a:ext>
            </a:extLst>
          </p:cNvPr>
          <p:cNvSpPr/>
          <p:nvPr/>
        </p:nvSpPr>
        <p:spPr>
          <a:xfrm>
            <a:off x="4733148" y="3590300"/>
            <a:ext cx="152721" cy="14037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21CFD25F-5878-45F1-BDB8-391C22EBFC12}"/>
              </a:ext>
            </a:extLst>
          </p:cNvPr>
          <p:cNvSpPr/>
          <p:nvPr/>
        </p:nvSpPr>
        <p:spPr>
          <a:xfrm>
            <a:off x="4955172" y="3590300"/>
            <a:ext cx="152721" cy="14037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D3B57F46-F756-43C6-A7BA-8FAC57FA3F38}"/>
              </a:ext>
            </a:extLst>
          </p:cNvPr>
          <p:cNvSpPr/>
          <p:nvPr/>
        </p:nvSpPr>
        <p:spPr>
          <a:xfrm>
            <a:off x="4594497" y="3799563"/>
            <a:ext cx="152721" cy="14037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D2C8A3DC-0FBD-4966-8E7F-538D19A0E3EA}"/>
              </a:ext>
            </a:extLst>
          </p:cNvPr>
          <p:cNvSpPr/>
          <p:nvPr/>
        </p:nvSpPr>
        <p:spPr>
          <a:xfrm>
            <a:off x="4594497" y="4004687"/>
            <a:ext cx="152721" cy="14037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B5E53C9B-D8D4-472B-8B5D-60D888E0A120}"/>
              </a:ext>
            </a:extLst>
          </p:cNvPr>
          <p:cNvSpPr/>
          <p:nvPr/>
        </p:nvSpPr>
        <p:spPr>
          <a:xfrm>
            <a:off x="4818980" y="4004687"/>
            <a:ext cx="152721" cy="14037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DF42C136-F6DC-4E03-BE14-BDEDEA72B6D5}"/>
              </a:ext>
            </a:extLst>
          </p:cNvPr>
          <p:cNvSpPr/>
          <p:nvPr/>
        </p:nvSpPr>
        <p:spPr>
          <a:xfrm>
            <a:off x="4594497" y="4204434"/>
            <a:ext cx="152721" cy="1403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78A66D9E-53DE-4808-8C05-E2A2A49323C4}"/>
              </a:ext>
            </a:extLst>
          </p:cNvPr>
          <p:cNvSpPr/>
          <p:nvPr/>
        </p:nvSpPr>
        <p:spPr>
          <a:xfrm>
            <a:off x="4594497" y="4409558"/>
            <a:ext cx="152721" cy="1403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94D82B70-9D40-4051-B329-478BDB72CE25}"/>
              </a:ext>
            </a:extLst>
          </p:cNvPr>
          <p:cNvSpPr/>
          <p:nvPr/>
        </p:nvSpPr>
        <p:spPr>
          <a:xfrm>
            <a:off x="4594497" y="4623725"/>
            <a:ext cx="152721" cy="1403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50D4C940-CF02-4743-8DF3-4FEE7C0B640E}"/>
              </a:ext>
            </a:extLst>
          </p:cNvPr>
          <p:cNvSpPr/>
          <p:nvPr/>
        </p:nvSpPr>
        <p:spPr>
          <a:xfrm>
            <a:off x="4594497" y="4822454"/>
            <a:ext cx="152721" cy="14037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0B5B04BF-98D5-4B6E-9C5E-D76B6A3D059D}"/>
              </a:ext>
            </a:extLst>
          </p:cNvPr>
          <p:cNvSpPr/>
          <p:nvPr/>
        </p:nvSpPr>
        <p:spPr>
          <a:xfrm>
            <a:off x="4818980" y="4822454"/>
            <a:ext cx="152721" cy="14037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2D201A1A-A46C-45D5-A102-6F590EE737E6}"/>
              </a:ext>
            </a:extLst>
          </p:cNvPr>
          <p:cNvSpPr/>
          <p:nvPr/>
        </p:nvSpPr>
        <p:spPr>
          <a:xfrm>
            <a:off x="4594497" y="5026738"/>
            <a:ext cx="152721" cy="1403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D6D5AE12-A60E-405D-9B76-E7A532A30EE6}"/>
              </a:ext>
            </a:extLst>
          </p:cNvPr>
          <p:cNvSpPr/>
          <p:nvPr/>
        </p:nvSpPr>
        <p:spPr>
          <a:xfrm>
            <a:off x="4594497" y="5228816"/>
            <a:ext cx="152721" cy="14037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0F90BE26-2CAC-40B2-9CE7-34C3501DCBB7}"/>
              </a:ext>
            </a:extLst>
          </p:cNvPr>
          <p:cNvSpPr/>
          <p:nvPr/>
        </p:nvSpPr>
        <p:spPr>
          <a:xfrm>
            <a:off x="4818980" y="5228816"/>
            <a:ext cx="152721" cy="14037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D82394CA-00F5-4F25-BA5D-52F802F979F5}"/>
              </a:ext>
            </a:extLst>
          </p:cNvPr>
          <p:cNvSpPr/>
          <p:nvPr/>
        </p:nvSpPr>
        <p:spPr>
          <a:xfrm>
            <a:off x="5036992" y="5230016"/>
            <a:ext cx="152721" cy="1403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99B7C7F4-F41D-478C-BCF7-4D838BC90BFB}"/>
              </a:ext>
            </a:extLst>
          </p:cNvPr>
          <p:cNvSpPr/>
          <p:nvPr/>
        </p:nvSpPr>
        <p:spPr>
          <a:xfrm>
            <a:off x="4594497" y="5435941"/>
            <a:ext cx="152721" cy="14037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D2C5C3DF-D9E3-4C70-B7F4-6BB868DDEDAB}"/>
              </a:ext>
            </a:extLst>
          </p:cNvPr>
          <p:cNvSpPr/>
          <p:nvPr/>
        </p:nvSpPr>
        <p:spPr>
          <a:xfrm>
            <a:off x="4594497" y="5633541"/>
            <a:ext cx="152721" cy="14037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02B9609E-E06A-435A-8790-3BD801F0F27E}"/>
              </a:ext>
            </a:extLst>
          </p:cNvPr>
          <p:cNvSpPr/>
          <p:nvPr/>
        </p:nvSpPr>
        <p:spPr>
          <a:xfrm>
            <a:off x="9213708" y="1539888"/>
            <a:ext cx="152721" cy="14037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9549A1B8-7214-426F-9044-50DEEF4B6DC0}"/>
              </a:ext>
            </a:extLst>
          </p:cNvPr>
          <p:cNvSpPr/>
          <p:nvPr/>
        </p:nvSpPr>
        <p:spPr>
          <a:xfrm>
            <a:off x="9456363" y="1539888"/>
            <a:ext cx="152721" cy="1403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5710FF87-4B00-4906-AE7E-2FDF15648163}"/>
              </a:ext>
            </a:extLst>
          </p:cNvPr>
          <p:cNvSpPr/>
          <p:nvPr/>
        </p:nvSpPr>
        <p:spPr>
          <a:xfrm>
            <a:off x="7673053" y="1763735"/>
            <a:ext cx="152721" cy="14037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273C72ED-C5C4-4AB0-8B9E-0043CD3FD09C}"/>
              </a:ext>
            </a:extLst>
          </p:cNvPr>
          <p:cNvSpPr/>
          <p:nvPr/>
        </p:nvSpPr>
        <p:spPr>
          <a:xfrm>
            <a:off x="7911930" y="1763735"/>
            <a:ext cx="152721" cy="14037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44505081-5A08-413C-BF27-7BA3F5BA2152}"/>
              </a:ext>
            </a:extLst>
          </p:cNvPr>
          <p:cNvSpPr/>
          <p:nvPr/>
        </p:nvSpPr>
        <p:spPr>
          <a:xfrm>
            <a:off x="8133776" y="1756057"/>
            <a:ext cx="152721" cy="1403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Oval 71">
            <a:extLst>
              <a:ext uri="{FF2B5EF4-FFF2-40B4-BE49-F238E27FC236}">
                <a16:creationId xmlns:a16="http://schemas.microsoft.com/office/drawing/2014/main" id="{B58B26F4-8001-465E-A9AE-79DB17DC2D61}"/>
              </a:ext>
            </a:extLst>
          </p:cNvPr>
          <p:cNvSpPr/>
          <p:nvPr/>
        </p:nvSpPr>
        <p:spPr>
          <a:xfrm>
            <a:off x="6494233" y="1941664"/>
            <a:ext cx="152721" cy="14037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99C78623-EB30-4FE5-8389-37B51F56BEE1}"/>
              </a:ext>
            </a:extLst>
          </p:cNvPr>
          <p:cNvSpPr/>
          <p:nvPr/>
        </p:nvSpPr>
        <p:spPr>
          <a:xfrm>
            <a:off x="6733110" y="1941664"/>
            <a:ext cx="152721" cy="14037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74" name="Oval 73">
            <a:extLst>
              <a:ext uri="{FF2B5EF4-FFF2-40B4-BE49-F238E27FC236}">
                <a16:creationId xmlns:a16="http://schemas.microsoft.com/office/drawing/2014/main" id="{66995F44-5979-48B8-9624-18806636F267}"/>
              </a:ext>
            </a:extLst>
          </p:cNvPr>
          <p:cNvSpPr/>
          <p:nvPr/>
        </p:nvSpPr>
        <p:spPr>
          <a:xfrm>
            <a:off x="6954956" y="1933986"/>
            <a:ext cx="152721" cy="1403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5" name="Group 74">
            <a:extLst>
              <a:ext uri="{FF2B5EF4-FFF2-40B4-BE49-F238E27FC236}">
                <a16:creationId xmlns:a16="http://schemas.microsoft.com/office/drawing/2014/main" id="{5CD67506-7B78-4532-8BD4-E97A6A23FF79}"/>
              </a:ext>
            </a:extLst>
          </p:cNvPr>
          <p:cNvGrpSpPr/>
          <p:nvPr/>
        </p:nvGrpSpPr>
        <p:grpSpPr>
          <a:xfrm>
            <a:off x="8198564" y="3976405"/>
            <a:ext cx="2335729" cy="1294640"/>
            <a:chOff x="7865616" y="3330626"/>
            <a:chExt cx="2335729" cy="1294640"/>
          </a:xfrm>
        </p:grpSpPr>
        <p:sp>
          <p:nvSpPr>
            <p:cNvPr id="76" name="Rectangle 75">
              <a:extLst>
                <a:ext uri="{FF2B5EF4-FFF2-40B4-BE49-F238E27FC236}">
                  <a16:creationId xmlns:a16="http://schemas.microsoft.com/office/drawing/2014/main" id="{26EBD874-4FAF-4B17-AFAD-4CDE98993760}"/>
                </a:ext>
              </a:extLst>
            </p:cNvPr>
            <p:cNvSpPr/>
            <p:nvPr/>
          </p:nvSpPr>
          <p:spPr>
            <a:xfrm>
              <a:off x="7865616" y="3330626"/>
              <a:ext cx="2335729" cy="12946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82017346-DF23-4553-8188-0D99A59989E9}"/>
                </a:ext>
              </a:extLst>
            </p:cNvPr>
            <p:cNvSpPr/>
            <p:nvPr/>
          </p:nvSpPr>
          <p:spPr>
            <a:xfrm>
              <a:off x="8175764" y="3524548"/>
              <a:ext cx="195309" cy="20418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3FA820E2-EE29-40EE-B79F-F1C59ACBDA1A}"/>
                </a:ext>
              </a:extLst>
            </p:cNvPr>
            <p:cNvSpPr/>
            <p:nvPr/>
          </p:nvSpPr>
          <p:spPr>
            <a:xfrm>
              <a:off x="8175764" y="3867719"/>
              <a:ext cx="195309" cy="2041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BB861017-A8B2-42E5-9FB9-5C32E0FD4BF9}"/>
                </a:ext>
              </a:extLst>
            </p:cNvPr>
            <p:cNvSpPr/>
            <p:nvPr/>
          </p:nvSpPr>
          <p:spPr>
            <a:xfrm>
              <a:off x="8175764" y="4203759"/>
              <a:ext cx="195309" cy="2041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TextBox 79">
              <a:extLst>
                <a:ext uri="{FF2B5EF4-FFF2-40B4-BE49-F238E27FC236}">
                  <a16:creationId xmlns:a16="http://schemas.microsoft.com/office/drawing/2014/main" id="{E2BEA739-9F46-4F57-81F0-91C6BDB491BB}"/>
                </a:ext>
              </a:extLst>
            </p:cNvPr>
            <p:cNvSpPr txBox="1"/>
            <p:nvPr/>
          </p:nvSpPr>
          <p:spPr>
            <a:xfrm>
              <a:off x="8427290" y="3472752"/>
              <a:ext cx="761747" cy="307777"/>
            </a:xfrm>
            <a:prstGeom prst="rect">
              <a:avLst/>
            </a:prstGeom>
            <a:noFill/>
          </p:spPr>
          <p:txBody>
            <a:bodyPr wrap="none" rtlCol="0">
              <a:spAutoFit/>
            </a:bodyPr>
            <a:lstStyle/>
            <a:p>
              <a:r>
                <a:rPr lang="en-GB" sz="1400" dirty="0">
                  <a:latin typeface="Arial" panose="020B0604020202020204" pitchFamily="34" charset="0"/>
                  <a:cs typeface="Arial" panose="020B0604020202020204" pitchFamily="34" charset="0"/>
                </a:rPr>
                <a:t>Growth</a:t>
              </a:r>
            </a:p>
          </p:txBody>
        </p:sp>
        <p:sp>
          <p:nvSpPr>
            <p:cNvPr id="81" name="TextBox 80">
              <a:extLst>
                <a:ext uri="{FF2B5EF4-FFF2-40B4-BE49-F238E27FC236}">
                  <a16:creationId xmlns:a16="http://schemas.microsoft.com/office/drawing/2014/main" id="{24C013C8-0442-4373-A5D3-91F89839BD7B}"/>
                </a:ext>
              </a:extLst>
            </p:cNvPr>
            <p:cNvSpPr txBox="1"/>
            <p:nvPr/>
          </p:nvSpPr>
          <p:spPr>
            <a:xfrm>
              <a:off x="8438267" y="3815923"/>
              <a:ext cx="1239442" cy="307777"/>
            </a:xfrm>
            <a:prstGeom prst="rect">
              <a:avLst/>
            </a:prstGeom>
            <a:noFill/>
          </p:spPr>
          <p:txBody>
            <a:bodyPr wrap="none" rtlCol="0">
              <a:spAutoFit/>
            </a:bodyPr>
            <a:lstStyle/>
            <a:p>
              <a:r>
                <a:rPr lang="en-GB" sz="1400" dirty="0">
                  <a:latin typeface="Arial" panose="020B0604020202020204" pitchFamily="34" charset="0"/>
                  <a:cs typeface="Arial" panose="020B0604020202020204" pitchFamily="34" charset="0"/>
                </a:rPr>
                <a:t>Replacement</a:t>
              </a:r>
            </a:p>
          </p:txBody>
        </p:sp>
        <p:sp>
          <p:nvSpPr>
            <p:cNvPr id="82" name="TextBox 81">
              <a:extLst>
                <a:ext uri="{FF2B5EF4-FFF2-40B4-BE49-F238E27FC236}">
                  <a16:creationId xmlns:a16="http://schemas.microsoft.com/office/drawing/2014/main" id="{472512D5-5F3B-4D0A-B103-F507BE95DC43}"/>
                </a:ext>
              </a:extLst>
            </p:cNvPr>
            <p:cNvSpPr txBox="1"/>
            <p:nvPr/>
          </p:nvSpPr>
          <p:spPr>
            <a:xfrm>
              <a:off x="8443305" y="4151964"/>
              <a:ext cx="1409360" cy="307777"/>
            </a:xfrm>
            <a:prstGeom prst="rect">
              <a:avLst/>
            </a:prstGeom>
            <a:noFill/>
          </p:spPr>
          <p:txBody>
            <a:bodyPr wrap="none" rtlCol="0">
              <a:spAutoFit/>
            </a:bodyPr>
            <a:lstStyle/>
            <a:p>
              <a:r>
                <a:rPr lang="en-GB" sz="1400" dirty="0">
                  <a:latin typeface="Arial" panose="020B0604020202020204" pitchFamily="34" charset="0"/>
                  <a:cs typeface="Arial" panose="020B0604020202020204" pitchFamily="34" charset="0"/>
                </a:rPr>
                <a:t>Leaving the EU</a:t>
              </a:r>
            </a:p>
          </p:txBody>
        </p:sp>
      </p:grpSp>
    </p:spTree>
    <p:extLst>
      <p:ext uri="{BB962C8B-B14F-4D97-AF65-F5344CB8AC3E}">
        <p14:creationId xmlns:p14="http://schemas.microsoft.com/office/powerpoint/2010/main" val="287444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fill="hold"/>
                                        <p:tgtEl>
                                          <p:spTgt spid="75"/>
                                        </p:tgtEl>
                                        <p:attrNameLst>
                                          <p:attrName>ppt_x</p:attrName>
                                        </p:attrNameLst>
                                      </p:cBhvr>
                                      <p:tavLst>
                                        <p:tav tm="0">
                                          <p:val>
                                            <p:strVal val="#ppt_x"/>
                                          </p:val>
                                        </p:tav>
                                        <p:tav tm="100000">
                                          <p:val>
                                            <p:strVal val="#ppt_x"/>
                                          </p:val>
                                        </p:tav>
                                      </p:tavLst>
                                    </p:anim>
                                    <p:anim calcmode="lin" valueType="num">
                                      <p:cBhvr additive="base">
                                        <p:cTn id="8"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7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7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7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8C0D43-3B4A-401B-805E-4BD735E9CDB8}"/>
              </a:ext>
            </a:extLst>
          </p:cNvPr>
          <p:cNvSpPr>
            <a:spLocks noGrp="1"/>
          </p:cNvSpPr>
          <p:nvPr>
            <p:ph type="title"/>
          </p:nvPr>
        </p:nvSpPr>
        <p:spPr>
          <a:xfrm>
            <a:off x="307382" y="-232485"/>
            <a:ext cx="11577235" cy="1325563"/>
          </a:xfrm>
        </p:spPr>
        <p:txBody>
          <a:bodyPr>
            <a:normAutofit/>
          </a:bodyPr>
          <a:lstStyle/>
          <a:p>
            <a:r>
              <a:rPr lang="en-GB" sz="3600" dirty="0"/>
              <a:t>“Employability Skills”</a:t>
            </a:r>
          </a:p>
        </p:txBody>
      </p:sp>
      <p:sp>
        <p:nvSpPr>
          <p:cNvPr id="8" name="TextBox 7">
            <a:extLst>
              <a:ext uri="{FF2B5EF4-FFF2-40B4-BE49-F238E27FC236}">
                <a16:creationId xmlns:a16="http://schemas.microsoft.com/office/drawing/2014/main" id="{DC90F094-33BC-488E-A227-77141A853E5B}"/>
              </a:ext>
            </a:extLst>
          </p:cNvPr>
          <p:cNvSpPr txBox="1"/>
          <p:nvPr/>
        </p:nvSpPr>
        <p:spPr>
          <a:xfrm>
            <a:off x="-1" y="6497991"/>
            <a:ext cx="5529943"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rPr>
              <a:t>Source: Labour Insight (Burning Glass Technologies), SEMLEP Business Survey 2021, Employer Consultations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endParaRPr>
          </a:p>
        </p:txBody>
      </p:sp>
      <p:sp>
        <p:nvSpPr>
          <p:cNvPr id="19" name="Rectangle 18">
            <a:extLst>
              <a:ext uri="{FF2B5EF4-FFF2-40B4-BE49-F238E27FC236}">
                <a16:creationId xmlns:a16="http://schemas.microsoft.com/office/drawing/2014/main" id="{7B2E08F0-4FD2-428D-B0D4-A52B4E60DD04}"/>
              </a:ext>
            </a:extLst>
          </p:cNvPr>
          <p:cNvSpPr/>
          <p:nvPr/>
        </p:nvSpPr>
        <p:spPr>
          <a:xfrm>
            <a:off x="335855" y="705789"/>
            <a:ext cx="11856145" cy="707886"/>
          </a:xfrm>
          <a:prstGeom prst="rect">
            <a:avLst/>
          </a:prstGeom>
        </p:spPr>
        <p:txBody>
          <a:bodyPr wrap="square">
            <a:spAutoFit/>
          </a:bodyPr>
          <a:lstStyle/>
          <a:p>
            <a:pPr>
              <a:buClr>
                <a:srgbClr val="92D400"/>
              </a:buClr>
            </a:pPr>
            <a:r>
              <a:rPr lang="en-GB" sz="2000" b="1" dirty="0">
                <a:latin typeface="Arial" panose="020B0604020202020204" pitchFamily="34" charset="0"/>
                <a:cs typeface="Arial" panose="020B0604020202020204" pitchFamily="34" charset="0"/>
              </a:rPr>
              <a:t>Defined as behaviours, attitudes, core competencies and technical/vocational skills of the individual, plus some qualifications</a:t>
            </a:r>
          </a:p>
        </p:txBody>
      </p:sp>
      <p:sp>
        <p:nvSpPr>
          <p:cNvPr id="27" name="Rectangle: Rounded Corners 26">
            <a:extLst>
              <a:ext uri="{FF2B5EF4-FFF2-40B4-BE49-F238E27FC236}">
                <a16:creationId xmlns:a16="http://schemas.microsoft.com/office/drawing/2014/main" id="{D0AA84E0-72A0-422B-9CE8-C219A31714C8}"/>
              </a:ext>
            </a:extLst>
          </p:cNvPr>
          <p:cNvSpPr/>
          <p:nvPr/>
        </p:nvSpPr>
        <p:spPr>
          <a:xfrm>
            <a:off x="254523" y="1645092"/>
            <a:ext cx="3391414" cy="462148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latin typeface="Arial" panose="020B0604020202020204" pitchFamily="34" charset="0"/>
                <a:cs typeface="Arial" panose="020B0604020202020204" pitchFamily="34" charset="0"/>
              </a:rPr>
              <a:t>Main causes of having hard to fill vacancies</a:t>
            </a:r>
          </a:p>
          <a:p>
            <a:pPr algn="ctr"/>
            <a:endParaRPr lang="en-GB" sz="1600" b="1" dirty="0">
              <a:latin typeface="Arial" panose="020B0604020202020204" pitchFamily="34" charset="0"/>
              <a:cs typeface="Arial" panose="020B0604020202020204" pitchFamily="34" charset="0"/>
            </a:endParaRPr>
          </a:p>
          <a:p>
            <a:pPr marL="182563" indent="-182563">
              <a:buFont typeface="+mj-lt"/>
              <a:buAutoNum type="arabicPeriod"/>
            </a:pPr>
            <a:r>
              <a:rPr lang="en-GB" sz="1600" b="1" dirty="0">
                <a:latin typeface="Arial" panose="020B0604020202020204" pitchFamily="34" charset="0"/>
                <a:cs typeface="Arial" panose="020B0604020202020204" pitchFamily="34" charset="0"/>
              </a:rPr>
              <a:t>Skills</a:t>
            </a:r>
          </a:p>
          <a:p>
            <a:pPr marL="182563" indent="-182563">
              <a:buFont typeface="+mj-lt"/>
              <a:buAutoNum type="arabicPeriod"/>
            </a:pPr>
            <a:r>
              <a:rPr lang="en-GB" sz="1600" b="1" dirty="0">
                <a:latin typeface="Arial" panose="020B0604020202020204" pitchFamily="34" charset="0"/>
                <a:cs typeface="Arial" panose="020B0604020202020204" pitchFamily="34" charset="0"/>
              </a:rPr>
              <a:t>Required attitude, motivation, personality</a:t>
            </a:r>
          </a:p>
          <a:p>
            <a:pPr marL="182563" indent="-182563">
              <a:buFont typeface="+mj-lt"/>
              <a:buAutoNum type="arabicPeriod"/>
            </a:pPr>
            <a:r>
              <a:rPr lang="en-GB" sz="1600" b="1" dirty="0">
                <a:latin typeface="Arial" panose="020B0604020202020204" pitchFamily="34" charset="0"/>
                <a:cs typeface="Arial" panose="020B0604020202020204" pitchFamily="34" charset="0"/>
              </a:rPr>
              <a:t>Qualifications</a:t>
            </a:r>
          </a:p>
          <a:p>
            <a:pPr marL="182563" indent="-182563">
              <a:buFont typeface="+mj-lt"/>
              <a:buAutoNum type="arabicPeriod"/>
            </a:pPr>
            <a:r>
              <a:rPr lang="en-GB" sz="1600" b="1" dirty="0">
                <a:latin typeface="Arial" panose="020B0604020202020204" pitchFamily="34" charset="0"/>
                <a:cs typeface="Arial" panose="020B0604020202020204" pitchFamily="34" charset="0"/>
              </a:rPr>
              <a:t>Work experience</a:t>
            </a:r>
          </a:p>
          <a:p>
            <a:pPr marL="182563" indent="-182563">
              <a:buFont typeface="Arial" panose="020B0604020202020204" pitchFamily="34" charset="0"/>
              <a:buChar char="•"/>
            </a:pPr>
            <a:endParaRPr lang="en-GB" sz="1600" b="1"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Skills difficult to obtain when recruiting staff?</a:t>
            </a:r>
          </a:p>
          <a:p>
            <a:endParaRPr lang="en-GB" sz="1600" b="1" dirty="0">
              <a:latin typeface="Arial" panose="020B0604020202020204" pitchFamily="34" charset="0"/>
              <a:cs typeface="Arial" panose="020B0604020202020204" pitchFamily="34" charset="0"/>
            </a:endParaRPr>
          </a:p>
          <a:p>
            <a:pPr marL="182563" indent="-182563">
              <a:buFont typeface="+mj-lt"/>
              <a:buAutoNum type="arabicPeriod"/>
            </a:pPr>
            <a:r>
              <a:rPr lang="en-GB" sz="1600" b="1" dirty="0">
                <a:latin typeface="Arial" panose="020B0604020202020204" pitchFamily="34" charset="0"/>
                <a:cs typeface="Arial" panose="020B0604020202020204" pitchFamily="34" charset="0"/>
              </a:rPr>
              <a:t>Technical or practical skills </a:t>
            </a:r>
          </a:p>
          <a:p>
            <a:pPr marL="182563" indent="-182563">
              <a:buFont typeface="+mj-lt"/>
              <a:buAutoNum type="arabicPeriod"/>
            </a:pPr>
            <a:r>
              <a:rPr lang="en-GB" sz="1600" b="1" dirty="0">
                <a:latin typeface="Arial" panose="020B0604020202020204" pitchFamily="34" charset="0"/>
                <a:cs typeface="Arial" panose="020B0604020202020204" pitchFamily="34" charset="0"/>
              </a:rPr>
              <a:t>Job specific skills </a:t>
            </a:r>
          </a:p>
          <a:p>
            <a:pPr marL="182563" indent="-182563">
              <a:buFont typeface="+mj-lt"/>
              <a:buAutoNum type="arabicPeriod"/>
            </a:pPr>
            <a:r>
              <a:rPr lang="en-GB" sz="1600" b="1" dirty="0">
                <a:latin typeface="Arial" panose="020B0604020202020204" pitchFamily="34" charset="0"/>
                <a:cs typeface="Arial" panose="020B0604020202020204" pitchFamily="34" charset="0"/>
              </a:rPr>
              <a:t>Literacy</a:t>
            </a:r>
          </a:p>
          <a:p>
            <a:pPr marL="182563" indent="-182563">
              <a:buFont typeface="+mj-lt"/>
              <a:buAutoNum type="arabicPeriod"/>
            </a:pPr>
            <a:r>
              <a:rPr lang="en-GB" sz="1600" b="1" dirty="0">
                <a:latin typeface="Arial" panose="020B0604020202020204" pitchFamily="34" charset="0"/>
                <a:cs typeface="Arial" panose="020B0604020202020204" pitchFamily="34" charset="0"/>
              </a:rPr>
              <a:t>Communication skills </a:t>
            </a:r>
          </a:p>
        </p:txBody>
      </p:sp>
      <p:sp>
        <p:nvSpPr>
          <p:cNvPr id="11" name="Rectangle: Rounded Corners 10">
            <a:extLst>
              <a:ext uri="{FF2B5EF4-FFF2-40B4-BE49-F238E27FC236}">
                <a16:creationId xmlns:a16="http://schemas.microsoft.com/office/drawing/2014/main" id="{87F4FFED-FE66-4307-A40D-5AA6F48CB3A7}"/>
              </a:ext>
            </a:extLst>
          </p:cNvPr>
          <p:cNvSpPr/>
          <p:nvPr/>
        </p:nvSpPr>
        <p:spPr>
          <a:xfrm>
            <a:off x="8031809" y="1863571"/>
            <a:ext cx="3869437" cy="3173880"/>
          </a:xfrm>
          <a:prstGeom prst="roundRect">
            <a:avLst/>
          </a:prstGeom>
          <a:solidFill>
            <a:schemeClr val="bg1"/>
          </a:solidFill>
          <a:ln w="285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b="1" kern="0" dirty="0">
                <a:solidFill>
                  <a:prstClr val="black"/>
                </a:solidFill>
                <a:latin typeface="Arial" panose="020B0604020202020204" pitchFamily="34" charset="0"/>
                <a:cs typeface="Arial" panose="020B0604020202020204" pitchFamily="34" charset="0"/>
              </a:rPr>
              <a:t>Technical/Vocational Skills</a:t>
            </a:r>
          </a:p>
          <a:p>
            <a:pPr marL="285750" indent="-285750">
              <a:buFont typeface="Arial" panose="020B0604020202020204" pitchFamily="34" charset="0"/>
              <a:buChar char="•"/>
              <a:defRPr/>
            </a:pPr>
            <a:r>
              <a:rPr lang="en-GB" kern="0" dirty="0">
                <a:solidFill>
                  <a:prstClr val="black"/>
                </a:solidFill>
                <a:latin typeface="Arial" panose="020B0604020202020204" pitchFamily="34" charset="0"/>
                <a:cs typeface="Arial" panose="020B0604020202020204" pitchFamily="34" charset="0"/>
              </a:rPr>
              <a:t>Job specific (logistics, construction, financial, food preparation, engineering, manufacturing, teaching, health, care)</a:t>
            </a:r>
          </a:p>
          <a:p>
            <a:pPr marL="285750" indent="-285750">
              <a:buFont typeface="Arial" panose="020B0604020202020204" pitchFamily="34" charset="0"/>
              <a:buChar char="•"/>
              <a:defRPr/>
            </a:pPr>
            <a:r>
              <a:rPr lang="en-GB" kern="0" dirty="0">
                <a:solidFill>
                  <a:prstClr val="black"/>
                </a:solidFill>
                <a:latin typeface="Arial" panose="020B0604020202020204" pitchFamily="34" charset="0"/>
                <a:cs typeface="Arial" panose="020B0604020202020204" pitchFamily="34" charset="0"/>
              </a:rPr>
              <a:t>Business Management </a:t>
            </a:r>
          </a:p>
          <a:p>
            <a:pPr marL="285750" indent="-285750">
              <a:buFont typeface="Arial" panose="020B0604020202020204" pitchFamily="34" charset="0"/>
              <a:buChar char="•"/>
              <a:defRPr/>
            </a:pPr>
            <a:r>
              <a:rPr lang="en-GB" kern="0" dirty="0">
                <a:solidFill>
                  <a:prstClr val="black"/>
                </a:solidFill>
                <a:latin typeface="Arial" panose="020B0604020202020204" pitchFamily="34" charset="0"/>
                <a:cs typeface="Arial" panose="020B0604020202020204" pitchFamily="34" charset="0"/>
              </a:rPr>
              <a:t>Business Operations </a:t>
            </a:r>
          </a:p>
          <a:p>
            <a:pPr marL="285750" indent="-285750">
              <a:buFont typeface="Arial" panose="020B0604020202020204" pitchFamily="34" charset="0"/>
              <a:buChar char="•"/>
              <a:defRPr/>
            </a:pPr>
            <a:r>
              <a:rPr lang="en-GB" kern="0" dirty="0">
                <a:solidFill>
                  <a:prstClr val="black"/>
                </a:solidFill>
                <a:latin typeface="Arial" panose="020B0604020202020204" pitchFamily="34" charset="0"/>
                <a:cs typeface="Arial" panose="020B0604020202020204" pitchFamily="34" charset="0"/>
              </a:rPr>
              <a:t>Specialist digital skills</a:t>
            </a:r>
          </a:p>
          <a:p>
            <a:pPr marL="285750" indent="-285750">
              <a:buFont typeface="Arial" panose="020B0604020202020204" pitchFamily="34" charset="0"/>
              <a:buChar char="•"/>
              <a:defRPr/>
            </a:pPr>
            <a:r>
              <a:rPr lang="en-GB" kern="0" dirty="0">
                <a:solidFill>
                  <a:prstClr val="black"/>
                </a:solidFill>
                <a:latin typeface="Arial" panose="020B0604020202020204" pitchFamily="34" charset="0"/>
                <a:cs typeface="Arial" panose="020B0604020202020204" pitchFamily="34" charset="0"/>
              </a:rPr>
              <a:t>Customer Relationships /Service/Sales</a:t>
            </a:r>
          </a:p>
        </p:txBody>
      </p:sp>
      <p:sp>
        <p:nvSpPr>
          <p:cNvPr id="13" name="Rectangle: Rounded Corners 12">
            <a:extLst>
              <a:ext uri="{FF2B5EF4-FFF2-40B4-BE49-F238E27FC236}">
                <a16:creationId xmlns:a16="http://schemas.microsoft.com/office/drawing/2014/main" id="{38E6C46A-6FBD-461F-B847-27FB5A88FF44}"/>
              </a:ext>
            </a:extLst>
          </p:cNvPr>
          <p:cNvSpPr/>
          <p:nvPr/>
        </p:nvSpPr>
        <p:spPr>
          <a:xfrm>
            <a:off x="3811935" y="1866302"/>
            <a:ext cx="4148156" cy="3173880"/>
          </a:xfrm>
          <a:prstGeom prst="roundRect">
            <a:avLst/>
          </a:prstGeom>
          <a:solidFill>
            <a:schemeClr val="bg1"/>
          </a:solid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defRPr/>
            </a:pPr>
            <a:r>
              <a:rPr lang="en-GB" b="1" kern="0" dirty="0">
                <a:solidFill>
                  <a:prstClr val="black"/>
                </a:solidFill>
                <a:latin typeface="Arial" panose="020B0604020202020204" pitchFamily="34" charset="0"/>
                <a:cs typeface="Arial" panose="020B0604020202020204" pitchFamily="34" charset="0"/>
              </a:rPr>
              <a:t>Core Competencies</a:t>
            </a:r>
          </a:p>
          <a:p>
            <a:pPr marL="896938" lvl="1" indent="-439738">
              <a:buFontTx/>
              <a:buAutoNum type="arabicPeriod"/>
              <a:defRPr/>
            </a:pPr>
            <a:r>
              <a:rPr lang="en-GB" kern="0" dirty="0">
                <a:solidFill>
                  <a:prstClr val="black"/>
                </a:solidFill>
                <a:latin typeface="Arial" panose="020B0604020202020204" pitchFamily="34" charset="0"/>
                <a:cs typeface="Arial" panose="020B0604020202020204" pitchFamily="34" charset="0"/>
              </a:rPr>
              <a:t>Communication</a:t>
            </a:r>
          </a:p>
          <a:p>
            <a:pPr marL="896938" lvl="1" indent="-439738">
              <a:buFontTx/>
              <a:buAutoNum type="arabicPeriod"/>
              <a:defRPr/>
            </a:pPr>
            <a:r>
              <a:rPr lang="en-GB" kern="0" dirty="0">
                <a:solidFill>
                  <a:prstClr val="black"/>
                </a:solidFill>
                <a:latin typeface="Arial" panose="020B0604020202020204" pitchFamily="34" charset="0"/>
                <a:cs typeface="Arial" panose="020B0604020202020204" pitchFamily="34" charset="0"/>
              </a:rPr>
              <a:t>Organisation </a:t>
            </a:r>
          </a:p>
          <a:p>
            <a:pPr marL="896938" lvl="1" indent="-439738">
              <a:buFontTx/>
              <a:buAutoNum type="arabicPeriod"/>
              <a:defRPr/>
            </a:pPr>
            <a:r>
              <a:rPr lang="en-GB" kern="0" dirty="0">
                <a:solidFill>
                  <a:prstClr val="black"/>
                </a:solidFill>
                <a:latin typeface="Arial" panose="020B0604020202020204" pitchFamily="34" charset="0"/>
                <a:cs typeface="Arial" panose="020B0604020202020204" pitchFamily="34" charset="0"/>
              </a:rPr>
              <a:t>Teamwork/Collaboration</a:t>
            </a:r>
          </a:p>
          <a:p>
            <a:pPr marL="896938" lvl="1" indent="-439738">
              <a:buFontTx/>
              <a:buAutoNum type="arabicPeriod"/>
              <a:defRPr/>
            </a:pPr>
            <a:r>
              <a:rPr lang="en-GB" kern="0" dirty="0">
                <a:solidFill>
                  <a:prstClr val="black"/>
                </a:solidFill>
                <a:latin typeface="Arial" panose="020B0604020202020204" pitchFamily="34" charset="0"/>
                <a:cs typeface="Arial" panose="020B0604020202020204" pitchFamily="34" charset="0"/>
              </a:rPr>
              <a:t>Digital literacy</a:t>
            </a:r>
          </a:p>
          <a:p>
            <a:pPr marL="896938" lvl="1" indent="-439738">
              <a:buFontTx/>
              <a:buAutoNum type="arabicPeriod"/>
              <a:defRPr/>
            </a:pPr>
            <a:r>
              <a:rPr lang="en-GB" kern="0" dirty="0">
                <a:solidFill>
                  <a:srgbClr val="C00000"/>
                </a:solidFill>
                <a:latin typeface="Arial" panose="020B0604020202020204" pitchFamily="34" charset="0"/>
                <a:cs typeface="Arial" panose="020B0604020202020204" pitchFamily="34" charset="0"/>
              </a:rPr>
              <a:t>Planning</a:t>
            </a:r>
          </a:p>
          <a:p>
            <a:pPr marL="896938" lvl="1" indent="-439738">
              <a:buFontTx/>
              <a:buAutoNum type="arabicPeriod"/>
              <a:defRPr/>
            </a:pPr>
            <a:r>
              <a:rPr lang="en-GB" kern="0" dirty="0">
                <a:solidFill>
                  <a:prstClr val="black"/>
                </a:solidFill>
                <a:latin typeface="Arial" panose="020B0604020202020204" pitchFamily="34" charset="0"/>
                <a:cs typeface="Arial" panose="020B0604020202020204" pitchFamily="34" charset="0"/>
              </a:rPr>
              <a:t>Problem solving</a:t>
            </a:r>
          </a:p>
          <a:p>
            <a:pPr marL="896938" lvl="1" indent="-439738">
              <a:buFontTx/>
              <a:buAutoNum type="arabicPeriod"/>
              <a:defRPr/>
            </a:pPr>
            <a:r>
              <a:rPr lang="en-GB" kern="0" dirty="0">
                <a:solidFill>
                  <a:prstClr val="black"/>
                </a:solidFill>
                <a:latin typeface="Arial" panose="020B0604020202020204" pitchFamily="34" charset="0"/>
                <a:cs typeface="Arial" panose="020B0604020202020204" pitchFamily="34" charset="0"/>
              </a:rPr>
              <a:t>Creativity</a:t>
            </a:r>
            <a:endParaRPr lang="en-GB" kern="0" dirty="0">
              <a:solidFill>
                <a:prstClr val="black"/>
              </a:solidFill>
            </a:endParaRPr>
          </a:p>
          <a:p>
            <a:pPr marL="896938" lvl="1" indent="-439738">
              <a:buFontTx/>
              <a:buAutoNum type="arabicPeriod"/>
              <a:defRPr/>
            </a:pPr>
            <a:r>
              <a:rPr lang="en-GB" kern="0" dirty="0">
                <a:solidFill>
                  <a:prstClr val="black"/>
                </a:solidFill>
                <a:latin typeface="Arial" panose="020B0604020202020204" pitchFamily="34" charset="0"/>
                <a:cs typeface="Arial" panose="020B0604020202020204" pitchFamily="34" charset="0"/>
              </a:rPr>
              <a:t>Leadership</a:t>
            </a:r>
          </a:p>
          <a:p>
            <a:pPr marL="896938" lvl="1" indent="-439738">
              <a:buFontTx/>
              <a:buAutoNum type="arabicPeriod"/>
              <a:defRPr/>
            </a:pPr>
            <a:r>
              <a:rPr lang="en-GB" kern="0" dirty="0">
                <a:solidFill>
                  <a:prstClr val="black"/>
                </a:solidFill>
                <a:latin typeface="Arial" panose="020B0604020202020204" pitchFamily="34" charset="0"/>
                <a:cs typeface="Arial" panose="020B0604020202020204" pitchFamily="34" charset="0"/>
              </a:rPr>
              <a:t>Time management</a:t>
            </a:r>
          </a:p>
          <a:p>
            <a:pPr marL="896938" lvl="1" indent="-439738">
              <a:buFontTx/>
              <a:buAutoNum type="arabicPeriod"/>
              <a:defRPr/>
            </a:pPr>
            <a:r>
              <a:rPr lang="en-GB" kern="0" dirty="0">
                <a:solidFill>
                  <a:prstClr val="black"/>
                </a:solidFill>
                <a:latin typeface="Arial" panose="020B0604020202020204" pitchFamily="34" charset="0"/>
                <a:cs typeface="Arial" panose="020B0604020202020204" pitchFamily="34" charset="0"/>
              </a:rPr>
              <a:t>Resilience</a:t>
            </a:r>
          </a:p>
        </p:txBody>
      </p:sp>
      <p:sp>
        <p:nvSpPr>
          <p:cNvPr id="14" name="Rectangle: Rounded Corners 13">
            <a:extLst>
              <a:ext uri="{FF2B5EF4-FFF2-40B4-BE49-F238E27FC236}">
                <a16:creationId xmlns:a16="http://schemas.microsoft.com/office/drawing/2014/main" id="{9F9BB83D-BA21-431A-B72B-66F0D5F23841}"/>
              </a:ext>
            </a:extLst>
          </p:cNvPr>
          <p:cNvSpPr/>
          <p:nvPr/>
        </p:nvSpPr>
        <p:spPr>
          <a:xfrm>
            <a:off x="3811934" y="5109632"/>
            <a:ext cx="2303342" cy="1245325"/>
          </a:xfrm>
          <a:prstGeom prst="roundRect">
            <a:avLst/>
          </a:prstGeom>
          <a:solidFill>
            <a:schemeClr val="bg1"/>
          </a:solidFill>
          <a:ln w="285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b="1" kern="0" dirty="0">
                <a:solidFill>
                  <a:prstClr val="black"/>
                </a:solidFill>
                <a:latin typeface="Arial" panose="020B0604020202020204" pitchFamily="34" charset="0"/>
                <a:cs typeface="Arial" panose="020B0604020202020204" pitchFamily="34" charset="0"/>
              </a:rPr>
              <a:t>Basic Skills</a:t>
            </a:r>
          </a:p>
          <a:p>
            <a:pPr algn="ctr">
              <a:defRPr/>
            </a:pPr>
            <a:r>
              <a:rPr lang="en-GB" kern="0" dirty="0">
                <a:solidFill>
                  <a:prstClr val="black"/>
                </a:solidFill>
                <a:latin typeface="Arial" panose="020B0604020202020204" pitchFamily="34" charset="0"/>
                <a:cs typeface="Arial" panose="020B0604020202020204" pitchFamily="34" charset="0"/>
              </a:rPr>
              <a:t>Literacy Numeracy</a:t>
            </a:r>
          </a:p>
          <a:p>
            <a:pPr algn="ctr">
              <a:defRPr/>
            </a:pPr>
            <a:r>
              <a:rPr lang="en-GB" kern="0" dirty="0">
                <a:solidFill>
                  <a:srgbClr val="C00000"/>
                </a:solidFill>
                <a:latin typeface="Arial" panose="020B0604020202020204" pitchFamily="34" charset="0"/>
                <a:cs typeface="Arial" panose="020B0604020202020204" pitchFamily="34" charset="0"/>
              </a:rPr>
              <a:t>Spoken English</a:t>
            </a:r>
          </a:p>
          <a:p>
            <a:pPr lvl="0" algn="ctr">
              <a:defRPr/>
            </a:pPr>
            <a:r>
              <a:rPr lang="en-GB" kern="0" dirty="0">
                <a:solidFill>
                  <a:prstClr val="black"/>
                </a:solidFill>
                <a:latin typeface="Arial" panose="020B0604020202020204" pitchFamily="34" charset="0"/>
                <a:cs typeface="Arial" panose="020B0604020202020204" pitchFamily="34" charset="0"/>
              </a:rPr>
              <a:t>Basic Digital</a:t>
            </a:r>
          </a:p>
        </p:txBody>
      </p:sp>
      <p:sp>
        <p:nvSpPr>
          <p:cNvPr id="15" name="Rectangle: Rounded Corners 14">
            <a:extLst>
              <a:ext uri="{FF2B5EF4-FFF2-40B4-BE49-F238E27FC236}">
                <a16:creationId xmlns:a16="http://schemas.microsoft.com/office/drawing/2014/main" id="{5D92FB36-1FBE-41A8-839E-8E8BC9EE017E}"/>
              </a:ext>
            </a:extLst>
          </p:cNvPr>
          <p:cNvSpPr/>
          <p:nvPr/>
        </p:nvSpPr>
        <p:spPr>
          <a:xfrm>
            <a:off x="6196608" y="5109632"/>
            <a:ext cx="5704638" cy="1245325"/>
          </a:xfrm>
          <a:prstGeom prst="roundRect">
            <a:avLst/>
          </a:prstGeom>
          <a:solidFill>
            <a:schemeClr val="bg1"/>
          </a:solidFill>
          <a:ln w="2857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b="1" kern="0" dirty="0">
                <a:solidFill>
                  <a:prstClr val="black"/>
                </a:solidFill>
                <a:latin typeface="Arial" panose="020B0604020202020204" pitchFamily="34" charset="0"/>
                <a:cs typeface="Arial" panose="020B0604020202020204" pitchFamily="34" charset="0"/>
              </a:rPr>
              <a:t>Attitudes &amp; Behaviours</a:t>
            </a:r>
          </a:p>
          <a:p>
            <a:pPr algn="ctr">
              <a:defRPr/>
            </a:pPr>
            <a:r>
              <a:rPr lang="en-GB" kern="0" dirty="0">
                <a:solidFill>
                  <a:prstClr val="black"/>
                </a:solidFill>
                <a:latin typeface="Arial" panose="020B0604020202020204" pitchFamily="34" charset="0"/>
                <a:cs typeface="Arial" panose="020B0604020202020204" pitchFamily="34" charset="0"/>
              </a:rPr>
              <a:t>Detail Orientated   Work ethic   </a:t>
            </a:r>
            <a:r>
              <a:rPr lang="en-GB" kern="0" dirty="0">
                <a:solidFill>
                  <a:srgbClr val="C00000"/>
                </a:solidFill>
                <a:latin typeface="Arial" panose="020B0604020202020204" pitchFamily="34" charset="0"/>
                <a:cs typeface="Arial" panose="020B0604020202020204" pitchFamily="34" charset="0"/>
              </a:rPr>
              <a:t>Flexibility/Adaptability </a:t>
            </a:r>
            <a:r>
              <a:rPr lang="en-GB" kern="0" dirty="0">
                <a:solidFill>
                  <a:prstClr val="black"/>
                </a:solidFill>
                <a:latin typeface="Arial" panose="020B0604020202020204" pitchFamily="34" charset="0"/>
                <a:cs typeface="Arial" panose="020B0604020202020204" pitchFamily="34" charset="0"/>
              </a:rPr>
              <a:t>Curiosity   </a:t>
            </a:r>
            <a:r>
              <a:rPr lang="en-GB" kern="0" dirty="0">
                <a:solidFill>
                  <a:srgbClr val="C00000"/>
                </a:solidFill>
                <a:latin typeface="Arial" panose="020B0604020202020204" pitchFamily="34" charset="0"/>
                <a:cs typeface="Arial" panose="020B0604020202020204" pitchFamily="34" charset="0"/>
              </a:rPr>
              <a:t>Self-motivation/Initiative/Independence   </a:t>
            </a:r>
            <a:r>
              <a:rPr lang="en-GB" kern="0" dirty="0">
                <a:solidFill>
                  <a:prstClr val="black"/>
                </a:solidFill>
                <a:latin typeface="Arial" panose="020B0604020202020204" pitchFamily="34" charset="0"/>
                <a:cs typeface="Arial" panose="020B0604020202020204" pitchFamily="34" charset="0"/>
              </a:rPr>
              <a:t>Honesty   Reliability   Politeness   Humility   Empathy</a:t>
            </a:r>
            <a:endParaRPr lang="en-GB" kern="0" dirty="0">
              <a:solidFill>
                <a:prstClr val="black"/>
              </a:solidFill>
            </a:endParaRPr>
          </a:p>
        </p:txBody>
      </p:sp>
      <p:sp>
        <p:nvSpPr>
          <p:cNvPr id="16" name="Rectangle: Rounded Corners 15">
            <a:extLst>
              <a:ext uri="{FF2B5EF4-FFF2-40B4-BE49-F238E27FC236}">
                <a16:creationId xmlns:a16="http://schemas.microsoft.com/office/drawing/2014/main" id="{78228BFA-48C3-40EC-8752-F288081B54EA}"/>
              </a:ext>
            </a:extLst>
          </p:cNvPr>
          <p:cNvSpPr/>
          <p:nvPr/>
        </p:nvSpPr>
        <p:spPr>
          <a:xfrm>
            <a:off x="3811934" y="1413675"/>
            <a:ext cx="8089312" cy="383177"/>
          </a:xfrm>
          <a:prstGeom prst="roundRect">
            <a:avLst/>
          </a:prstGeom>
          <a:solidFill>
            <a:schemeClr val="bg1"/>
          </a:solidFill>
          <a:ln w="285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Qualifications and Certification</a:t>
            </a:r>
          </a:p>
        </p:txBody>
      </p:sp>
    </p:spTree>
    <p:extLst>
      <p:ext uri="{BB962C8B-B14F-4D97-AF65-F5344CB8AC3E}">
        <p14:creationId xmlns:p14="http://schemas.microsoft.com/office/powerpoint/2010/main" val="135469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SEMLEP">
      <a:dk1>
        <a:sysClr val="windowText" lastClr="000000"/>
      </a:dk1>
      <a:lt1>
        <a:sysClr val="window" lastClr="FFFFFF"/>
      </a:lt1>
      <a:dk2>
        <a:srgbClr val="44546A"/>
      </a:dk2>
      <a:lt2>
        <a:srgbClr val="E7E6E6"/>
      </a:lt2>
      <a:accent1>
        <a:srgbClr val="0099A0"/>
      </a:accent1>
      <a:accent2>
        <a:srgbClr val="81C038"/>
      </a:accent2>
      <a:accent3>
        <a:srgbClr val="AD007A"/>
      </a:accent3>
      <a:accent4>
        <a:srgbClr val="F7941D"/>
      </a:accent4>
      <a:accent5>
        <a:srgbClr val="2B4345"/>
      </a:accent5>
      <a:accent6>
        <a:srgbClr val="FFFFFF"/>
      </a:accent6>
      <a:hlink>
        <a:srgbClr val="0099A0"/>
      </a:hlink>
      <a:folHlink>
        <a:srgbClr val="00B0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D63FBB3-19C6-4E4A-942F-91FF149AE4B0}" vid="{77E9B3B9-C895-411B-8252-F0AF7C577790}"/>
    </a:ext>
  </a:extLst>
</a:theme>
</file>

<file path=ppt/theme/theme2.xml><?xml version="1.0" encoding="utf-8"?>
<a:theme xmlns:a="http://schemas.openxmlformats.org/drawingml/2006/main" name="Custom Design">
  <a:themeElements>
    <a:clrScheme name="SEMLEP">
      <a:dk1>
        <a:sysClr val="windowText" lastClr="000000"/>
      </a:dk1>
      <a:lt1>
        <a:sysClr val="window" lastClr="FFFFFF"/>
      </a:lt1>
      <a:dk2>
        <a:srgbClr val="44546A"/>
      </a:dk2>
      <a:lt2>
        <a:srgbClr val="E7E6E6"/>
      </a:lt2>
      <a:accent1>
        <a:srgbClr val="0099A0"/>
      </a:accent1>
      <a:accent2>
        <a:srgbClr val="81C038"/>
      </a:accent2>
      <a:accent3>
        <a:srgbClr val="AD007A"/>
      </a:accent3>
      <a:accent4>
        <a:srgbClr val="F7941D"/>
      </a:accent4>
      <a:accent5>
        <a:srgbClr val="2B4345"/>
      </a:accent5>
      <a:accent6>
        <a:srgbClr val="FFFFFF"/>
      </a:accent6>
      <a:hlink>
        <a:srgbClr val="0099A0"/>
      </a:hlink>
      <a:folHlink>
        <a:srgbClr val="00B0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D63FBB3-19C6-4E4A-942F-91FF149AE4B0}" vid="{612F1E15-44BA-4FBE-9AF6-FBF157603BF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2303E00B1D2A6489FA49A3284897530" ma:contentTypeVersion="13" ma:contentTypeDescription="Create a new document." ma:contentTypeScope="" ma:versionID="950ad6f119d368c3b207d6a91e6d6b85">
  <xsd:schema xmlns:xsd="http://www.w3.org/2001/XMLSchema" xmlns:xs="http://www.w3.org/2001/XMLSchema" xmlns:p="http://schemas.microsoft.com/office/2006/metadata/properties" xmlns:ns2="836070ae-bedd-4c8b-98d2-72b5379e158e" xmlns:ns3="b3e6cb3d-b9a4-4d6c-b20d-c65c846de810" targetNamespace="http://schemas.microsoft.com/office/2006/metadata/properties" ma:root="true" ma:fieldsID="1477732bc8a3a35053e30f43939758d1" ns2:_="" ns3:_="">
    <xsd:import namespace="836070ae-bedd-4c8b-98d2-72b5379e158e"/>
    <xsd:import namespace="b3e6cb3d-b9a4-4d6c-b20d-c65c846de81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6070ae-bedd-4c8b-98d2-72b5379e15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3e6cb3d-b9a4-4d6c-b20d-c65c846de81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11C4D4-C1AF-4750-9A09-0BFCD65C8082}">
  <ds:schemaRefs>
    <ds:schemaRef ds:uri="http://schemas.microsoft.com/office/2006/metadata/properties"/>
    <ds:schemaRef ds:uri="http://schemas.openxmlformats.org/package/2006/metadata/core-properties"/>
    <ds:schemaRef ds:uri="b3e6cb3d-b9a4-4d6c-b20d-c65c846de810"/>
    <ds:schemaRef ds:uri="http://purl.org/dc/terms/"/>
    <ds:schemaRef ds:uri="836070ae-bedd-4c8b-98d2-72b5379e158e"/>
    <ds:schemaRef ds:uri="http://www.w3.org/XML/1998/namespace"/>
    <ds:schemaRef ds:uri="http://purl.org/dc/elements/1.1/"/>
    <ds:schemaRef ds:uri="http://schemas.microsoft.com/office/2006/documentManagement/typ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97B7C83A-775D-48F5-AD97-C727D5894F3F}">
  <ds:schemaRefs>
    <ds:schemaRef ds:uri="http://schemas.microsoft.com/sharepoint/v3/contenttype/forms"/>
  </ds:schemaRefs>
</ds:datastoreItem>
</file>

<file path=customXml/itemProps3.xml><?xml version="1.0" encoding="utf-8"?>
<ds:datastoreItem xmlns:ds="http://schemas.openxmlformats.org/officeDocument/2006/customXml" ds:itemID="{B321D3F3-0470-4269-B76E-888FE95687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6070ae-bedd-4c8b-98d2-72b5379e158e"/>
    <ds:schemaRef ds:uri="b3e6cb3d-b9a4-4d6c-b20d-c65c846de8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SEMLEPPresentationTemplate16x9</Template>
  <TotalTime>2528</TotalTime>
  <Words>3037</Words>
  <Application>Microsoft Office PowerPoint</Application>
  <PresentationFormat>Widescreen</PresentationFormat>
  <Paragraphs>738</Paragraphs>
  <Slides>31</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31</vt:i4>
      </vt:variant>
    </vt:vector>
  </HeadingPairs>
  <TitlesOfParts>
    <vt:vector size="36" baseType="lpstr">
      <vt:lpstr>Arial</vt:lpstr>
      <vt:lpstr>Calibri</vt:lpstr>
      <vt:lpstr>Calibri Light</vt:lpstr>
      <vt:lpstr>Office Theme</vt:lpstr>
      <vt:lpstr>Custom Design</vt:lpstr>
      <vt:lpstr>South East Midlands Labour Market Information</vt:lpstr>
      <vt:lpstr>South East Midlands</vt:lpstr>
      <vt:lpstr>South East Midlands Career Opportunities</vt:lpstr>
      <vt:lpstr>The Labour Market</vt:lpstr>
      <vt:lpstr>Job Posting Trends</vt:lpstr>
      <vt:lpstr>Occupational groups/sectors with need</vt:lpstr>
      <vt:lpstr>Top occupational groups in demand now</vt:lpstr>
      <vt:lpstr>Top occupational groups vs pre Covid-19</vt:lpstr>
      <vt:lpstr>“Employability Skills”</vt:lpstr>
      <vt:lpstr>Digital Skills in Vacancies</vt:lpstr>
      <vt:lpstr>Digital Skills in Vacancies</vt:lpstr>
      <vt:lpstr>South East Midlands Career Opportunities</vt:lpstr>
      <vt:lpstr>1. Business Operations</vt:lpstr>
      <vt:lpstr>2. Logistics Specific</vt:lpstr>
      <vt:lpstr>3. Health and Care</vt:lpstr>
      <vt:lpstr>4. Digital</vt:lpstr>
      <vt:lpstr>5. Manufacturing</vt:lpstr>
      <vt:lpstr>6. Sales and Customer Service</vt:lpstr>
      <vt:lpstr>7. Financial</vt:lpstr>
      <vt:lpstr>8. Education</vt:lpstr>
      <vt:lpstr>9. Construction</vt:lpstr>
      <vt:lpstr>10. Engineering</vt:lpstr>
      <vt:lpstr>Top 75 Occupations in Demand</vt:lpstr>
      <vt:lpstr>South East Midlands Career Opportunities</vt:lpstr>
      <vt:lpstr>Future opportunities</vt:lpstr>
      <vt:lpstr>The Green Economy/Net Zero</vt:lpstr>
      <vt:lpstr>Green Economy</vt:lpstr>
      <vt:lpstr>South East Midlands Career Opportunities</vt:lpstr>
      <vt:lpstr>Other Sources of Information</vt:lpstr>
      <vt:lpstr>Other labour market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East Midlands Labour Market Information</dc:title>
  <dc:creator>Paul Thompson</dc:creator>
  <cp:lastModifiedBy>Paul Thompson</cp:lastModifiedBy>
  <cp:revision>124</cp:revision>
  <cp:lastPrinted>2022-03-07T08:51:05Z</cp:lastPrinted>
  <dcterms:created xsi:type="dcterms:W3CDTF">2020-10-02T11:55:29Z</dcterms:created>
  <dcterms:modified xsi:type="dcterms:W3CDTF">2022-04-04T09:06:09Z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0x010100F2303E00B1D2A6489FA49A3284897530</vt:lpwstr>
  </property>
</Properties>
</file>